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309" r:id="rId7"/>
    <p:sldId id="311" r:id="rId8"/>
    <p:sldId id="313" r:id="rId9"/>
    <p:sldId id="314" r:id="rId10"/>
    <p:sldId id="25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42" name="yt_image_1374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04645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44" name="yt_shape_13744"/>
          <p:cNvSpPr txBox="1"/>
          <p:nvPr/>
        </p:nvSpPr>
        <p:spPr>
          <a:xfrm>
            <a:off x="540000" y="188681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直棱柱的三视图</a:t>
            </a:r>
          </a:p>
        </p:txBody>
      </p:sp>
      <p:sp>
        <p:nvSpPr>
          <p:cNvPr id="13745" name="yt_shape_13745"/>
          <p:cNvSpPr txBox="1"/>
          <p:nvPr/>
        </p:nvSpPr>
        <p:spPr>
          <a:xfrm>
            <a:off x="540119" y="237624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鄂州市中考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如图所示的几何体是由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个完全相同的小正方体组成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e0dd"/>
              </a:rPr>
              <a:t>它的主视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746" name="yt_image_1374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498" y="3487923"/>
            <a:ext cx="761004" cy="108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48" name="yt_image_1374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4771091"/>
            <a:ext cx="455194" cy="680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49" name="yt_image_1374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55194" y="4771091"/>
            <a:ext cx="455194" cy="680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50" name="yt_image_1375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70388" y="4996262"/>
            <a:ext cx="454914" cy="454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51" name="yt_image_1375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68900" y="4996262"/>
            <a:ext cx="232871" cy="454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54" name="yt_shape_13754"/>
          <p:cNvSpPr txBox="1"/>
          <p:nvPr/>
        </p:nvSpPr>
        <p:spPr>
          <a:xfrm>
            <a:off x="567563" y="5451176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3755" name="yt_shape_13755"/>
          <p:cNvSpPr txBox="1"/>
          <p:nvPr/>
        </p:nvSpPr>
        <p:spPr>
          <a:xfrm>
            <a:off x="1391164" y="5451176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3756" name="yt_shape_13756"/>
          <p:cNvSpPr txBox="1"/>
          <p:nvPr/>
        </p:nvSpPr>
        <p:spPr>
          <a:xfrm>
            <a:off x="2206218" y="5451176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3757" name="yt_shape_13757"/>
          <p:cNvSpPr txBox="1"/>
          <p:nvPr/>
        </p:nvSpPr>
        <p:spPr>
          <a:xfrm>
            <a:off x="2985302" y="5451176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pic>
        <p:nvPicPr>
          <p:cNvPr id="3" name="yt_shape_1714269449119">
            <a:extLst>
              <a:ext uri="{FF2B5EF4-FFF2-40B4-BE49-F238E27FC236}">
                <a16:creationId xmlns:a16="http://schemas.microsoft.com/office/drawing/2014/main" id="{899D64EF-437D-85D2-F746-4AE40E37B72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3726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76D75F9-ED8D-718C-8D4A-FD480FB30598}"/>
              </a:ext>
            </a:extLst>
          </p:cNvPr>
          <p:cNvSpPr txBox="1"/>
          <p:nvPr/>
        </p:nvSpPr>
        <p:spPr>
          <a:xfrm>
            <a:off x="1669308" y="280492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8" name="yt_shape_13758"/>
          <p:cNvSpPr txBox="1"/>
          <p:nvPr/>
        </p:nvSpPr>
        <p:spPr>
          <a:xfrm>
            <a:off x="540000" y="2849110"/>
            <a:ext cx="85151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温州市中考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正六棱柱如图所示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它的俯视图是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761" name="yt_shape_13761"/>
          <p:cNvSpPr txBox="1"/>
          <p:nvPr/>
        </p:nvSpPr>
        <p:spPr>
          <a:xfrm>
            <a:off x="540000" y="3480777"/>
            <a:ext cx="4516686" cy="80143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450" b="0" i="0" u="none" spc="-4450">
                <a:solidFill>
                  <a:srgbClr val="1EE3CF"/>
                </a:solidFill>
                <a:effectLst/>
                <a:latin typeface="Times New Roman" pitchFamily="42"/>
                <a:ea typeface="宋体" pitchFamily="42"/>
              </a:rPr>
              <a:t> </a:t>
            </a:r>
            <a:r>
              <a:rPr lang="en-US" altLang="zh-CN" sz="4200" b="0" i="0" u="none" spc="5686">
                <a:solidFill>
                  <a:srgbClr val="1EE3CF"/>
                </a:solidFill>
                <a:effectLst/>
                <a:latin typeface="Times New Roman" pitchFamily="42"/>
                <a:ea typeface="宋体" pitchFamily="42"/>
              </a:rPr>
              <a:t> </a:t>
            </a:r>
            <a:r>
              <a:rPr lang="en-US" altLang="zh-CN" sz="4450" b="0" i="0" u="none" spc="27372">
                <a:solidFill>
                  <a:srgbClr val="1EE3CF"/>
                </a:solidFill>
                <a:effectLst/>
                <a:latin typeface="Times New Roman" pitchFamily="44"/>
                <a:ea typeface="宋体" pitchFamily="44"/>
              </a:rPr>
              <a:t> </a:t>
            </a:r>
          </a:p>
        </p:txBody>
      </p:sp>
      <p:pic>
        <p:nvPicPr>
          <p:cNvPr id="13759" name="yt_image_13759" title="H_66.0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8348" y="3789040"/>
            <a:ext cx="855304" cy="838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60" name="yt_image_13760" title="H_69.9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480777"/>
            <a:ext cx="3615103" cy="888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7E4B21B-AC82-8E53-1909-1B08EA7F4076}"/>
              </a:ext>
            </a:extLst>
          </p:cNvPr>
          <p:cNvSpPr txBox="1"/>
          <p:nvPr/>
        </p:nvSpPr>
        <p:spPr>
          <a:xfrm>
            <a:off x="8069989" y="28023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3" name="yt_shape_13763"/>
          <p:cNvSpPr txBox="1"/>
          <p:nvPr/>
        </p:nvSpPr>
        <p:spPr>
          <a:xfrm>
            <a:off x="540000" y="900000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直棱柱的三视图的画法</a:t>
            </a:r>
          </a:p>
        </p:txBody>
      </p:sp>
      <p:sp>
        <p:nvSpPr>
          <p:cNvPr id="13764" name="yt_shape_13764"/>
          <p:cNvSpPr txBox="1"/>
          <p:nvPr/>
        </p:nvSpPr>
        <p:spPr>
          <a:xfrm>
            <a:off x="540000" y="1338646"/>
            <a:ext cx="43858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画出如图所示几何体的三视图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765" name="yt_image_13765" title="H_116.6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1243" y="1313350"/>
            <a:ext cx="1407670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67" name="yt_shape_13767"/>
          <p:cNvSpPr txBox="1"/>
          <p:nvPr/>
        </p:nvSpPr>
        <p:spPr>
          <a:xfrm>
            <a:off x="540000" y="3502102"/>
            <a:ext cx="19236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769" name="yt_shape_13769"/>
          <p:cNvSpPr txBox="1"/>
          <p:nvPr/>
        </p:nvSpPr>
        <p:spPr>
          <a:xfrm>
            <a:off x="540000" y="4133769"/>
            <a:ext cx="2006318" cy="223317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2400" b="0" i="0" u="none" spc="-12400">
                <a:solidFill>
                  <a:srgbClr val="1EE3CF"/>
                </a:solidFill>
                <a:effectLst/>
                <a:latin typeface="Times New Roman" pitchFamily="124"/>
                <a:ea typeface="宋体" pitchFamily="124"/>
              </a:rPr>
              <a:t> </a:t>
            </a:r>
            <a:r>
              <a:rPr lang="en-US" altLang="zh-CN" sz="12400" b="0" i="0" u="none" spc="12545">
                <a:solidFill>
                  <a:srgbClr val="1EE3CF"/>
                </a:solidFill>
                <a:effectLst/>
                <a:latin typeface="Times New Roman" pitchFamily="124"/>
                <a:ea typeface="宋体" pitchFamily="124"/>
              </a:rPr>
              <a:t> </a:t>
            </a:r>
          </a:p>
        </p:txBody>
      </p:sp>
      <p:pic>
        <p:nvPicPr>
          <p:cNvPr id="13768" name="yt_image_13768" title="H_194.7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72064" y="3306206"/>
            <a:ext cx="1986422" cy="2473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69449186" title="H_26.259764">
            <a:extLst>
              <a:ext uri="{FF2B5EF4-FFF2-40B4-BE49-F238E27FC236}">
                <a16:creationId xmlns:a16="http://schemas.microsoft.com/office/drawing/2014/main" id="{9CFD157D-5652-4A52-ADF4-61213FD354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4B04A64-7F84-DA08-3B94-4986351AF979}"/>
              </a:ext>
            </a:extLst>
          </p:cNvPr>
          <p:cNvSpPr txBox="1"/>
          <p:nvPr/>
        </p:nvSpPr>
        <p:spPr>
          <a:xfrm>
            <a:off x="540184" y="1808202"/>
            <a:ext cx="2085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1" name="yt_shape_13771"/>
          <p:cNvSpPr txBox="1"/>
          <p:nvPr/>
        </p:nvSpPr>
        <p:spPr>
          <a:xfrm>
            <a:off x="540000" y="3402982"/>
            <a:ext cx="7694414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【易错易混】判断三视图时忽视被遮挡部分的轮廓线致错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E918EB0-D9BF-D249-2AB0-873A8A80F8E8}"/>
              </a:ext>
            </a:extLst>
          </p:cNvPr>
          <p:cNvSpPr txBox="1"/>
          <p:nvPr/>
        </p:nvSpPr>
        <p:spPr>
          <a:xfrm>
            <a:off x="449989" y="3356176"/>
            <a:ext cx="78000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【易错易混】判断三视图时忽视被遮挡部分的轮廓线致错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2" name="yt_shape_13772"/>
          <p:cNvSpPr txBox="1"/>
          <p:nvPr/>
        </p:nvSpPr>
        <p:spPr>
          <a:xfrm>
            <a:off x="540000" y="1042778"/>
            <a:ext cx="822500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青岛市中考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如图所示的几何体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其俯视图是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773" name="yt_image_1377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74445"/>
            <a:ext cx="5103806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75" name="yt_shape_13775"/>
          <p:cNvSpPr txBox="1"/>
          <p:nvPr/>
        </p:nvSpPr>
        <p:spPr>
          <a:xfrm>
            <a:off x="540000" y="3227946"/>
            <a:ext cx="66684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如图所示的几何体的左视图是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776" name="yt_image_1377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10587" y="3878152"/>
            <a:ext cx="570826" cy="970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78" name="yt_image_1377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971" y="5032958"/>
            <a:ext cx="378126" cy="680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79" name="yt_image_1377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02632" y="5032958"/>
            <a:ext cx="378126" cy="680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80" name="yt_image_1378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45886" y="5032958"/>
            <a:ext cx="378126" cy="680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81" name="yt_image_1378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97547" y="5032958"/>
            <a:ext cx="378126" cy="680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84" name="yt_shape_13784"/>
          <p:cNvSpPr txBox="1"/>
          <p:nvPr/>
        </p:nvSpPr>
        <p:spPr>
          <a:xfrm>
            <a:off x="540000" y="5713043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3785" name="yt_shape_13785"/>
          <p:cNvSpPr txBox="1"/>
          <p:nvPr/>
        </p:nvSpPr>
        <p:spPr>
          <a:xfrm>
            <a:off x="1300068" y="5713043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3786" name="yt_shape_13786"/>
          <p:cNvSpPr txBox="1"/>
          <p:nvPr/>
        </p:nvSpPr>
        <p:spPr>
          <a:xfrm>
            <a:off x="2043322" y="5713043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3787" name="yt_shape_13787"/>
          <p:cNvSpPr txBox="1"/>
          <p:nvPr/>
        </p:nvSpPr>
        <p:spPr>
          <a:xfrm>
            <a:off x="2786576" y="5713043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5CED7D5-3722-2F52-4CC0-8B837C7155F6}"/>
              </a:ext>
            </a:extLst>
          </p:cNvPr>
          <p:cNvSpPr txBox="1"/>
          <p:nvPr/>
        </p:nvSpPr>
        <p:spPr>
          <a:xfrm>
            <a:off x="7765189" y="99597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697B2D-F81A-EC69-A795-0957AA78C4A9}"/>
              </a:ext>
            </a:extLst>
          </p:cNvPr>
          <p:cNvSpPr txBox="1"/>
          <p:nvPr/>
        </p:nvSpPr>
        <p:spPr>
          <a:xfrm>
            <a:off x="6241189" y="318114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9" name="yt_shape_13789"/>
          <p:cNvSpPr txBox="1"/>
          <p:nvPr/>
        </p:nvSpPr>
        <p:spPr>
          <a:xfrm>
            <a:off x="540000" y="1604514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788" name="yt_image_13788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0451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791" name="yt_shape_13791"/>
              <p:cNvSpPr txBox="1"/>
              <p:nvPr/>
            </p:nvSpPr>
            <p:spPr>
              <a:xfrm>
                <a:off x="540119" y="2186679"/>
                <a:ext cx="11492915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齐齐哈尔市中考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某三棱柱的三视图如图所示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539aa,isEnd"/>
                  </a:rPr>
                  <a:t>＝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cm.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791" name="yt_shape_137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86679"/>
                <a:ext cx="11492915" cy="946798"/>
              </a:xfrm>
              <a:prstGeom prst="rect">
                <a:avLst/>
              </a:prstGeom>
              <a:blipFill>
                <a:blip r:embed="rId3"/>
                <a:stretch>
                  <a:fillRect l="-1645" t="-5806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793" name="yt_image_13793" title="H_179.2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9066" y="3448809"/>
            <a:ext cx="2733868" cy="227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4D0721A-1A3E-8C1D-9A5A-0866665E14B8}"/>
                  </a:ext>
                </a:extLst>
              </p:cNvPr>
              <p:cNvSpPr txBox="1"/>
              <p:nvPr/>
            </p:nvSpPr>
            <p:spPr>
              <a:xfrm>
                <a:off x="6857257" y="2534411"/>
                <a:ext cx="110096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10, 'hasSerialNum': 1, 'mathAnswerShape': 1}">
                <a:extLst>
                  <a:ext uri="{FF2B5EF4-FFF2-40B4-BE49-F238E27FC236}">
                    <a16:creationId xmlns:a16="http://schemas.microsoft.com/office/drawing/2014/main" id="{94D0721A-1A3E-8C1D-9A5A-0866665E14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7257" y="2534411"/>
                <a:ext cx="1100964" cy="555765"/>
              </a:xfrm>
              <a:prstGeom prst="rect">
                <a:avLst/>
              </a:prstGeom>
              <a:blipFill>
                <a:blip r:embed="rId5"/>
                <a:stretch>
                  <a:fillRect l="-8889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5" name="yt_shape_13795"/>
          <p:cNvSpPr txBox="1"/>
          <p:nvPr/>
        </p:nvSpPr>
        <p:spPr>
          <a:xfrm>
            <a:off x="540000" y="1633265"/>
            <a:ext cx="68480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贵阳市期末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画出如图所示几何体的三种视图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796" name="yt_image_13796" title="H_78.5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88088" y="2212422"/>
            <a:ext cx="1112344" cy="997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98" name="yt_shape_13798"/>
          <p:cNvSpPr txBox="1"/>
          <p:nvPr/>
        </p:nvSpPr>
        <p:spPr>
          <a:xfrm>
            <a:off x="540000" y="3313339"/>
            <a:ext cx="1538883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解：如图：</a:t>
            </a:r>
          </a:p>
        </p:txBody>
      </p:sp>
      <p:sp>
        <p:nvSpPr>
          <p:cNvPr id="13800" name="yt_shape_13800"/>
          <p:cNvSpPr txBox="1"/>
          <p:nvPr/>
        </p:nvSpPr>
        <p:spPr>
          <a:xfrm>
            <a:off x="540000" y="3928527"/>
            <a:ext cx="1918474" cy="149483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300" b="0" i="0" u="none" spc="-8300">
                <a:solidFill>
                  <a:srgbClr val="1EE3CF"/>
                </a:solidFill>
                <a:effectLst/>
                <a:latin typeface="Times New Roman" pitchFamily="83"/>
                <a:ea typeface="宋体" pitchFamily="83"/>
              </a:rPr>
              <a:t> </a:t>
            </a:r>
            <a:r>
              <a:rPr lang="en-US" altLang="zh-CN" sz="8300" b="0" i="0" u="none" spc="12885">
                <a:solidFill>
                  <a:srgbClr val="1EE3CF"/>
                </a:solidFill>
                <a:effectLst/>
                <a:latin typeface="Times New Roman" pitchFamily="83"/>
                <a:ea typeface="宋体" pitchFamily="83"/>
              </a:rPr>
              <a:t> </a:t>
            </a:r>
          </a:p>
        </p:txBody>
      </p:sp>
      <p:pic>
        <p:nvPicPr>
          <p:cNvPr id="13799" name="yt_image_13799" title="H_130.4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88088" y="3785393"/>
            <a:ext cx="1899444" cy="1656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D07CB85-7FE7-24DD-F7C6-EE1F2ABEE58A}"/>
              </a:ext>
            </a:extLst>
          </p:cNvPr>
          <p:cNvSpPr txBox="1"/>
          <p:nvPr/>
        </p:nvSpPr>
        <p:spPr>
          <a:xfrm>
            <a:off x="545904" y="2064829"/>
            <a:ext cx="1704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解：如图：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2" name="yt_shape_13802"/>
          <p:cNvSpPr txBox="1"/>
          <p:nvPr/>
        </p:nvSpPr>
        <p:spPr>
          <a:xfrm>
            <a:off x="540119" y="105874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一个几何体的三视图如图所示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它的俯视图为菱形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请写出该几何体的形状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379b"/>
              </a:rPr>
              <a:t>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根据图中所给的数据求出它的侧面积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803" name="yt_image_13803" title="H_129.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11495" y="2308524"/>
            <a:ext cx="3169009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805" name="yt_shape_13805"/>
              <p:cNvSpPr txBox="1"/>
              <p:nvPr/>
            </p:nvSpPr>
            <p:spPr>
              <a:xfrm>
                <a:off x="540000" y="3866892"/>
                <a:ext cx="5982407" cy="22923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解：该几何体是直四棱柱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由图知，菱形的对角线长分别为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菱形的边长为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棱柱的侧面积为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05" name="yt_shape_13805" descr="{&quot;rangeId&quot;:1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66892"/>
                <a:ext cx="5982407" cy="2292359"/>
              </a:xfrm>
              <a:prstGeom prst="rect">
                <a:avLst/>
              </a:prstGeom>
              <a:blipFill>
                <a:blip r:embed="rId3"/>
                <a:stretch>
                  <a:fillRect l="-3160" t="-2128" r="-1733" b="-37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462DC66-AE49-A30E-6293-0F63BB302DC8}"/>
              </a:ext>
            </a:extLst>
          </p:cNvPr>
          <p:cNvSpPr txBox="1"/>
          <p:nvPr/>
        </p:nvSpPr>
        <p:spPr>
          <a:xfrm>
            <a:off x="449989" y="3820086"/>
            <a:ext cx="3609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解：该几何体是直四棱柱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E5F7749-36FC-AD5A-D89A-E05ED5615DC8}"/>
              </a:ext>
            </a:extLst>
          </p:cNvPr>
          <p:cNvSpPr txBox="1"/>
          <p:nvPr/>
        </p:nvSpPr>
        <p:spPr>
          <a:xfrm>
            <a:off x="449989" y="4295574"/>
            <a:ext cx="6104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由图知，菱形的对角线长分别为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7C20266-60B7-5019-04CD-D47CA3D31A03}"/>
                  </a:ext>
                </a:extLst>
              </p:cNvPr>
              <p:cNvSpPr txBox="1"/>
              <p:nvPr/>
            </p:nvSpPr>
            <p:spPr>
              <a:xfrm>
                <a:off x="449989" y="4771062"/>
                <a:ext cx="3213799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菱形的边长为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2, 'mathAnswerShape': 1}">
                <a:extLst>
                  <a:ext uri="{FF2B5EF4-FFF2-40B4-BE49-F238E27FC236}">
                    <a16:creationId xmlns:a16="http://schemas.microsoft.com/office/drawing/2014/main" id="{67C20266-60B7-5019-04CD-D47CA3D31A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71062"/>
                <a:ext cx="3213799" cy="772808"/>
              </a:xfrm>
              <a:prstGeom prst="rect">
                <a:avLst/>
              </a:prstGeom>
              <a:blipFill>
                <a:blip r:embed="rId4"/>
                <a:stretch>
                  <a:fillRect l="-3036" r="-265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AA917C8-A6ED-3124-4B78-489D00F31A3F}"/>
                  </a:ext>
                </a:extLst>
              </p:cNvPr>
              <p:cNvSpPr txBox="1"/>
              <p:nvPr/>
            </p:nvSpPr>
            <p:spPr>
              <a:xfrm>
                <a:off x="449989" y="5450258"/>
                <a:ext cx="5525198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棱柱的侧面积为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2, 'mathAnswerShape': 1}">
                <a:extLst>
                  <a:ext uri="{FF2B5EF4-FFF2-40B4-BE49-F238E27FC236}">
                    <a16:creationId xmlns:a16="http://schemas.microsoft.com/office/drawing/2014/main" id="{9AA917C8-A6ED-3124-4B78-489D00F31A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50258"/>
                <a:ext cx="5525198" cy="733629"/>
              </a:xfrm>
              <a:prstGeom prst="rect">
                <a:avLst/>
              </a:prstGeom>
              <a:blipFill>
                <a:blip r:embed="rId5"/>
                <a:stretch>
                  <a:fillRect l="-1766" r="-1656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495</Words>
  <Application>Microsoft Office PowerPoint</Application>
  <PresentationFormat>宽屏</PresentationFormat>
  <Paragraphs>47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2024-04-28T01:47:59Z</dcterms:created>
  <dcterms:modified xsi:type="dcterms:W3CDTF">2024-04-28T05:42:19Z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