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1" r:id="rId6"/>
    <p:sldId id="312" r:id="rId7"/>
    <p:sldId id="313" r:id="rId8"/>
    <p:sldId id="317" r:id="rId9"/>
    <p:sldId id="319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58" name="yt_image_1145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47399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0" name="yt_shape_11460"/>
          <p:cNvSpPr txBox="1"/>
          <p:nvPr/>
        </p:nvSpPr>
        <p:spPr>
          <a:xfrm>
            <a:off x="540000" y="2729564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利用根与系数的关系求代数式的值</a:t>
            </a:r>
          </a:p>
        </p:txBody>
      </p:sp>
      <p:sp>
        <p:nvSpPr>
          <p:cNvPr id="11461" name="yt_shape_11461"/>
          <p:cNvSpPr txBox="1"/>
          <p:nvPr/>
        </p:nvSpPr>
        <p:spPr>
          <a:xfrm>
            <a:off x="540119" y="32189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518f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69115708">
            <a:extLst>
              <a:ext uri="{FF2B5EF4-FFF2-40B4-BE49-F238E27FC236}">
                <a16:creationId xmlns:a16="http://schemas.microsoft.com/office/drawing/2014/main" id="{BB4B3288-8396-5148-2C3C-1F74178127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8001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065E1E-B3DA-054D-84D6-E3823294B08A}"/>
              </a:ext>
            </a:extLst>
          </p:cNvPr>
          <p:cNvSpPr txBox="1"/>
          <p:nvPr/>
        </p:nvSpPr>
        <p:spPr>
          <a:xfrm>
            <a:off x="1669308" y="364768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3" name="yt_shape_11463"/>
          <p:cNvSpPr txBox="1"/>
          <p:nvPr/>
        </p:nvSpPr>
        <p:spPr>
          <a:xfrm>
            <a:off x="540000" y="1904134"/>
            <a:ext cx="38055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64" name="yt_shape_11464"/>
              <p:cNvSpPr txBox="1"/>
              <p:nvPr/>
            </p:nvSpPr>
            <p:spPr>
              <a:xfrm>
                <a:off x="540000" y="2383437"/>
                <a:ext cx="8252259" cy="13188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解：由题意知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4" name="yt_shape_11464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3437"/>
                <a:ext cx="8252259" cy="1318887"/>
              </a:xfrm>
              <a:prstGeom prst="rect">
                <a:avLst/>
              </a:prstGeom>
              <a:blipFill>
                <a:blip r:embed="rId2"/>
                <a:stretch>
                  <a:fillRect l="-2291" r="-1330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66" name="yt_shape_11466"/>
              <p:cNvSpPr txBox="1"/>
              <p:nvPr/>
            </p:nvSpPr>
            <p:spPr>
              <a:xfrm>
                <a:off x="540000" y="3753112"/>
                <a:ext cx="1852430" cy="699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6" name="yt_shape_11466" descr="{&quot;rangeId&quot;: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53112"/>
                <a:ext cx="1852430" cy="699422"/>
              </a:xfrm>
              <a:prstGeom prst="rect">
                <a:avLst/>
              </a:prstGeom>
              <a:blipFill>
                <a:blip r:embed="rId3"/>
                <a:stretch>
                  <a:fillRect l="-10231" r="-9241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68" name="yt_shape_11468"/>
              <p:cNvSpPr txBox="1"/>
              <p:nvPr/>
            </p:nvSpPr>
            <p:spPr>
              <a:xfrm>
                <a:off x="540000" y="4503322"/>
                <a:ext cx="6223114" cy="8105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Sup>
                          <m:sSub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8" name="yt_shape_11468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03322"/>
                <a:ext cx="6223114" cy="810543"/>
              </a:xfrm>
              <a:prstGeom prst="rect">
                <a:avLst/>
              </a:prstGeom>
              <a:blipFill>
                <a:blip r:embed="rId4"/>
                <a:stretch>
                  <a:fillRect l="-3039" r="-2157" b="-6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82A287-DE91-DE77-7D5B-2A6547C787DE}"/>
                  </a:ext>
                </a:extLst>
              </p:cNvPr>
              <p:cNvSpPr txBox="1"/>
              <p:nvPr/>
            </p:nvSpPr>
            <p:spPr>
              <a:xfrm>
                <a:off x="449989" y="2336631"/>
                <a:ext cx="54220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解：由题意知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, 'mathAnswerShape': 1}">
                <a:extLst>
                  <a:ext uri="{FF2B5EF4-FFF2-40B4-BE49-F238E27FC236}">
                    <a16:creationId xmlns:a16="http://schemas.microsoft.com/office/drawing/2014/main" id="{B982A287-DE91-DE77-7D5B-2A6547C787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36631"/>
                <a:ext cx="5422011" cy="766077"/>
              </a:xfrm>
              <a:prstGeom prst="rect">
                <a:avLst/>
              </a:prstGeom>
              <a:blipFill>
                <a:blip r:embed="rId5"/>
                <a:stretch>
                  <a:fillRect l="-1800" r="-180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99AB12-12AF-8CBE-0D6E-8BF73F321FBE}"/>
                  </a:ext>
                </a:extLst>
              </p:cNvPr>
              <p:cNvSpPr txBox="1"/>
              <p:nvPr/>
            </p:nvSpPr>
            <p:spPr>
              <a:xfrm>
                <a:off x="449989" y="3009096"/>
                <a:ext cx="8352537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, 'mathAnswerShape': 1}">
                <a:extLst>
                  <a:ext uri="{FF2B5EF4-FFF2-40B4-BE49-F238E27FC236}">
                    <a16:creationId xmlns:a16="http://schemas.microsoft.com/office/drawing/2014/main" id="{E999AB12-12AF-8CBE-0D6E-8BF73F321F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09096"/>
                <a:ext cx="8352537" cy="727279"/>
              </a:xfrm>
              <a:prstGeom prst="rect">
                <a:avLst/>
              </a:prstGeom>
              <a:blipFill>
                <a:blip r:embed="rId6"/>
                <a:stretch>
                  <a:fillRect l="-1168" r="-116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2E1727E-1003-E7D8-A678-104AF9A6191C}"/>
                  </a:ext>
                </a:extLst>
              </p:cNvPr>
              <p:cNvSpPr txBox="1"/>
              <p:nvPr/>
            </p:nvSpPr>
            <p:spPr>
              <a:xfrm>
                <a:off x="449989" y="4456516"/>
                <a:ext cx="6343015" cy="896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Sup>
                          <m:sSub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, 'mathAnswerShape': 1}">
                <a:extLst>
                  <a:ext uri="{FF2B5EF4-FFF2-40B4-BE49-F238E27FC236}">
                    <a16:creationId xmlns:a16="http://schemas.microsoft.com/office/drawing/2014/main" id="{62E1727E-1003-E7D8-A678-104AF9A619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56516"/>
                <a:ext cx="6343015" cy="896316"/>
              </a:xfrm>
              <a:prstGeom prst="rect">
                <a:avLst/>
              </a:prstGeom>
              <a:blipFill>
                <a:blip r:embed="rId7"/>
                <a:stretch>
                  <a:fillRect l="-1538" r="-1635" b="-1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62" name="yt_shape_11462"/>
          <p:cNvSpPr txBox="1"/>
          <p:nvPr/>
        </p:nvSpPr>
        <p:spPr>
          <a:xfrm>
            <a:off x="540000" y="85843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六盘水三中月考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不解方程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3fee"/>
              </a:rPr>
              <a:t>求下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列各式的值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0" name="yt_shape_11470"/>
          <p:cNvSpPr txBox="1"/>
          <p:nvPr/>
        </p:nvSpPr>
        <p:spPr>
          <a:xfrm>
            <a:off x="540000" y="2167156"/>
            <a:ext cx="796852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利用根与系数的关系求方程的根及待定字母的值</a:t>
            </a:r>
          </a:p>
        </p:txBody>
      </p:sp>
      <p:sp>
        <p:nvSpPr>
          <p:cNvPr id="11471" name="yt_shape_11471"/>
          <p:cNvSpPr txBox="1"/>
          <p:nvPr/>
        </p:nvSpPr>
        <p:spPr>
          <a:xfrm>
            <a:off x="540119" y="26565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0723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则另一个根为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72" name="yt_table_1147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684813"/>
              </p:ext>
            </p:extLst>
          </p:nvPr>
        </p:nvGraphicFramePr>
        <p:xfrm>
          <a:off x="540047" y="3616025"/>
          <a:ext cx="7809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3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</a:tbl>
          </a:graphicData>
        </a:graphic>
      </p:graphicFrame>
      <p:sp>
        <p:nvSpPr>
          <p:cNvPr id="11474" name="yt_shape_11474"/>
          <p:cNvSpPr txBox="1"/>
          <p:nvPr/>
        </p:nvSpPr>
        <p:spPr>
          <a:xfrm>
            <a:off x="540119" y="414219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0cee,isEnd"/>
              </a:rPr>
              <a:t>的两根之和等于两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根之积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69115774" title="H_26.259764">
            <a:extLst>
              <a:ext uri="{FF2B5EF4-FFF2-40B4-BE49-F238E27FC236}">
                <a16:creationId xmlns:a16="http://schemas.microsoft.com/office/drawing/2014/main" id="{FEACC0D4-774C-C862-C59E-DE694C9643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17609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61A036-0A9E-A203-9B15-9F9DBAEA0B12}"/>
              </a:ext>
            </a:extLst>
          </p:cNvPr>
          <p:cNvSpPr txBox="1"/>
          <p:nvPr/>
        </p:nvSpPr>
        <p:spPr>
          <a:xfrm>
            <a:off x="2888508" y="30852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B15D2D-4F88-2D22-FEA8-EEBA4CA9D5BA}"/>
              </a:ext>
            </a:extLst>
          </p:cNvPr>
          <p:cNvSpPr txBox="1"/>
          <p:nvPr/>
        </p:nvSpPr>
        <p:spPr>
          <a:xfrm>
            <a:off x="3509221" y="457087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5" name="yt_shape_11475"/>
          <p:cNvSpPr txBox="1"/>
          <p:nvPr/>
        </p:nvSpPr>
        <p:spPr>
          <a:xfrm>
            <a:off x="540000" y="3402982"/>
            <a:ext cx="769441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【易错易混】忽视判断一元二次方程的根的判别式的符号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8E2F5F-D0CA-8F8F-05B4-185A2706A5FA}"/>
              </a:ext>
            </a:extLst>
          </p:cNvPr>
          <p:cNvSpPr txBox="1"/>
          <p:nvPr/>
        </p:nvSpPr>
        <p:spPr>
          <a:xfrm>
            <a:off x="449989" y="3356176"/>
            <a:ext cx="7800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【易错易混】忽视判断一元二次方程的根的判别式的符号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6" name="yt_shape_11476"/>
          <p:cNvSpPr txBox="1"/>
          <p:nvPr/>
        </p:nvSpPr>
        <p:spPr>
          <a:xfrm>
            <a:off x="540119" y="26538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有两个实数根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d2d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77" name="yt_table_114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830925"/>
              </p:ext>
            </p:extLst>
          </p:nvPr>
        </p:nvGraphicFramePr>
        <p:xfrm>
          <a:off x="540047" y="3613334"/>
          <a:ext cx="4353243" cy="950976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4264358-A8F0-E9DE-3A4D-AEF2887D1929}"/>
              </a:ext>
            </a:extLst>
          </p:cNvPr>
          <p:cNvSpPr txBox="1"/>
          <p:nvPr/>
        </p:nvSpPr>
        <p:spPr>
          <a:xfrm>
            <a:off x="7539882" y="30825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0" name="yt_shape_11480"/>
          <p:cNvSpPr txBox="1"/>
          <p:nvPr/>
        </p:nvSpPr>
        <p:spPr>
          <a:xfrm>
            <a:off x="540000" y="1774957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79" name="yt_image_1147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74957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82" name="yt_shape_11482"/>
              <p:cNvSpPr txBox="1"/>
              <p:nvPr/>
            </p:nvSpPr>
            <p:spPr>
              <a:xfrm>
                <a:off x="540119" y="2357122"/>
                <a:ext cx="11111999" cy="11670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南充市中考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的两根分别为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073d,isEnd"/>
                  </a:rPr>
                  <a:t>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482" name="yt_shape_114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57122"/>
                <a:ext cx="11111999" cy="1167051"/>
              </a:xfrm>
              <a:prstGeom prst="rect">
                <a:avLst/>
              </a:prstGeom>
              <a:blipFill>
                <a:blip r:embed="rId3"/>
                <a:stretch>
                  <a:fillRect l="-1701" r="-165" b="-15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84" name="yt_shape_11484"/>
          <p:cNvSpPr txBox="1"/>
          <p:nvPr/>
        </p:nvSpPr>
        <p:spPr>
          <a:xfrm>
            <a:off x="540119" y="357496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在解一元二次方程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小明看错了一次项系数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4132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得到的解为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小刚看错了常数项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得到的解为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15b4,isEnd"/>
              </a:rPr>
              <a:t>请你写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出正确的一元二次方程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08A9E9-2B3B-3B72-FAE2-C3DFF343B4F7}"/>
              </a:ext>
            </a:extLst>
          </p:cNvPr>
          <p:cNvSpPr txBox="1"/>
          <p:nvPr/>
        </p:nvSpPr>
        <p:spPr>
          <a:xfrm>
            <a:off x="1364508" y="304170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3E8790-EC42-CAD7-22C5-3F04895A8B5F}"/>
              </a:ext>
            </a:extLst>
          </p:cNvPr>
          <p:cNvSpPr txBox="1"/>
          <p:nvPr/>
        </p:nvSpPr>
        <p:spPr>
          <a:xfrm>
            <a:off x="3850533" y="4479131"/>
            <a:ext cx="2323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6" name="yt_shape_11486"/>
          <p:cNvSpPr txBox="1"/>
          <p:nvPr/>
        </p:nvSpPr>
        <p:spPr>
          <a:xfrm>
            <a:off x="540119" y="2305790"/>
            <a:ext cx="11492915" cy="26064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一元二次方程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有两个实数根，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A0A44F-782D-3449-B8C7-E37F5AF6CA5D}"/>
              </a:ext>
            </a:extLst>
          </p:cNvPr>
          <p:cNvSpPr txBox="1"/>
          <p:nvPr/>
        </p:nvSpPr>
        <p:spPr>
          <a:xfrm>
            <a:off x="450108" y="2734472"/>
            <a:ext cx="823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一元二次方程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有两个实数根，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818027-00D5-DE41-E0D4-07C18EF2CA68}"/>
              </a:ext>
            </a:extLst>
          </p:cNvPr>
          <p:cNvSpPr txBox="1"/>
          <p:nvPr/>
        </p:nvSpPr>
        <p:spPr>
          <a:xfrm>
            <a:off x="450108" y="3209960"/>
            <a:ext cx="7093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85" name="yt_shape_11485"/>
          <p:cNvSpPr txBox="1"/>
          <p:nvPr/>
        </p:nvSpPr>
        <p:spPr>
          <a:xfrm>
            <a:off x="540119" y="1877192"/>
            <a:ext cx="98664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南充市中考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90" name="yt_shape_11490"/>
              <p:cNvSpPr txBox="1"/>
              <p:nvPr/>
            </p:nvSpPr>
            <p:spPr>
              <a:xfrm>
                <a:off x="569387" y="1891630"/>
                <a:ext cx="9327875" cy="45565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是一元二次方程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的两个实数根，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存在这样的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值，使得等式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成立，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值为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</p:txBody>
          </p:sp>
        </mc:Choice>
        <mc:Fallback>
          <p:sp>
            <p:nvSpPr>
              <p:cNvPr id="11490" name="yt_shape_114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891630"/>
                <a:ext cx="9327875" cy="4556504"/>
              </a:xfrm>
              <a:prstGeom prst="rect">
                <a:avLst/>
              </a:prstGeom>
              <a:blipFill>
                <a:blip r:embed="rId2"/>
                <a:stretch>
                  <a:fillRect l="-1960" t="-1070" r="-980" b="-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410BDDB-6825-4080-0D3E-FDAC9D0D8E9B}"/>
              </a:ext>
            </a:extLst>
          </p:cNvPr>
          <p:cNvSpPr txBox="1"/>
          <p:nvPr/>
        </p:nvSpPr>
        <p:spPr>
          <a:xfrm>
            <a:off x="479376" y="1844824"/>
            <a:ext cx="9417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是一元二次方程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的两个实数根，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87D598-837A-E290-FA15-F9C1EF95BE04}"/>
              </a:ext>
            </a:extLst>
          </p:cNvPr>
          <p:cNvSpPr txBox="1"/>
          <p:nvPr/>
        </p:nvSpPr>
        <p:spPr>
          <a:xfrm>
            <a:off x="479376" y="2320312"/>
            <a:ext cx="3756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B87592D-3AE4-D68F-8FED-BA668D93161C}"/>
                  </a:ext>
                </a:extLst>
              </p:cNvPr>
              <p:cNvSpPr txBox="1"/>
              <p:nvPr/>
            </p:nvSpPr>
            <p:spPr>
              <a:xfrm>
                <a:off x="479376" y="2795800"/>
                <a:ext cx="4816094" cy="933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B87592D-3AE4-D68F-8FED-BA668D9316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795800"/>
                <a:ext cx="4816094" cy="933082"/>
              </a:xfrm>
              <a:prstGeom prst="rect">
                <a:avLst/>
              </a:prstGeom>
              <a:blipFill>
                <a:blip r:embed="rId3"/>
                <a:stretch>
                  <a:fillRect l="-2025" r="-18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7BF5F34-AEF8-E177-5551-CA5FE73C2C7E}"/>
              </a:ext>
            </a:extLst>
          </p:cNvPr>
          <p:cNvSpPr txBox="1"/>
          <p:nvPr/>
        </p:nvSpPr>
        <p:spPr>
          <a:xfrm>
            <a:off x="479376" y="3635270"/>
            <a:ext cx="198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2CF6187-57E6-A7B2-8970-85D7BE600D77}"/>
                  </a:ext>
                </a:extLst>
              </p:cNvPr>
              <p:cNvSpPr txBox="1"/>
              <p:nvPr/>
            </p:nvSpPr>
            <p:spPr>
              <a:xfrm>
                <a:off x="479376" y="4110758"/>
                <a:ext cx="358076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2CF6187-57E6-A7B2-8970-85D7BE600D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110758"/>
                <a:ext cx="3580765" cy="613931"/>
              </a:xfrm>
              <a:prstGeom prst="rect">
                <a:avLst/>
              </a:prstGeom>
              <a:blipFill>
                <a:blip r:embed="rId4"/>
                <a:stretch>
                  <a:fillRect l="-2726" r="-255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8ED3128-E2B0-7A0B-1230-EF4C1C38C911}"/>
              </a:ext>
            </a:extLst>
          </p:cNvPr>
          <p:cNvSpPr txBox="1"/>
          <p:nvPr/>
        </p:nvSpPr>
        <p:spPr>
          <a:xfrm>
            <a:off x="479376" y="4631077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A5EEEC7-6C73-C9D2-3240-382E3F805053}"/>
                  </a:ext>
                </a:extLst>
              </p:cNvPr>
              <p:cNvSpPr txBox="1"/>
              <p:nvPr/>
            </p:nvSpPr>
            <p:spPr>
              <a:xfrm>
                <a:off x="479376" y="5106565"/>
                <a:ext cx="18645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A5EEEC7-6C73-C9D2-3240-382E3F8050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106565"/>
                <a:ext cx="1864551" cy="613931"/>
              </a:xfrm>
              <a:prstGeom prst="rect">
                <a:avLst/>
              </a:prstGeom>
              <a:blipFill>
                <a:blip r:embed="rId5"/>
                <a:stretch>
                  <a:fillRect l="-5229" r="-4902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4CF7940-7B64-38BF-8C4A-14695FDBCF64}"/>
                  </a:ext>
                </a:extLst>
              </p:cNvPr>
              <p:cNvSpPr txBox="1"/>
              <p:nvPr/>
            </p:nvSpPr>
            <p:spPr>
              <a:xfrm>
                <a:off x="479376" y="5626884"/>
                <a:ext cx="9324087" cy="8239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存在这样的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值，使得等式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成立，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值为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4CF7940-7B64-38BF-8C4A-14695FDBCF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626884"/>
                <a:ext cx="9324087" cy="823989"/>
              </a:xfrm>
              <a:prstGeom prst="rect">
                <a:avLst/>
              </a:prstGeom>
              <a:blipFill>
                <a:blip r:embed="rId6"/>
                <a:stretch>
                  <a:fillRect l="-1046" b="-1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1486">
                <a:extLst>
                  <a:ext uri="{FF2B5EF4-FFF2-40B4-BE49-F238E27FC236}">
                    <a16:creationId xmlns:a16="http://schemas.microsoft.com/office/drawing/2014/main" id="{EA9075C2-B303-3092-EB12-2BE6570D809C}"/>
                  </a:ext>
                </a:extLst>
              </p:cNvPr>
              <p:cNvSpPr txBox="1"/>
              <p:nvPr/>
            </p:nvSpPr>
            <p:spPr>
              <a:xfrm>
                <a:off x="569387" y="759407"/>
                <a:ext cx="11492915" cy="26064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是否存在实数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使得等式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如果存在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请求出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0828"/>
                  </a:rPr>
                  <a:t>；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如果不存在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1486">
                <a:extLst>
                  <a:ext uri="{FF2B5EF4-FFF2-40B4-BE49-F238E27FC236}">
                    <a16:creationId xmlns:a16="http://schemas.microsoft.com/office/drawing/2014/main" id="{EA9075C2-B303-3092-EB12-2BE6570D80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759407"/>
                <a:ext cx="11492915" cy="2606419"/>
              </a:xfrm>
              <a:prstGeom prst="rect">
                <a:avLst/>
              </a:prstGeom>
              <a:blipFill>
                <a:blip r:embed="rId7"/>
                <a:stretch>
                  <a:fillRect l="-15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1056</Words>
  <Application>Microsoft Office PowerPoint</Application>
  <PresentationFormat>宽屏</PresentationFormat>
  <Paragraphs>63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2024-04-28T01:47:59Z</dcterms:created>
  <dcterms:modified xsi:type="dcterms:W3CDTF">2024-04-28T03:19:41Z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