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4" r:id="rId9"/>
    <p:sldId id="315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36" name="yt_image_11336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9209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38" name="yt_shape_11338"/>
          <p:cNvSpPr txBox="1"/>
          <p:nvPr/>
        </p:nvSpPr>
        <p:spPr>
          <a:xfrm>
            <a:off x="540000" y="2074261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公式法的应用</a:t>
            </a:r>
          </a:p>
        </p:txBody>
      </p:sp>
      <p:sp>
        <p:nvSpPr>
          <p:cNvPr id="11339" name="yt_shape_11339"/>
          <p:cNvSpPr txBox="1"/>
          <p:nvPr/>
        </p:nvSpPr>
        <p:spPr>
          <a:xfrm>
            <a:off x="540119" y="256369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楚雄北浦中学月考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将一块正方形空地划出部分区域进行绿化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5734"/>
              </a:rPr>
              <a:t>原空地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一边减少了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另一边减少了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剩余一块面积为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df0b"/>
              </a:rPr>
              <a:t>则原正方形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空地的边长是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43" name="yt_table_113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560283"/>
              </p:ext>
            </p:extLst>
          </p:nvPr>
        </p:nvGraphicFramePr>
        <p:xfrm>
          <a:off x="540047" y="4003261"/>
          <a:ext cx="8298816" cy="475488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grpSp>
        <p:nvGrpSpPr>
          <p:cNvPr id="11340" name="yt_shape_11340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91718" y="4003261"/>
            <a:ext cx="1458086" cy="1723023"/>
            <a:chOff x="0" y="0"/>
            <a:chExt cx="1458086" cy="1723023"/>
          </a:xfrm>
        </p:grpSpPr>
        <p:pic>
          <p:nvPicPr>
            <p:cNvPr id="2" name="yt_image_1134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8086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2" name="yt_shape_11342"/>
            <p:cNvSpPr txBox="1"/>
            <p:nvPr/>
          </p:nvSpPr>
          <p:spPr>
            <a:xfrm>
              <a:off x="195762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096990">
            <a:extLst>
              <a:ext uri="{FF2B5EF4-FFF2-40B4-BE49-F238E27FC236}">
                <a16:creationId xmlns:a16="http://schemas.microsoft.com/office/drawing/2014/main" id="{A6DE90AB-5CF5-CB67-1650-76F0B14CFC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24714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6E4F5BA-FE1F-C0E0-FEC8-09F76876AE32}"/>
              </a:ext>
            </a:extLst>
          </p:cNvPr>
          <p:cNvSpPr txBox="1"/>
          <p:nvPr/>
        </p:nvSpPr>
        <p:spPr>
          <a:xfrm>
            <a:off x="2888508" y="3467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5" name="yt_shape_11345"/>
          <p:cNvSpPr txBox="1"/>
          <p:nvPr/>
        </p:nvSpPr>
        <p:spPr>
          <a:xfrm>
            <a:off x="540119" y="20911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的矩形绿地上有宽度相同的两条路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9b9b,isEnd"/>
              </a:rPr>
              <a:t>其中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绿地面积为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小路的宽为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sp>
        <p:nvSpPr>
          <p:cNvPr id="11349" name="yt_shape_11349"/>
          <p:cNvSpPr txBox="1"/>
          <p:nvPr/>
        </p:nvSpPr>
        <p:spPr>
          <a:xfrm>
            <a:off x="540000" y="476837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46" name="yt_shape_11346" title="H_119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5702" y="3202925"/>
            <a:ext cx="1780594" cy="1514997"/>
            <a:chOff x="0" y="0"/>
            <a:chExt cx="1780594" cy="1514997"/>
          </a:xfrm>
        </p:grpSpPr>
        <p:pic>
          <p:nvPicPr>
            <p:cNvPr id="2" name="yt_image_1134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0594" cy="111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8" name="yt_shape_11348"/>
            <p:cNvSpPr txBox="1"/>
            <p:nvPr/>
          </p:nvSpPr>
          <p:spPr>
            <a:xfrm>
              <a:off x="357016" y="11549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7B17139-76E0-7930-35A7-A43FBA77437D}"/>
              </a:ext>
            </a:extLst>
          </p:cNvPr>
          <p:cNvSpPr txBox="1"/>
          <p:nvPr/>
        </p:nvSpPr>
        <p:spPr>
          <a:xfrm>
            <a:off x="4903046" y="251980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0" name="yt_shape_11350"/>
          <p:cNvSpPr txBox="1"/>
          <p:nvPr/>
        </p:nvSpPr>
        <p:spPr>
          <a:xfrm>
            <a:off x="540000" y="3402982"/>
            <a:ext cx="58477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【易错易混】忽视了实际问题中的限制条件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DFC031-3BE3-740D-9C10-FDFC754ED509}"/>
              </a:ext>
            </a:extLst>
          </p:cNvPr>
          <p:cNvSpPr txBox="1"/>
          <p:nvPr/>
        </p:nvSpPr>
        <p:spPr>
          <a:xfrm>
            <a:off x="449989" y="3356176"/>
            <a:ext cx="597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【易错易混】忽视了实际问题中的限制条件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1" name="yt_shape_11351"/>
          <p:cNvSpPr txBox="1"/>
          <p:nvPr/>
        </p:nvSpPr>
        <p:spPr>
          <a:xfrm>
            <a:off x="540120" y="157787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某中学准备在校园里利用围墙的一段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再砌三面墙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围成一个矩形的花园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26d8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最长可利用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现在已备足可以砌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长的墙的材料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358b"/>
              </a:rPr>
              <a:t>试设计一个方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使矩形花园面积为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52" name="yt_image_11352" title="H_81.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4033686"/>
            <a:ext cx="2473819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4" name="yt_shape_11354"/>
          <p:cNvSpPr txBox="1"/>
          <p:nvPr/>
        </p:nvSpPr>
        <p:spPr>
          <a:xfrm>
            <a:off x="630131" y="3035904"/>
            <a:ext cx="446596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D33486-FB65-9A2D-E469-9B143A760C73}"/>
              </a:ext>
            </a:extLst>
          </p:cNvPr>
          <p:cNvSpPr txBox="1"/>
          <p:nvPr/>
        </p:nvSpPr>
        <p:spPr>
          <a:xfrm>
            <a:off x="540120" y="2989098"/>
            <a:ext cx="2637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882AE3-E0A7-56C7-7F83-EFECEDD00945}"/>
              </a:ext>
            </a:extLst>
          </p:cNvPr>
          <p:cNvSpPr txBox="1"/>
          <p:nvPr/>
        </p:nvSpPr>
        <p:spPr>
          <a:xfrm>
            <a:off x="540120" y="3464586"/>
            <a:ext cx="3188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3D1E8E-8D19-01E7-D426-442870FC0B2A}"/>
              </a:ext>
            </a:extLst>
          </p:cNvPr>
          <p:cNvSpPr txBox="1"/>
          <p:nvPr/>
        </p:nvSpPr>
        <p:spPr>
          <a:xfrm>
            <a:off x="540120" y="3940074"/>
            <a:ext cx="4602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355">
            <a:extLst>
              <a:ext uri="{FF2B5EF4-FFF2-40B4-BE49-F238E27FC236}">
                <a16:creationId xmlns:a16="http://schemas.microsoft.com/office/drawing/2014/main" id="{6D225877-A79C-EEB7-270E-03E78FBCF02B}"/>
              </a:ext>
            </a:extLst>
          </p:cNvPr>
          <p:cNvSpPr txBox="1"/>
          <p:nvPr/>
        </p:nvSpPr>
        <p:spPr>
          <a:xfrm>
            <a:off x="630131" y="4458057"/>
            <a:ext cx="562012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yt_shape_11356">
            <a:extLst>
              <a:ext uri="{FF2B5EF4-FFF2-40B4-BE49-F238E27FC236}">
                <a16:creationId xmlns:a16="http://schemas.microsoft.com/office/drawing/2014/main" id="{DB9BE1AE-6968-FE61-AFD8-C3B658862A10}"/>
              </a:ext>
            </a:extLst>
          </p:cNvPr>
          <p:cNvSpPr txBox="1"/>
          <p:nvPr/>
        </p:nvSpPr>
        <p:spPr>
          <a:xfrm>
            <a:off x="630131" y="5897623"/>
            <a:ext cx="69345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时，花园面积为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8DB900D-1BCA-74DA-5B0F-E0E7FA59CD1B}"/>
              </a:ext>
            </a:extLst>
          </p:cNvPr>
          <p:cNvSpPr txBox="1"/>
          <p:nvPr/>
        </p:nvSpPr>
        <p:spPr>
          <a:xfrm>
            <a:off x="540120" y="4411251"/>
            <a:ext cx="318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5F74A47-9772-E38E-2FC7-35CE0F14DD77}"/>
              </a:ext>
            </a:extLst>
          </p:cNvPr>
          <p:cNvSpPr txBox="1"/>
          <p:nvPr/>
        </p:nvSpPr>
        <p:spPr>
          <a:xfrm>
            <a:off x="540120" y="4886739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DDDB2F1-7F89-97E9-8F95-42612ED61E99}"/>
              </a:ext>
            </a:extLst>
          </p:cNvPr>
          <p:cNvSpPr txBox="1"/>
          <p:nvPr/>
        </p:nvSpPr>
        <p:spPr>
          <a:xfrm>
            <a:off x="540120" y="5362227"/>
            <a:ext cx="5745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F5A95C-7CBD-34E9-8DF0-A6C9FD1CBCFE}"/>
              </a:ext>
            </a:extLst>
          </p:cNvPr>
          <p:cNvSpPr txBox="1"/>
          <p:nvPr/>
        </p:nvSpPr>
        <p:spPr>
          <a:xfrm>
            <a:off x="540120" y="5850817"/>
            <a:ext cx="7047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时，花园面积为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8" name="yt_shape_1135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57" name="yt_image_1135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0" name="yt_shape_11360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要设计一幅宽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其中有两横两竖的彩条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a555"/>
              </a:rPr>
              <a:t>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彩条的宽度比为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如果要使所有彩条所占面积为原矩形图案面积的三分之一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5fcb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应如何设计每个彩条的宽度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361" name="yt_image_11361" title="H_127.4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88488" y="2984886"/>
            <a:ext cx="117012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363" name="yt_shape_11363"/>
              <p:cNvSpPr txBox="1"/>
              <p:nvPr/>
            </p:nvSpPr>
            <p:spPr>
              <a:xfrm>
                <a:off x="546610" y="2971750"/>
                <a:ext cx="7684155" cy="16271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解：设每个横、竖彩条的宽度分别为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363" name="yt_shape_113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610" y="2971750"/>
                <a:ext cx="7684155" cy="1627177"/>
              </a:xfrm>
              <a:prstGeom prst="rect">
                <a:avLst/>
              </a:prstGeom>
              <a:blipFill>
                <a:blip r:embed="rId4"/>
                <a:stretch>
                  <a:fillRect l="-2460" t="-2996" r="-1429" b="-10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D231C7-24AE-BCA2-CA08-7D26B6389A94}"/>
              </a:ext>
            </a:extLst>
          </p:cNvPr>
          <p:cNvSpPr txBox="1"/>
          <p:nvPr/>
        </p:nvSpPr>
        <p:spPr>
          <a:xfrm>
            <a:off x="456599" y="2924944"/>
            <a:ext cx="6203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解：设每个横、竖彩条的宽度分别为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F41392-9B0B-30B8-7F40-30BDCEFCA2B0}"/>
                  </a:ext>
                </a:extLst>
              </p:cNvPr>
              <p:cNvSpPr txBox="1"/>
              <p:nvPr/>
            </p:nvSpPr>
            <p:spPr>
              <a:xfrm>
                <a:off x="456599" y="3400433"/>
                <a:ext cx="7789926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F41392-9B0B-30B8-7F40-30BDCEFCA2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599" y="3400433"/>
                <a:ext cx="7789926" cy="805193"/>
              </a:xfrm>
              <a:prstGeom prst="rect">
                <a:avLst/>
              </a:prstGeom>
              <a:blipFill>
                <a:blip r:embed="rId5"/>
                <a:stretch>
                  <a:fillRect l="-1252" r="-1174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50501B8-6996-C741-59F3-CBA2F81FFD4B}"/>
              </a:ext>
            </a:extLst>
          </p:cNvPr>
          <p:cNvSpPr txBox="1"/>
          <p:nvPr/>
        </p:nvSpPr>
        <p:spPr>
          <a:xfrm>
            <a:off x="456599" y="4112013"/>
            <a:ext cx="4047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65" name="yt_shape_11365"/>
              <p:cNvSpPr txBox="1"/>
              <p:nvPr/>
            </p:nvSpPr>
            <p:spPr>
              <a:xfrm>
                <a:off x="546610" y="4505709"/>
                <a:ext cx="5895845" cy="20256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不合题意，舍去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即每个横、竖彩条的宽度分别为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>
          <p:sp>
            <p:nvSpPr>
              <p:cNvPr id="11365" name="yt_shape_113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610" y="4505709"/>
                <a:ext cx="5895845" cy="2025683"/>
              </a:xfrm>
              <a:prstGeom prst="rect">
                <a:avLst/>
              </a:prstGeom>
              <a:blipFill>
                <a:blip r:embed="rId6"/>
                <a:stretch>
                  <a:fillRect l="-3206" r="-1965" b="-45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0796E6A-EA0B-4FB4-5D78-DF32D61F6288}"/>
                  </a:ext>
                </a:extLst>
              </p:cNvPr>
              <p:cNvSpPr txBox="1"/>
              <p:nvPr/>
            </p:nvSpPr>
            <p:spPr>
              <a:xfrm>
                <a:off x="456599" y="4458903"/>
                <a:ext cx="584904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不合题意，舍去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0796E6A-EA0B-4FB4-5D78-DF32D61F62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599" y="4458903"/>
                <a:ext cx="5849048" cy="775793"/>
              </a:xfrm>
              <a:prstGeom prst="rect">
                <a:avLst/>
              </a:prstGeom>
              <a:blipFill>
                <a:blip r:embed="rId7"/>
                <a:stretch>
                  <a:fillRect l="-1668" r="-1668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8979817-CDF5-FE01-5573-CFEEC827A19D}"/>
                  </a:ext>
                </a:extLst>
              </p:cNvPr>
              <p:cNvSpPr txBox="1"/>
              <p:nvPr/>
            </p:nvSpPr>
            <p:spPr>
              <a:xfrm>
                <a:off x="456599" y="5141084"/>
                <a:ext cx="2916936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8979817-CDF5-FE01-5573-CFEEC827A1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599" y="5141084"/>
                <a:ext cx="2916936" cy="775221"/>
              </a:xfrm>
              <a:prstGeom prst="rect">
                <a:avLst/>
              </a:prstGeom>
              <a:blipFill>
                <a:blip r:embed="rId8"/>
                <a:stretch>
                  <a:fillRect l="-3347" r="-3347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5DC1C30-8DE6-E72F-4711-5C6758610D17}"/>
                  </a:ext>
                </a:extLst>
              </p:cNvPr>
              <p:cNvSpPr txBox="1"/>
              <p:nvPr/>
            </p:nvSpPr>
            <p:spPr>
              <a:xfrm>
                <a:off x="456599" y="5822693"/>
                <a:ext cx="6018911" cy="735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即每个横、竖彩条的宽度分别为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5DC1C30-8DE6-E72F-4711-5C6758610D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599" y="5822693"/>
                <a:ext cx="6018911" cy="735914"/>
              </a:xfrm>
              <a:prstGeom prst="rect">
                <a:avLst/>
              </a:prstGeom>
              <a:blipFill>
                <a:blip r:embed="rId9"/>
                <a:stretch>
                  <a:fillRect l="-1621" r="-1418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" name="yt_shape_11368"/>
          <p:cNvSpPr txBox="1"/>
          <p:nvPr/>
        </p:nvSpPr>
        <p:spPr>
          <a:xfrm>
            <a:off x="540000" y="142928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67" name="yt_image_11367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2928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0" name="yt_shape_11370"/>
          <p:cNvSpPr txBox="1"/>
          <p:nvPr/>
        </p:nvSpPr>
        <p:spPr>
          <a:xfrm>
            <a:off x="540120" y="20114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页随堂练习变式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要在一块长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ecfb9"/>
              </a:rPr>
              <a:t>的矩形荒地上建造一个花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要求花园面积是荒地面积的一半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下面分别是小华与小芳的设计方案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71" name="yt_image_11371" title="H_209.8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7768" y="3429000"/>
            <a:ext cx="4816463" cy="266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3" name="yt_shape_11373"/>
          <p:cNvSpPr txBox="1"/>
          <p:nvPr/>
        </p:nvSpPr>
        <p:spPr>
          <a:xfrm>
            <a:off x="540119" y="161809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同学们都认为小华的方案是正确的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72a7d"/>
              </a:rPr>
              <a:t>但对小芳的方案是否符合条件有不同意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你认为小芳的方案符合条件吗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若不符合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请用方程的方法说明理由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74" name="yt_shape_11374"/>
              <p:cNvSpPr txBox="1"/>
              <p:nvPr/>
            </p:nvSpPr>
            <p:spPr>
              <a:xfrm>
                <a:off x="540000" y="2561049"/>
                <a:ext cx="6165149" cy="1600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不符合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设符合条件小路宽为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74" name="yt_shape_11374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1049"/>
                <a:ext cx="6165149" cy="1600118"/>
              </a:xfrm>
              <a:prstGeom prst="rect">
                <a:avLst/>
              </a:prstGeom>
              <a:blipFill>
                <a:blip r:embed="rId2"/>
                <a:stretch>
                  <a:fillRect l="-3066" t="-3042" r="-1978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76" name="yt_shape_11376"/>
          <p:cNvSpPr txBox="1"/>
          <p:nvPr/>
        </p:nvSpPr>
        <p:spPr>
          <a:xfrm>
            <a:off x="540000" y="4211955"/>
            <a:ext cx="693298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小芳设计不符合条件，符合条件小路的宽均为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572F79-37F7-2DB9-1230-CB50AEAD619E}"/>
              </a:ext>
            </a:extLst>
          </p:cNvPr>
          <p:cNvSpPr txBox="1"/>
          <p:nvPr/>
        </p:nvSpPr>
        <p:spPr>
          <a:xfrm>
            <a:off x="449989" y="2514243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不符合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060830-9F01-D000-38D9-92B0CA2155E1}"/>
              </a:ext>
            </a:extLst>
          </p:cNvPr>
          <p:cNvSpPr txBox="1"/>
          <p:nvPr/>
        </p:nvSpPr>
        <p:spPr>
          <a:xfrm>
            <a:off x="449989" y="2989731"/>
            <a:ext cx="369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设符合条件小路宽为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B63244-ED2D-8141-E9AB-4A4C8DAFA847}"/>
                  </a:ext>
                </a:extLst>
              </p:cNvPr>
              <p:cNvSpPr txBox="1"/>
              <p:nvPr/>
            </p:nvSpPr>
            <p:spPr>
              <a:xfrm>
                <a:off x="449989" y="3465219"/>
                <a:ext cx="62856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1AB63244-ED2D-8141-E9AB-4A4C8DAFA8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5219"/>
                <a:ext cx="6285611" cy="727279"/>
              </a:xfrm>
              <a:prstGeom prst="rect">
                <a:avLst/>
              </a:prstGeom>
              <a:blipFill>
                <a:blip r:embed="rId3"/>
                <a:stretch>
                  <a:fillRect l="-1552" r="-145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2D2CB0B-8369-1FF6-4E36-476174316BB7}"/>
              </a:ext>
            </a:extLst>
          </p:cNvPr>
          <p:cNvSpPr txBox="1"/>
          <p:nvPr/>
        </p:nvSpPr>
        <p:spPr>
          <a:xfrm>
            <a:off x="449989" y="4165149"/>
            <a:ext cx="372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8C25F7-65E0-1C44-70E2-C79221D004C1}"/>
              </a:ext>
            </a:extLst>
          </p:cNvPr>
          <p:cNvSpPr txBox="1"/>
          <p:nvPr/>
        </p:nvSpPr>
        <p:spPr>
          <a:xfrm>
            <a:off x="449989" y="4640637"/>
            <a:ext cx="7046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小芳设计不符合条件，符合条件小路的宽均为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1371" title="H_209.88">
            <a:extLst>
              <a:ext uri="{FF2B5EF4-FFF2-40B4-BE49-F238E27FC236}">
                <a16:creationId xmlns:a16="http://schemas.microsoft.com/office/drawing/2014/main" id="{01AC29B9-E4FB-8D3F-1358-910BBA418A9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4151" y="3299942"/>
            <a:ext cx="4155988" cy="229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8" name="yt_shape_11378"/>
          <p:cNvSpPr txBox="1"/>
          <p:nvPr/>
        </p:nvSpPr>
        <p:spPr>
          <a:xfrm>
            <a:off x="540120" y="21398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答案不唯一，如图所示，两个角均为两直角边长分别是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da45e"/>
              </a:rPr>
              <a:t>的直角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三角形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80" name="yt_shape_11380"/>
          <p:cNvSpPr txBox="1"/>
          <p:nvPr/>
        </p:nvSpPr>
        <p:spPr>
          <a:xfrm>
            <a:off x="540000" y="3251619"/>
            <a:ext cx="1556452" cy="9725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400" b="0" i="0" u="none" spc="-5400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  <a:r>
              <a:rPr lang="en-US" altLang="zh-CN" sz="5400" b="0" i="0" u="none" spc="10787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</a:p>
        </p:txBody>
      </p:sp>
      <p:pic>
        <p:nvPicPr>
          <p:cNvPr id="11379" name="yt_image_11379" title="H_85.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2144" y="5008883"/>
            <a:ext cx="1541100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E3828C-184B-BA39-F2E8-71FA795C1217}"/>
              </a:ext>
            </a:extLst>
          </p:cNvPr>
          <p:cNvSpPr txBox="1"/>
          <p:nvPr/>
        </p:nvSpPr>
        <p:spPr>
          <a:xfrm>
            <a:off x="450109" y="2093014"/>
            <a:ext cx="111877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答案不唯一，如图所示，两个角均为两直角边长分别是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da45e"/>
              </a:rPr>
              <a:t>的直角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8E8A12-33D4-D7A3-6FB5-876C94758F0C}"/>
              </a:ext>
            </a:extLst>
          </p:cNvPr>
          <p:cNvSpPr txBox="1"/>
          <p:nvPr/>
        </p:nvSpPr>
        <p:spPr>
          <a:xfrm>
            <a:off x="450109" y="256850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三角形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377" name="yt_shape_11377"/>
          <p:cNvSpPr txBox="1"/>
          <p:nvPr/>
        </p:nvSpPr>
        <p:spPr>
          <a:xfrm>
            <a:off x="540000" y="1556874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请你设计一个方案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并加以说明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image_11371" title="H_209.88">
            <a:extLst>
              <a:ext uri="{FF2B5EF4-FFF2-40B4-BE49-F238E27FC236}">
                <a16:creationId xmlns:a16="http://schemas.microsoft.com/office/drawing/2014/main" id="{5C10E923-494C-385A-6230-473B11D1461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2144" y="2708920"/>
            <a:ext cx="4155988" cy="229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1079</Words>
  <Application>Microsoft Office PowerPoint</Application>
  <PresentationFormat>宽屏</PresentationFormat>
  <Paragraphs>66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2024-04-28T03:22:31Z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