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6" r:id="rId7"/>
    <p:sldId id="317" r:id="rId8"/>
    <p:sldId id="318" r:id="rId9"/>
    <p:sldId id="319" r:id="rId10"/>
    <p:sldId id="325" r:id="rId11"/>
    <p:sldId id="327" r:id="rId12"/>
    <p:sldId id="328" r:id="rId13"/>
    <p:sldId id="329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28" name="yt_image_1212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0" name="yt_shape_12130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线段的比</a:t>
            </a:r>
          </a:p>
        </p:txBody>
      </p:sp>
      <p:sp>
        <p:nvSpPr>
          <p:cNvPr id="12131" name="yt_shape_12131"/>
          <p:cNvSpPr txBox="1"/>
          <p:nvPr/>
        </p:nvSpPr>
        <p:spPr>
          <a:xfrm>
            <a:off x="540120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9a7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3" name="yt_table_121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11894"/>
              </p:ext>
            </p:extLst>
          </p:nvPr>
        </p:nvGraphicFramePr>
        <p:xfrm>
          <a:off x="540047" y="2931034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12132" name="yt_image_12132_skip" title="H_21.9812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7143" y="2931034"/>
            <a:ext cx="2082798" cy="27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5" name="yt_shape_12135"/>
          <p:cNvSpPr txBox="1"/>
          <p:nvPr/>
        </p:nvSpPr>
        <p:spPr>
          <a:xfrm>
            <a:off x="540119" y="3457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的地图上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79c2"/>
              </a:rPr>
              <a:t>两地之间的实际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6" name="yt_table_121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211545"/>
              </p:ext>
            </p:extLst>
          </p:nvPr>
        </p:nvGraphicFramePr>
        <p:xfrm>
          <a:off x="540047" y="4416640"/>
          <a:ext cx="6936423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38" name="yt_shape_12138"/>
              <p:cNvSpPr txBox="1"/>
              <p:nvPr/>
            </p:nvSpPr>
            <p:spPr>
              <a:xfrm>
                <a:off x="540000" y="5418194"/>
                <a:ext cx="7914026" cy="11294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38" name="yt_shape_12138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8194"/>
                <a:ext cx="7914026" cy="1129476"/>
              </a:xfrm>
              <a:prstGeom prst="rect">
                <a:avLst/>
              </a:prstGeom>
              <a:blipFill>
                <a:blip r:embed="rId4"/>
                <a:stretch>
                  <a:fillRect l="-2388" t="-4865" r="-1387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226534" title="H_26.259764">
            <a:extLst>
              <a:ext uri="{FF2B5EF4-FFF2-40B4-BE49-F238E27FC236}">
                <a16:creationId xmlns:a16="http://schemas.microsoft.com/office/drawing/2014/main" id="{B058B36D-9204-4461-CBD7-880500DAFD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72E9E0-369B-D611-A78C-E6CAFACB1EA0}"/>
              </a:ext>
            </a:extLst>
          </p:cNvPr>
          <p:cNvSpPr txBox="1"/>
          <p:nvPr/>
        </p:nvSpPr>
        <p:spPr>
          <a:xfrm>
            <a:off x="1059709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37C9BD-5C19-94A4-D271-BDA3F1C1209B}"/>
              </a:ext>
            </a:extLst>
          </p:cNvPr>
          <p:cNvSpPr txBox="1"/>
          <p:nvPr/>
        </p:nvSpPr>
        <p:spPr>
          <a:xfrm>
            <a:off x="1974108" y="3885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7EFF57-172D-E2B6-5426-74E68D89B903}"/>
                  </a:ext>
                </a:extLst>
              </p:cNvPr>
              <p:cNvSpPr txBox="1"/>
              <p:nvPr/>
            </p:nvSpPr>
            <p:spPr>
              <a:xfrm>
                <a:off x="449989" y="5846876"/>
                <a:ext cx="3690302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4, 'hasSerialNum': 1}">
                <a:extLst>
                  <a:ext uri="{FF2B5EF4-FFF2-40B4-BE49-F238E27FC236}">
                    <a16:creationId xmlns:a16="http://schemas.microsoft.com/office/drawing/2014/main" id="{BE7EFF57-172D-E2B6-5426-74E68D89B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6876"/>
                <a:ext cx="3690302" cy="736677"/>
              </a:xfrm>
              <a:prstGeom prst="rect">
                <a:avLst/>
              </a:prstGeom>
              <a:blipFill>
                <a:blip r:embed="rId6"/>
                <a:stretch>
                  <a:fillRect l="-2645" r="-264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86" name="yt_shape_12186"/>
              <p:cNvSpPr txBox="1"/>
              <p:nvPr/>
            </p:nvSpPr>
            <p:spPr>
              <a:xfrm>
                <a:off x="540120" y="962298"/>
                <a:ext cx="11492915" cy="13269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8558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6" name="yt_shape_12186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62298"/>
                <a:ext cx="11111999" cy="1326966"/>
              </a:xfrm>
              <a:prstGeom prst="rect">
                <a:avLst/>
              </a:prstGeom>
              <a:blipFill>
                <a:blip r:embed="rId2"/>
                <a:stretch>
                  <a:fillRect l="-1701" b="-6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88" name="yt_image_12188" title="H_112.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8249" y="2464466"/>
            <a:ext cx="157550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90" name="yt_shape_12190"/>
              <p:cNvSpPr txBox="1"/>
              <p:nvPr/>
            </p:nvSpPr>
            <p:spPr>
              <a:xfrm>
                <a:off x="540000" y="3973924"/>
                <a:ext cx="4424096" cy="2281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0" name="yt_shape_12190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3924"/>
                <a:ext cx="4424096" cy="2281778"/>
              </a:xfrm>
              <a:prstGeom prst="rect">
                <a:avLst/>
              </a:prstGeom>
              <a:blipFill>
                <a:blip r:embed="rId4"/>
                <a:stretch>
                  <a:fillRect l="-4276" r="-3310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3AD86C-8492-CD17-956F-27D02DC6F06D}"/>
                  </a:ext>
                </a:extLst>
              </p:cNvPr>
              <p:cNvSpPr txBox="1"/>
              <p:nvPr/>
            </p:nvSpPr>
            <p:spPr>
              <a:xfrm>
                <a:off x="449989" y="3927118"/>
                <a:ext cx="456139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DA3AD86C-8492-CD17-956F-27D02DC6F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7118"/>
                <a:ext cx="4561395" cy="771792"/>
              </a:xfrm>
              <a:prstGeom prst="rect">
                <a:avLst/>
              </a:prstGeom>
              <a:blipFill>
                <a:blip r:embed="rId5"/>
                <a:stretch>
                  <a:fillRect l="-2139" r="-21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7CCEFEE-0BA4-A229-488A-D4110DEBB4BB}"/>
              </a:ext>
            </a:extLst>
          </p:cNvPr>
          <p:cNvSpPr txBox="1"/>
          <p:nvPr/>
        </p:nvSpPr>
        <p:spPr>
          <a:xfrm>
            <a:off x="497614" y="4605298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DD3AF4-E975-2AC3-E9FF-042881FF26E7}"/>
                  </a:ext>
                </a:extLst>
              </p:cNvPr>
              <p:cNvSpPr txBox="1"/>
              <p:nvPr/>
            </p:nvSpPr>
            <p:spPr>
              <a:xfrm>
                <a:off x="449989" y="5080786"/>
                <a:ext cx="2192718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F6DD3AF4-E975-2AC3-E9FF-042881FF2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0786"/>
                <a:ext cx="2192718" cy="775285"/>
              </a:xfrm>
              <a:prstGeom prst="rect">
                <a:avLst/>
              </a:prstGeom>
              <a:blipFill>
                <a:blip r:embed="rId6"/>
                <a:stretch>
                  <a:fillRect l="-4444" r="-4167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CE1D41-9894-3763-B0EA-B741D9766770}"/>
              </a:ext>
            </a:extLst>
          </p:cNvPr>
          <p:cNvSpPr txBox="1"/>
          <p:nvPr/>
        </p:nvSpPr>
        <p:spPr>
          <a:xfrm>
            <a:off x="449989" y="5762460"/>
            <a:ext cx="22819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3" name="yt_shape_12193"/>
          <p:cNvSpPr txBox="1"/>
          <p:nvPr/>
        </p:nvSpPr>
        <p:spPr>
          <a:xfrm>
            <a:off x="540119" y="10626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ec6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是不是成比例线段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94" name="yt_image_121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3055" y="2074750"/>
            <a:ext cx="2045889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96" name="yt_shape_12196"/>
              <p:cNvSpPr txBox="1"/>
              <p:nvPr/>
            </p:nvSpPr>
            <p:spPr>
              <a:xfrm>
                <a:off x="540000" y="3403426"/>
                <a:ext cx="5435783" cy="27519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是成比例线段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是成比例线段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6" name="yt_shape_12196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3426"/>
                <a:ext cx="5435783" cy="2751907"/>
              </a:xfrm>
              <a:prstGeom prst="rect">
                <a:avLst/>
              </a:prstGeom>
              <a:blipFill>
                <a:blip r:embed="rId3"/>
                <a:stretch>
                  <a:fillRect l="-3479" t="-1770" r="-258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5D9CA9-9869-807E-071F-0FF764B88A68}"/>
              </a:ext>
            </a:extLst>
          </p:cNvPr>
          <p:cNvSpPr txBox="1"/>
          <p:nvPr/>
        </p:nvSpPr>
        <p:spPr>
          <a:xfrm>
            <a:off x="449989" y="3356620"/>
            <a:ext cx="556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是成比例线段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A774C1-F5FF-F861-13A4-8C5435D56EEE}"/>
                  </a:ext>
                </a:extLst>
              </p:cNvPr>
              <p:cNvSpPr txBox="1"/>
              <p:nvPr/>
            </p:nvSpPr>
            <p:spPr>
              <a:xfrm>
                <a:off x="449989" y="3832108"/>
                <a:ext cx="4758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C4A774C1-F5FF-F861-13A4-8C5435D56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2108"/>
                <a:ext cx="4758436" cy="765061"/>
              </a:xfrm>
              <a:prstGeom prst="rect">
                <a:avLst/>
              </a:prstGeom>
              <a:blipFill>
                <a:blip r:embed="rId4"/>
                <a:stretch>
                  <a:fillRect l="-2051" r="-205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C955FD-44E1-CD64-3094-8E4DD34081B1}"/>
              </a:ext>
            </a:extLst>
          </p:cNvPr>
          <p:cNvSpPr txBox="1"/>
          <p:nvPr/>
        </p:nvSpPr>
        <p:spPr>
          <a:xfrm>
            <a:off x="449989" y="4503557"/>
            <a:ext cx="3099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BC4A43-AB97-1429-78DC-6F4B278B2B08}"/>
                  </a:ext>
                </a:extLst>
              </p:cNvPr>
              <p:cNvSpPr txBox="1"/>
              <p:nvPr/>
            </p:nvSpPr>
            <p:spPr>
              <a:xfrm>
                <a:off x="449989" y="4979045"/>
                <a:ext cx="165989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79BC4A43-AB97-1429-78DC-6F4B278B2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9045"/>
                <a:ext cx="1659891" cy="772110"/>
              </a:xfrm>
              <a:prstGeom prst="rect">
                <a:avLst/>
              </a:prstGeom>
              <a:blipFill>
                <a:blip r:embed="rId5"/>
                <a:stretch>
                  <a:fillRect l="-5882" r="-58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699E11D-025F-1F74-0B52-93ADBC6B3CC1}"/>
              </a:ext>
            </a:extLst>
          </p:cNvPr>
          <p:cNvSpPr txBox="1"/>
          <p:nvPr/>
        </p:nvSpPr>
        <p:spPr>
          <a:xfrm>
            <a:off x="449989" y="5657543"/>
            <a:ext cx="52584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是成比例线段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9" name="yt_shape_12199"/>
          <p:cNvSpPr txBox="1"/>
          <p:nvPr/>
        </p:nvSpPr>
        <p:spPr>
          <a:xfrm>
            <a:off x="540000" y="133746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98" name="yt_image_1219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79" y="82378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1" name="yt_shape_12201"/>
          <p:cNvSpPr txBox="1"/>
          <p:nvPr/>
        </p:nvSpPr>
        <p:spPr>
          <a:xfrm>
            <a:off x="646299" y="140594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一张矩形纸片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b1b5"/>
              </a:rPr>
              <a:t>按照图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中所示方式将它裁成矩形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c994"/>
              </a:rPr>
              <a:t>的短边与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长边比相等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202" name="yt_image_12202" title="H_94.1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4644" y="2794726"/>
            <a:ext cx="2195069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04" name="yt_shape_12204"/>
              <p:cNvSpPr txBox="1"/>
              <p:nvPr/>
            </p:nvSpPr>
            <p:spPr>
              <a:xfrm>
                <a:off x="540000" y="4757663"/>
                <a:ext cx="7521290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应分两种情况进行讨论：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04" name="yt_shape_1220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7663"/>
                <a:ext cx="7521290" cy="1122871"/>
              </a:xfrm>
              <a:prstGeom prst="rect">
                <a:avLst/>
              </a:prstGeom>
              <a:blipFill>
                <a:blip r:embed="rId4"/>
                <a:stretch>
                  <a:fillRect l="-2514" t="-4324" r="-154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7EB198-2CDC-FF68-8C27-C93CF951672C}"/>
              </a:ext>
            </a:extLst>
          </p:cNvPr>
          <p:cNvSpPr txBox="1"/>
          <p:nvPr/>
        </p:nvSpPr>
        <p:spPr>
          <a:xfrm>
            <a:off x="556168" y="4197174"/>
            <a:ext cx="7628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应分两种情况进行讨论：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48932-410A-675C-9A23-E5700A138258}"/>
                  </a:ext>
                </a:extLst>
              </p:cNvPr>
              <p:cNvSpPr txBox="1"/>
              <p:nvPr/>
            </p:nvSpPr>
            <p:spPr>
              <a:xfrm>
                <a:off x="556168" y="4672662"/>
                <a:ext cx="646779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48932-410A-675C-9A23-E5700A138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8" y="4672662"/>
                <a:ext cx="6467792" cy="730136"/>
              </a:xfrm>
              <a:prstGeom prst="rect">
                <a:avLst/>
              </a:prstGeom>
              <a:blipFill>
                <a:blip r:embed="rId5"/>
                <a:stretch>
                  <a:fillRect l="-1414" r="-16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07" name="yt_shape_12207"/>
              <p:cNvSpPr txBox="1"/>
              <p:nvPr/>
            </p:nvSpPr>
            <p:spPr>
              <a:xfrm>
                <a:off x="646179" y="5379082"/>
                <a:ext cx="5959580" cy="1332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07" name="yt_shape_122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79" y="5379082"/>
                <a:ext cx="5959580" cy="1332096"/>
              </a:xfrm>
              <a:prstGeom prst="rect">
                <a:avLst/>
              </a:prstGeom>
              <a:blipFill>
                <a:blip r:embed="rId6"/>
                <a:stretch>
                  <a:fillRect l="-3067" r="-2147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60A179-0B8F-26A2-343D-BFF277ED3D32}"/>
                  </a:ext>
                </a:extLst>
              </p:cNvPr>
              <p:cNvSpPr txBox="1"/>
              <p:nvPr/>
            </p:nvSpPr>
            <p:spPr>
              <a:xfrm>
                <a:off x="556168" y="5332276"/>
                <a:ext cx="608203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60A179-0B8F-26A2-343D-BFF277ED3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8" y="5332276"/>
                <a:ext cx="6082030" cy="772808"/>
              </a:xfrm>
              <a:prstGeom prst="rect">
                <a:avLst/>
              </a:prstGeom>
              <a:blipFill>
                <a:blip r:embed="rId7"/>
                <a:stretch>
                  <a:fillRect l="-1503" r="-17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25F6AA-E30D-14A1-1457-36E54F68C4BC}"/>
                  </a:ext>
                </a:extLst>
              </p:cNvPr>
              <p:cNvSpPr txBox="1"/>
              <p:nvPr/>
            </p:nvSpPr>
            <p:spPr>
              <a:xfrm>
                <a:off x="556168" y="6011472"/>
                <a:ext cx="429964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25F6AA-E30D-14A1-1457-36E54F68C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8" y="6011472"/>
                <a:ext cx="4299648" cy="733629"/>
              </a:xfrm>
              <a:prstGeom prst="rect">
                <a:avLst/>
              </a:prstGeom>
              <a:blipFill>
                <a:blip r:embed="rId8"/>
                <a:stretch>
                  <a:fillRect l="-2125" r="-226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10" name="yt_shape_12210"/>
              <p:cNvSpPr txBox="1"/>
              <p:nvPr/>
            </p:nvSpPr>
            <p:spPr>
              <a:xfrm>
                <a:off x="349542" y="2276872"/>
                <a:ext cx="11492915" cy="2144085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线段的比和成比例线段中，要注意单位统一和比的顺序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为比例式，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22_3c23b"/>
                  </a:rPr>
                  <a:t>为等积式，比例式化为等积式是唯一的；等积式化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为比例式不唯一，只要比例式的内项之积等于外项之积且与等积式相同即可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10" name="yt_shape_122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42" y="2276872"/>
                <a:ext cx="11492915" cy="2144085"/>
              </a:xfrm>
              <a:prstGeom prst="rect">
                <a:avLst/>
              </a:prstGeom>
              <a:blipFill>
                <a:blip r:embed="rId2"/>
                <a:stretch>
                  <a:fillRect l="-900" t="-2266" b="-255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1" name="yt_shape_12141"/>
          <p:cNvSpPr txBox="1"/>
          <p:nvPr/>
        </p:nvSpPr>
        <p:spPr>
          <a:xfrm>
            <a:off x="540000" y="1778012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成比例线段</a:t>
            </a:r>
          </a:p>
        </p:txBody>
      </p:sp>
      <p:sp>
        <p:nvSpPr>
          <p:cNvPr id="12142" name="yt_shape_12142"/>
          <p:cNvSpPr txBox="1"/>
          <p:nvPr/>
        </p:nvSpPr>
        <p:spPr>
          <a:xfrm>
            <a:off x="540000" y="2267446"/>
            <a:ext cx="104291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银川英才学校单元卷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成比例的是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3" name="yt_table_12143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4278194"/>
                  </p:ext>
                </p:extLst>
              </p:nvPr>
            </p:nvGraphicFramePr>
            <p:xfrm>
              <a:off x="540047" y="2746749"/>
              <a:ext cx="5173917" cy="1734187"/>
            </p:xfrm>
            <a:graphic>
              <a:graphicData uri="http://schemas.openxmlformats.org/drawingml/2006/table">
                <a:tbl>
                  <a:tblPr/>
                  <a:tblGrid>
                    <a:gridCol w="5173917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43" name="yt_table_12143" descr="{&quot;rangeId&quot;:6,&quot;type&quot;:&quot;Option&quot;}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4278194"/>
                  </p:ext>
                </p:extLst>
              </p:nvPr>
            </p:nvGraphicFramePr>
            <p:xfrm>
              <a:off x="540047" y="1868737"/>
              <a:ext cx="5173917" cy="1734187"/>
            </p:xfrm>
            <a:graphic>
              <a:graphicData uri="http://schemas.openxmlformats.org/drawingml/2006/table">
                <a:tbl>
                  <a:tblPr/>
                  <a:tblGrid>
                    <a:gridCol w="5173917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4737" b="-132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44" name="yt_shape_12144"/>
          <p:cNvSpPr txBox="1"/>
          <p:nvPr/>
        </p:nvSpPr>
        <p:spPr>
          <a:xfrm>
            <a:off x="540000" y="4531341"/>
            <a:ext cx="930382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已知四条线段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是成比例线段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226595" title="H_26.259764">
            <a:extLst>
              <a:ext uri="{FF2B5EF4-FFF2-40B4-BE49-F238E27FC236}">
                <a16:creationId xmlns:a16="http://schemas.microsoft.com/office/drawing/2014/main" id="{46EE025F-5634-70A0-C5ED-6CB90241C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2846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166E8C-8043-2F70-EA3D-2CD42965807A}"/>
              </a:ext>
            </a:extLst>
          </p:cNvPr>
          <p:cNvSpPr txBox="1"/>
          <p:nvPr/>
        </p:nvSpPr>
        <p:spPr>
          <a:xfrm>
            <a:off x="9965464" y="22206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7D98C1-3518-9817-70BF-7294CF6FF8B2}"/>
              </a:ext>
            </a:extLst>
          </p:cNvPr>
          <p:cNvSpPr txBox="1"/>
          <p:nvPr/>
        </p:nvSpPr>
        <p:spPr>
          <a:xfrm>
            <a:off x="8978039" y="4484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46" name="yt_shape_12146"/>
              <p:cNvSpPr txBox="1"/>
              <p:nvPr/>
            </p:nvSpPr>
            <p:spPr>
              <a:xfrm>
                <a:off x="449989" y="1336640"/>
                <a:ext cx="5629746" cy="3717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判断下列各组线段是否是成比例线段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不是成比例线段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20mm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是成比例线段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146" name="yt_shape_12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36640"/>
                <a:ext cx="5629746" cy="3717684"/>
              </a:xfrm>
              <a:prstGeom prst="rect">
                <a:avLst/>
              </a:prstGeom>
              <a:blipFill>
                <a:blip r:embed="rId2"/>
                <a:stretch>
                  <a:fillRect l="-3359" t="-1311" r="-1842" b="-17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3FB28B-A840-391A-90DD-397A518C133B}"/>
                  </a:ext>
                </a:extLst>
              </p:cNvPr>
              <p:cNvSpPr txBox="1"/>
              <p:nvPr/>
            </p:nvSpPr>
            <p:spPr>
              <a:xfrm>
                <a:off x="449989" y="2178840"/>
                <a:ext cx="291376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}">
                <a:extLst>
                  <a:ext uri="{FF2B5EF4-FFF2-40B4-BE49-F238E27FC236}">
                    <a16:creationId xmlns:a16="http://schemas.microsoft.com/office/drawing/2014/main" id="{9E3FB28B-A840-391A-90DD-397A518C13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78840"/>
                <a:ext cx="2913761" cy="773570"/>
              </a:xfrm>
              <a:prstGeom prst="rect">
                <a:avLst/>
              </a:prstGeom>
              <a:blipFill>
                <a:blip r:embed="rId3"/>
                <a:stretch>
                  <a:fillRect l="-3347" r="-313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7053D55-E503-676B-5728-82D4C700B5C2}"/>
              </a:ext>
            </a:extLst>
          </p:cNvPr>
          <p:cNvSpPr txBox="1"/>
          <p:nvPr/>
        </p:nvSpPr>
        <p:spPr>
          <a:xfrm>
            <a:off x="449989" y="2858798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不是成比例线段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30C0BC-6CDD-9AA1-62BB-C2AA2F1489DA}"/>
              </a:ext>
            </a:extLst>
          </p:cNvPr>
          <p:cNvSpPr txBox="1"/>
          <p:nvPr/>
        </p:nvSpPr>
        <p:spPr>
          <a:xfrm>
            <a:off x="449989" y="3809774"/>
            <a:ext cx="514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23884D-DB8D-ECE6-BD16-DCED4B28DCE7}"/>
                  </a:ext>
                </a:extLst>
              </p:cNvPr>
              <p:cNvSpPr txBox="1"/>
              <p:nvPr/>
            </p:nvSpPr>
            <p:spPr>
              <a:xfrm>
                <a:off x="449989" y="4285262"/>
                <a:ext cx="22565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0D23884D-DB8D-ECE6-BD16-DCED4B28D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5262"/>
                <a:ext cx="2256536" cy="769062"/>
              </a:xfrm>
              <a:prstGeom prst="rect">
                <a:avLst/>
              </a:prstGeom>
              <a:blipFill>
                <a:blip r:embed="rId4"/>
                <a:stretch>
                  <a:fillRect l="-4324" r="-40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1F1E1C0-23E2-F4C7-0A09-DB2BAD8D43D3}"/>
              </a:ext>
            </a:extLst>
          </p:cNvPr>
          <p:cNvSpPr txBox="1"/>
          <p:nvPr/>
        </p:nvSpPr>
        <p:spPr>
          <a:xfrm>
            <a:off x="449989" y="4960712"/>
            <a:ext cx="5755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是成比例线段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2" name="yt_shape_12152"/>
          <p:cNvSpPr txBox="1"/>
          <p:nvPr/>
        </p:nvSpPr>
        <p:spPr>
          <a:xfrm>
            <a:off x="540000" y="2173196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比例的基本性质</a:t>
            </a:r>
          </a:p>
        </p:txBody>
      </p:sp>
      <p:sp>
        <p:nvSpPr>
          <p:cNvPr id="12153" name="yt_shape_12153"/>
          <p:cNvSpPr txBox="1"/>
          <p:nvPr/>
        </p:nvSpPr>
        <p:spPr>
          <a:xfrm>
            <a:off x="540000" y="2662630"/>
            <a:ext cx="8443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那么下列比例式成立的是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54" name="yt_table_12154" title="H_57.8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8560629"/>
                  </p:ext>
                </p:extLst>
              </p:nvPr>
            </p:nvGraphicFramePr>
            <p:xfrm>
              <a:off x="540047" y="3141933"/>
              <a:ext cx="9281288" cy="734886"/>
            </p:xfrm>
            <a:graphic>
              <a:graphicData uri="http://schemas.openxmlformats.org/drawingml/2006/table">
                <a:tbl>
                  <a:tblPr/>
                  <a:tblGrid>
                    <a:gridCol w="2564384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546922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2537778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1632204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54" name="yt_table_12154" descr="{&quot;rangeId&quot;:9,&quot;type&quot;:&quot;Option&quot;}" title="H_57.8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8560629"/>
                  </p:ext>
                </p:extLst>
              </p:nvPr>
            </p:nvGraphicFramePr>
            <p:xfrm>
              <a:off x="540047" y="1868737"/>
              <a:ext cx="9281288" cy="734886"/>
            </p:xfrm>
            <a:graphic>
              <a:graphicData uri="http://schemas.openxmlformats.org/drawingml/2006/table">
                <a:tbl>
                  <a:tblPr/>
                  <a:tblGrid>
                    <a:gridCol w="2564384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546922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2537778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1632204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</a:tblGrid>
                  <a:tr h="7348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1995" b="-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18" r="-163876" b="-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199" r="-64269" b="-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8657" b="-73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55" name="yt_shape_12155"/>
              <p:cNvSpPr txBox="1"/>
              <p:nvPr/>
            </p:nvSpPr>
            <p:spPr>
              <a:xfrm>
                <a:off x="540000" y="3927445"/>
                <a:ext cx="6932988" cy="1117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155" name="yt_shape_12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7445"/>
                <a:ext cx="6932988" cy="1117357"/>
              </a:xfrm>
              <a:prstGeom prst="rect">
                <a:avLst/>
              </a:prstGeom>
              <a:blipFill>
                <a:blip r:embed="rId3"/>
                <a:stretch>
                  <a:fillRect l="-2726" r="-1759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226661" title="H_26.259764">
            <a:extLst>
              <a:ext uri="{FF2B5EF4-FFF2-40B4-BE49-F238E27FC236}">
                <a16:creationId xmlns:a16="http://schemas.microsoft.com/office/drawing/2014/main" id="{7390D1FE-B86C-A99B-5413-3976EE04C5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364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29A8DC-175F-AF61-349B-D077C982D08F}"/>
              </a:ext>
            </a:extLst>
          </p:cNvPr>
          <p:cNvSpPr txBox="1"/>
          <p:nvPr/>
        </p:nvSpPr>
        <p:spPr>
          <a:xfrm>
            <a:off x="7998551" y="261582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C05AB9-8377-97A3-02E0-A8D3D7965350}"/>
                  </a:ext>
                </a:extLst>
              </p:cNvPr>
              <p:cNvSpPr txBox="1"/>
              <p:nvPr/>
            </p:nvSpPr>
            <p:spPr>
              <a:xfrm>
                <a:off x="6052912" y="3880639"/>
                <a:ext cx="6610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F5C05AB9-8377-97A3-02E0-A8D3D79653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912" y="3880639"/>
                <a:ext cx="661099" cy="77579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DEA5322-698E-C4B5-ABD3-42E41304EEEE}"/>
              </a:ext>
            </a:extLst>
          </p:cNvPr>
          <p:cNvCxnSpPr/>
          <p:nvPr/>
        </p:nvCxnSpPr>
        <p:spPr>
          <a:xfrm>
            <a:off x="5790498" y="462867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A923D43-6E99-3930-3FCE-7D17166611A6}"/>
              </a:ext>
            </a:extLst>
          </p:cNvPr>
          <p:cNvSpPr txBox="1"/>
          <p:nvPr/>
        </p:nvSpPr>
        <p:spPr>
          <a:xfrm>
            <a:off x="6325327" y="4562820"/>
            <a:ext cx="109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8" name="yt_shape_12158"/>
              <p:cNvSpPr txBox="1"/>
              <p:nvPr/>
            </p:nvSpPr>
            <p:spPr>
              <a:xfrm>
                <a:off x="540000" y="2025521"/>
                <a:ext cx="5424883" cy="3166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8" name="yt_shape_12158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5521"/>
                <a:ext cx="5424883" cy="3166957"/>
              </a:xfrm>
              <a:prstGeom prst="rect">
                <a:avLst/>
              </a:prstGeom>
              <a:blipFill>
                <a:blip r:embed="rId2"/>
                <a:stretch>
                  <a:fillRect l="-3487" r="-2587" b="-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2E791F-9F31-8241-4EB4-06AA0118F276}"/>
                  </a:ext>
                </a:extLst>
              </p:cNvPr>
              <p:cNvSpPr txBox="1"/>
              <p:nvPr/>
            </p:nvSpPr>
            <p:spPr>
              <a:xfrm>
                <a:off x="449989" y="2653720"/>
                <a:ext cx="273088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A82E791F-9F31-8241-4EB4-06AA0118F2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3720"/>
                <a:ext cx="2730882" cy="768617"/>
              </a:xfrm>
              <a:prstGeom prst="rect">
                <a:avLst/>
              </a:prstGeom>
              <a:blipFill>
                <a:blip r:embed="rId3"/>
                <a:stretch>
                  <a:fillRect l="-3571" r="-357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6C3791E-B686-B84C-AAC3-6DB452ECE8BF}"/>
              </a:ext>
            </a:extLst>
          </p:cNvPr>
          <p:cNvSpPr txBox="1"/>
          <p:nvPr/>
        </p:nvSpPr>
        <p:spPr>
          <a:xfrm>
            <a:off x="449989" y="332872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F7A7E6-50DE-C189-D5E3-E18C25D06CB1}"/>
                  </a:ext>
                </a:extLst>
              </p:cNvPr>
              <p:cNvSpPr txBox="1"/>
              <p:nvPr/>
            </p:nvSpPr>
            <p:spPr>
              <a:xfrm>
                <a:off x="449989" y="3804213"/>
                <a:ext cx="162534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A3F7A7E6-50DE-C189-D5E3-E18C25D06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4213"/>
                <a:ext cx="1625347" cy="768490"/>
              </a:xfrm>
              <a:prstGeom prst="rect">
                <a:avLst/>
              </a:prstGeom>
              <a:blipFill>
                <a:blip r:embed="rId4"/>
                <a:stretch>
                  <a:fillRect l="-6015" r="-601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81CD5B-7D2C-4B71-8D12-5CE88AA701BE}"/>
                  </a:ext>
                </a:extLst>
              </p:cNvPr>
              <p:cNvSpPr txBox="1"/>
              <p:nvPr/>
            </p:nvSpPr>
            <p:spPr>
              <a:xfrm>
                <a:off x="449989" y="4479091"/>
                <a:ext cx="200634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C081CD5B-7D2C-4B71-8D12-5CE88AA70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9091"/>
                <a:ext cx="2006347" cy="729565"/>
              </a:xfrm>
              <a:prstGeom prst="rect">
                <a:avLst/>
              </a:prstGeom>
              <a:blipFill>
                <a:blip r:embed="rId5"/>
                <a:stretch>
                  <a:fillRect l="-4863" r="-48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2" name="yt_shape_12162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【易错易混】没有分情况讨论导致漏解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6FBFC7-8BB6-D91B-9575-1A214F279EFC}"/>
              </a:ext>
            </a:extLst>
          </p:cNvPr>
          <p:cNvSpPr txBox="1"/>
          <p:nvPr/>
        </p:nvSpPr>
        <p:spPr>
          <a:xfrm>
            <a:off x="449989" y="335617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【易错易混】没有分情况讨论导致漏解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63" name="yt_shape_12163"/>
              <p:cNvSpPr txBox="1"/>
              <p:nvPr/>
            </p:nvSpPr>
            <p:spPr>
              <a:xfrm>
                <a:off x="540119" y="1742854"/>
                <a:ext cx="11492915" cy="22472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已知三条线段的长分别为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3ee8c,isEnd"/>
                  </a:rPr>
                  <a:t>如果另外一条线段与它们是成比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那么另外一条线段的长为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如果再添加一个数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使这四个数成比例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297f,isEnd"/>
                  </a:rPr>
                  <a:t>则添加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163" name="yt_shape_12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2854"/>
                <a:ext cx="11492915" cy="2247282"/>
              </a:xfrm>
              <a:prstGeom prst="rect">
                <a:avLst/>
              </a:prstGeom>
              <a:blipFill>
                <a:blip r:embed="rId2"/>
                <a:stretch>
                  <a:fillRect l="-1645" t="-1084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67" name="yt_table_12167" title="H_11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937470"/>
                  </p:ext>
                </p:extLst>
              </p:nvPr>
            </p:nvGraphicFramePr>
            <p:xfrm>
              <a:off x="540047" y="4047597"/>
              <a:ext cx="7441629" cy="1427862"/>
            </p:xfrm>
            <a:graphic>
              <a:graphicData uri="http://schemas.openxmlformats.org/drawingml/2006/table">
                <a:tbl>
                  <a:tblPr/>
                  <a:tblGrid>
                    <a:gridCol w="4301236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314039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67" name="yt_table_12167" descr="{&quot;rangeId&quot;:13,&quot;type&quot;:&quot;Option&quot;}" title="H_11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5937470"/>
                  </p:ext>
                </p:extLst>
              </p:nvPr>
            </p:nvGraphicFramePr>
            <p:xfrm>
              <a:off x="540047" y="3204743"/>
              <a:ext cx="7441629" cy="1427862"/>
            </p:xfrm>
            <a:graphic>
              <a:graphicData uri="http://schemas.openxmlformats.org/drawingml/2006/table">
                <a:tbl>
                  <a:tblPr/>
                  <a:tblGrid>
                    <a:gridCol w="4301236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314039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088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822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855" r="-73088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822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9C60F3-8DD3-1AAA-42D2-BD9090CE4A4F}"/>
                  </a:ext>
                </a:extLst>
              </p:cNvPr>
              <p:cNvSpPr txBox="1"/>
              <p:nvPr/>
            </p:nvSpPr>
            <p:spPr>
              <a:xfrm>
                <a:off x="5326908" y="2136878"/>
                <a:ext cx="3658616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13, 'pageBreak': True, 'mathAnswerShape': 1}">
                <a:extLst>
                  <a:ext uri="{FF2B5EF4-FFF2-40B4-BE49-F238E27FC236}">
                    <a16:creationId xmlns:a16="http://schemas.microsoft.com/office/drawing/2014/main" id="{B49C60F3-8DD3-1AAA-42D2-BD9090CE4A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908" y="2136878"/>
                <a:ext cx="3658616" cy="851230"/>
              </a:xfrm>
              <a:prstGeom prst="rect">
                <a:avLst/>
              </a:prstGeom>
              <a:blipFill>
                <a:blip r:embed="rId4"/>
                <a:stretch>
                  <a:fillRect l="-2667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3AC87B6-8480-C84E-E53C-E57E8E0EFD57}"/>
              </a:ext>
            </a:extLst>
          </p:cNvPr>
          <p:cNvSpPr txBox="1"/>
          <p:nvPr/>
        </p:nvSpPr>
        <p:spPr>
          <a:xfrm>
            <a:off x="1974108" y="349722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9" name="yt_shape_121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68" name="yt_image_1216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1" name="yt_shape_12171"/>
          <p:cNvSpPr txBox="1"/>
          <p:nvPr/>
        </p:nvSpPr>
        <p:spPr>
          <a:xfrm>
            <a:off x="540000" y="1482165"/>
            <a:ext cx="7426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等边三角形的一边与这条边上的高的比是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2" name="yt_table_12172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890737"/>
                  </p:ext>
                </p:extLst>
              </p:nvPr>
            </p:nvGraphicFramePr>
            <p:xfrm>
              <a:off x="540047" y="1961468"/>
              <a:ext cx="10064624" cy="461074"/>
            </p:xfrm>
            <a:graphic>
              <a:graphicData uri="http://schemas.openxmlformats.org/drawingml/2006/table">
                <a:tbl>
                  <a:tblPr/>
                  <a:tblGrid>
                    <a:gridCol w="273412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172" name="yt_table_12172" descr="{&quot;rangeId&quot;:15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890737"/>
                  </p:ext>
                </p:extLst>
              </p:nvPr>
            </p:nvGraphicFramePr>
            <p:xfrm>
              <a:off x="540047" y="1961468"/>
              <a:ext cx="10064624" cy="461074"/>
            </p:xfrm>
            <a:graphic>
              <a:graphicData uri="http://schemas.openxmlformats.org/drawingml/2006/table">
                <a:tbl>
                  <a:tblPr/>
                  <a:tblGrid>
                    <a:gridCol w="273412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407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40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26792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673" t="-3896" r="-16973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7572" t="-3896" r="-671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3421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73" name="yt_shape_12173"/>
          <p:cNvSpPr txBox="1"/>
          <p:nvPr/>
        </p:nvSpPr>
        <p:spPr>
          <a:xfrm>
            <a:off x="540000" y="2473228"/>
            <a:ext cx="10648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4" name="yt_table_121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18447"/>
              </p:ext>
            </p:extLst>
          </p:nvPr>
        </p:nvGraphicFramePr>
        <p:xfrm>
          <a:off x="540047" y="2952531"/>
          <a:ext cx="9477122" cy="475488"/>
        </p:xfrm>
        <a:graphic>
          <a:graphicData uri="http://schemas.openxmlformats.org/drawingml/2006/table">
            <a:tbl>
              <a:tblPr/>
              <a:tblGrid>
                <a:gridCol w="273412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716657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764282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176" name="yt_shape_12176"/>
              <p:cNvSpPr txBox="1"/>
              <p:nvPr/>
            </p:nvSpPr>
            <p:spPr>
              <a:xfrm>
                <a:off x="540119" y="3478702"/>
                <a:ext cx="11492915" cy="296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在比例尺为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2000000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的地图上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港珠澳大桥的主桥图上距离为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c846,isEnd"/>
                  </a:rPr>
                  <a:t>则港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珠澳大桥的主桥长度为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km.</a:t>
                </a:r>
              </a:p>
            </p:txBody>
          </p:sp>
        </mc:Choice>
        <mc:Fallback>
          <p:sp>
            <p:nvSpPr>
              <p:cNvPr id="12176" name="yt_shape_12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8702"/>
                <a:ext cx="11492915" cy="2965299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887E18-A76C-5E4B-4C33-E5F418041810}"/>
              </a:ext>
            </a:extLst>
          </p:cNvPr>
          <p:cNvSpPr txBox="1"/>
          <p:nvPr/>
        </p:nvSpPr>
        <p:spPr>
          <a:xfrm>
            <a:off x="69918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EC6367-7EB8-5D48-A53E-CF2941ED9397}"/>
              </a:ext>
            </a:extLst>
          </p:cNvPr>
          <p:cNvSpPr txBox="1"/>
          <p:nvPr/>
        </p:nvSpPr>
        <p:spPr>
          <a:xfrm>
            <a:off x="10165489" y="24264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64E551-3090-8363-491C-275168640132}"/>
                  </a:ext>
                </a:extLst>
              </p:cNvPr>
              <p:cNvSpPr txBox="1"/>
              <p:nvPr/>
            </p:nvSpPr>
            <p:spPr>
              <a:xfrm>
                <a:off x="6166569" y="3431896"/>
                <a:ext cx="661099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1564E551-3090-8363-491C-275168640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569" y="3431896"/>
                <a:ext cx="661099" cy="876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F65893C-2267-D8A6-9644-231A42A1D038}"/>
              </a:ext>
            </a:extLst>
          </p:cNvPr>
          <p:cNvCxnSpPr/>
          <p:nvPr/>
        </p:nvCxnSpPr>
        <p:spPr>
          <a:xfrm>
            <a:off x="5904155" y="428083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81FFE2F9-8E2D-FD7C-7A0A-90A713463C96}"/>
              </a:ext>
            </a:extLst>
          </p:cNvPr>
          <p:cNvSpPr txBox="1"/>
          <p:nvPr/>
        </p:nvSpPr>
        <p:spPr>
          <a:xfrm>
            <a:off x="3802908" y="4690466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1" name="yt_image_12181" title="H_26.2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1726" y="2463864"/>
            <a:ext cx="4312117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83" name="yt_shape_12183"/>
              <p:cNvSpPr txBox="1"/>
              <p:nvPr/>
            </p:nvSpPr>
            <p:spPr>
              <a:xfrm>
                <a:off x="540000" y="1892026"/>
                <a:ext cx="6344686" cy="38184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83" name="yt_shape_12183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2026"/>
                <a:ext cx="6344686" cy="3818418"/>
              </a:xfrm>
              <a:prstGeom prst="rect">
                <a:avLst/>
              </a:prstGeom>
              <a:blipFill>
                <a:blip r:embed="rId3"/>
                <a:stretch>
                  <a:fillRect l="-2981" t="-1276" r="-2019" b="-3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9412C1-922F-C68A-A1DF-F2AB453941F2}"/>
              </a:ext>
            </a:extLst>
          </p:cNvPr>
          <p:cNvSpPr txBox="1"/>
          <p:nvPr/>
        </p:nvSpPr>
        <p:spPr>
          <a:xfrm>
            <a:off x="449989" y="1845220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C1EBE3-6726-C601-7756-CBB29D6443F8}"/>
              </a:ext>
            </a:extLst>
          </p:cNvPr>
          <p:cNvSpPr txBox="1"/>
          <p:nvPr/>
        </p:nvSpPr>
        <p:spPr>
          <a:xfrm>
            <a:off x="449989" y="2320708"/>
            <a:ext cx="646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B9B672-926A-973F-28F8-89E056153C70}"/>
              </a:ext>
            </a:extLst>
          </p:cNvPr>
          <p:cNvSpPr txBox="1"/>
          <p:nvPr/>
        </p:nvSpPr>
        <p:spPr>
          <a:xfrm>
            <a:off x="449989" y="2796196"/>
            <a:ext cx="596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5AF802-C95E-D4F9-8CEC-0D8942EA426D}"/>
              </a:ext>
            </a:extLst>
          </p:cNvPr>
          <p:cNvSpPr txBox="1"/>
          <p:nvPr/>
        </p:nvSpPr>
        <p:spPr>
          <a:xfrm>
            <a:off x="449989" y="3271684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FE9881-B23A-AFA5-8151-09CDB111BEC6}"/>
                  </a:ext>
                </a:extLst>
              </p:cNvPr>
              <p:cNvSpPr txBox="1"/>
              <p:nvPr/>
            </p:nvSpPr>
            <p:spPr>
              <a:xfrm>
                <a:off x="449989" y="3747172"/>
                <a:ext cx="1725931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41FE9881-B23A-AFA5-8151-09CDB111BE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7172"/>
                <a:ext cx="1725931" cy="820687"/>
              </a:xfrm>
              <a:prstGeom prst="rect">
                <a:avLst/>
              </a:prstGeom>
              <a:blipFill>
                <a:blip r:embed="rId4"/>
                <a:stretch>
                  <a:fillRect l="-5654" r="-5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E94F6D-7658-336A-64B4-77925FB4A3B8}"/>
                  </a:ext>
                </a:extLst>
              </p:cNvPr>
              <p:cNvSpPr txBox="1"/>
              <p:nvPr/>
            </p:nvSpPr>
            <p:spPr>
              <a:xfrm>
                <a:off x="449989" y="4474247"/>
                <a:ext cx="3733547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}">
                <a:extLst>
                  <a:ext uri="{FF2B5EF4-FFF2-40B4-BE49-F238E27FC236}">
                    <a16:creationId xmlns:a16="http://schemas.microsoft.com/office/drawing/2014/main" id="{F6E94F6D-7658-336A-64B4-77925FB4A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4247"/>
                <a:ext cx="3733547" cy="821703"/>
              </a:xfrm>
              <a:prstGeom prst="rect">
                <a:avLst/>
              </a:prstGeom>
              <a:blipFill>
                <a:blip r:embed="rId5"/>
                <a:stretch>
                  <a:fillRect l="-2614" r="-2614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2DC2EDB-5E1D-3DE2-FB3E-C6769F06C236}"/>
              </a:ext>
            </a:extLst>
          </p:cNvPr>
          <p:cNvSpPr txBox="1"/>
          <p:nvPr/>
        </p:nvSpPr>
        <p:spPr>
          <a:xfrm>
            <a:off x="449989" y="5202338"/>
            <a:ext cx="4317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176">
                <a:extLst>
                  <a:ext uri="{FF2B5EF4-FFF2-40B4-BE49-F238E27FC236}">
                    <a16:creationId xmlns:a16="http://schemas.microsoft.com/office/drawing/2014/main" id="{E975805F-32A5-4EB0-2F62-ACD63A1EEA4D}"/>
                  </a:ext>
                </a:extLst>
              </p:cNvPr>
              <p:cNvSpPr txBox="1"/>
              <p:nvPr/>
            </p:nvSpPr>
            <p:spPr>
              <a:xfrm>
                <a:off x="540000" y="730987"/>
                <a:ext cx="11492915" cy="296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青岛四十七中月考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20de,isEnd"/>
                  </a:rPr>
                  <a:t>的延长线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9" name="yt_shape_12176">
                <a:extLst>
                  <a:ext uri="{FF2B5EF4-FFF2-40B4-BE49-F238E27FC236}">
                    <a16:creationId xmlns:a16="http://schemas.microsoft.com/office/drawing/2014/main" id="{E975805F-32A5-4EB0-2F62-ACD63A1EE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30987"/>
                <a:ext cx="11492915" cy="2965299"/>
              </a:xfrm>
              <a:prstGeom prst="rect">
                <a:avLst/>
              </a:prstGeom>
              <a:blipFill>
                <a:blip r:embed="rId6"/>
                <a:stretch>
                  <a:fillRect l="-1645" t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1792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