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10" r:id="rId7"/>
    <p:sldId id="311" r:id="rId8"/>
    <p:sldId id="312" r:id="rId9"/>
    <p:sldId id="315" r:id="rId10"/>
    <p:sldId id="317" r:id="rId11"/>
    <p:sldId id="319" r:id="rId12"/>
    <p:sldId id="320" r:id="rId13"/>
    <p:sldId id="328" r:id="rId14"/>
    <p:sldId id="321" r:id="rId15"/>
    <p:sldId id="329" r:id="rId16"/>
    <p:sldId id="322" r:id="rId17"/>
    <p:sldId id="325" r:id="rId18"/>
    <p:sldId id="330" r:id="rId19"/>
    <p:sldId id="327" r:id="rId20"/>
    <p:sldId id="331" r:id="rId21"/>
    <p:sldId id="256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5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2" name="yt_shape_14242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41" name="yt_image_14241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44" name="yt_shape_14244"/>
          <p:cNvSpPr txBox="1"/>
          <p:nvPr/>
        </p:nvSpPr>
        <p:spPr>
          <a:xfrm>
            <a:off x="540000" y="1482165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事件的类型</a:t>
            </a:r>
          </a:p>
        </p:txBody>
      </p:sp>
      <p:sp>
        <p:nvSpPr>
          <p:cNvPr id="14245" name="yt_shape_14245"/>
          <p:cNvSpPr txBox="1"/>
          <p:nvPr/>
        </p:nvSpPr>
        <p:spPr>
          <a:xfrm>
            <a:off x="540000" y="1971599"/>
            <a:ext cx="94561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（扬州市中考）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下列生活中的事件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属于不可能事件的是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46" name="yt_table_1424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00839"/>
              </p:ext>
            </p:extLst>
          </p:nvPr>
        </p:nvGraphicFramePr>
        <p:xfrm>
          <a:off x="540047" y="2450902"/>
          <a:ext cx="5207000" cy="1901952"/>
        </p:xfrm>
        <a:graphic>
          <a:graphicData uri="http://schemas.openxmlformats.org/drawingml/2006/table">
            <a:tbl>
              <a:tblPr/>
              <a:tblGrid>
                <a:gridCol w="5207000">
                  <a:extLst>
                    <a:ext uri="{9D8B030D-6E8A-4147-A177-3AD203B41FA5}">
                      <a16:colId xmlns:a16="http://schemas.microsoft.com/office/drawing/2014/main" val="108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天内将下雨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打开电视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正在播新闻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买一张电影票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座位号是偶数号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没有水分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种子发芽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0"/>
                  </a:ext>
                </a:extLst>
              </a:tr>
            </a:tbl>
          </a:graphicData>
        </a:graphic>
      </p:graphicFrame>
      <p:pic>
        <p:nvPicPr>
          <p:cNvPr id="3" name="yt_shape_1714121842752" title="H_25.973701">
            <a:extLst>
              <a:ext uri="{FF2B5EF4-FFF2-40B4-BE49-F238E27FC236}">
                <a16:creationId xmlns:a16="http://schemas.microsoft.com/office/drawing/2014/main" id="{7CBF2AC9-9FF4-4E31-C4C3-B750D247A3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AAE297-F876-FD5B-50BD-2C14E9F23F90}"/>
              </a:ext>
            </a:extLst>
          </p:cNvPr>
          <p:cNvSpPr txBox="1"/>
          <p:nvPr/>
        </p:nvSpPr>
        <p:spPr>
          <a:xfrm>
            <a:off x="89843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82" name="yt_shape_14282"/>
              <p:cNvSpPr txBox="1"/>
              <p:nvPr/>
            </p:nvSpPr>
            <p:spPr>
              <a:xfrm>
                <a:off x="540119" y="900000"/>
                <a:ext cx="11492915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（注重跨学科融合）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有一电路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由如图所示的开关控制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闭合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3a54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五个开关中的任意两个开关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能使电路形成通路的概率是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82" name="yt_shape_142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2871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87" name="yt_shape_14287"/>
          <p:cNvSpPr txBox="1"/>
          <p:nvPr/>
        </p:nvSpPr>
        <p:spPr>
          <a:xfrm>
            <a:off x="540000" y="358235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84" name="yt_shape_14284" title="H_102.8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36706" y="2226023"/>
            <a:ext cx="2718586" cy="1305828"/>
            <a:chOff x="0" y="0"/>
            <a:chExt cx="2718586" cy="1305828"/>
          </a:xfrm>
        </p:grpSpPr>
        <p:pic>
          <p:nvPicPr>
            <p:cNvPr id="2" name="yt_image_1428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718586" cy="9098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86" name="yt_shape_14286"/>
            <p:cNvSpPr txBox="1"/>
            <p:nvPr/>
          </p:nvSpPr>
          <p:spPr>
            <a:xfrm>
              <a:off x="749829" y="9458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9629BD0-093E-C76B-A231-AA670CCBD868}"/>
                  </a:ext>
                </a:extLst>
              </p:cNvPr>
              <p:cNvSpPr txBox="1"/>
              <p:nvPr/>
            </p:nvSpPr>
            <p:spPr>
              <a:xfrm>
                <a:off x="8605096" y="1196752"/>
                <a:ext cx="6610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9629BD0-093E-C76B-A231-AA670CCBD8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5096" y="1196752"/>
                <a:ext cx="661099" cy="730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8" name="yt_shape_1428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张分别印有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版西游图案的卡片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唐僧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孙悟空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猪八戒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ffd7"/>
              </a:rPr>
              <a:t>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悟净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289" name="yt_image_14289" title="H_90.7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7680" y="2011799"/>
            <a:ext cx="4496639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91" name="yt_shape_14291"/>
              <p:cNvSpPr txBox="1"/>
              <p:nvPr/>
            </p:nvSpPr>
            <p:spPr>
              <a:xfrm>
                <a:off x="540119" y="3214477"/>
                <a:ext cx="11492915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现将这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卡片的形状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质地都相同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放在不透明的盒子中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4435,isEnd"/>
                  </a:rPr>
                  <a:t>搅匀后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从中任意取出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记录后放回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搅匀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再从中任意取出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张卡片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8bd70,isEnd"/>
                  </a:rPr>
                  <a:t>求下列事件发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生的概率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第一次取出的卡片图案为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孙悟空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的概率为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91" name="yt_shape_142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14477"/>
                <a:ext cx="11492915" cy="2079287"/>
              </a:xfrm>
              <a:prstGeom prst="rect">
                <a:avLst/>
              </a:prstGeom>
              <a:blipFill>
                <a:blip r:embed="rId3"/>
                <a:stretch>
                  <a:fillRect l="-1645" t="-2346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293F423-90BD-2B30-0B3E-D47DF77C80C7}"/>
                  </a:ext>
                </a:extLst>
              </p:cNvPr>
              <p:cNvSpPr txBox="1"/>
              <p:nvPr/>
            </p:nvSpPr>
            <p:spPr>
              <a:xfrm>
                <a:off x="7863732" y="4430866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293F423-90BD-2B30-0B3E-D47DF77C80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3732" y="4430866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4" name="yt_shape_14294"/>
          <p:cNvSpPr txBox="1"/>
          <p:nvPr/>
        </p:nvSpPr>
        <p:spPr>
          <a:xfrm>
            <a:off x="540000" y="900000"/>
            <a:ext cx="9071394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求两次取出的两张卡片中至少有一张图案为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唐僧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解：画树状图如图所示：</a:t>
            </a:r>
          </a:p>
        </p:txBody>
      </p:sp>
      <p:sp>
        <p:nvSpPr>
          <p:cNvPr id="14297" name="yt_shape_14297"/>
          <p:cNvSpPr txBox="1"/>
          <p:nvPr/>
        </p:nvSpPr>
        <p:spPr>
          <a:xfrm>
            <a:off x="540000" y="1994491"/>
            <a:ext cx="4627229" cy="99956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50" b="0" i="0" u="none" spc="-5550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  <a:r>
              <a:rPr lang="en-US" altLang="zh-CN" sz="5550" b="0" i="0" u="none" spc="34695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</a:p>
        </p:txBody>
      </p:sp>
      <p:pic>
        <p:nvPicPr>
          <p:cNvPr id="14296" name="yt_image_14296" title="H_87.2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94491"/>
            <a:ext cx="4579938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99" name="yt_shape_14299"/>
              <p:cNvSpPr txBox="1"/>
              <p:nvPr/>
            </p:nvSpPr>
            <p:spPr>
              <a:xfrm>
                <a:off x="540119" y="3152601"/>
                <a:ext cx="11492915" cy="22796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由图可以看出一共有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种等可能的结果，其中至少有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张图案为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唐僧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4_1256e"/>
                  </a:rPr>
                  <a:t>的结果有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（至少有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张图案为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唐僧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答：两次取出的两张卡片中至少有一张图案为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唐僧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的概率为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99" name="yt_shape_14299" descr="{&quot;rangeId&quot;:3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52601"/>
                <a:ext cx="11492915" cy="2279663"/>
              </a:xfrm>
              <a:prstGeom prst="rect">
                <a:avLst/>
              </a:prstGeom>
              <a:blipFill>
                <a:blip r:embed="rId3"/>
                <a:stretch>
                  <a:fillRect l="-1645" t="-2139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609EEAE-9740-12BD-2869-7016BEC36EB9}"/>
              </a:ext>
            </a:extLst>
          </p:cNvPr>
          <p:cNvSpPr txBox="1"/>
          <p:nvPr/>
        </p:nvSpPr>
        <p:spPr>
          <a:xfrm>
            <a:off x="449989" y="1328682"/>
            <a:ext cx="3532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解：画树状图如图所示：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C0B240-BC00-76B9-50D3-B8538B4709FC}"/>
              </a:ext>
            </a:extLst>
          </p:cNvPr>
          <p:cNvSpPr txBox="1"/>
          <p:nvPr/>
        </p:nvSpPr>
        <p:spPr>
          <a:xfrm>
            <a:off x="450108" y="3105795"/>
            <a:ext cx="1129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由图可以看出一共有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种等可能的结果，其中至少有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张图案为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唐僧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1256e"/>
              </a:rPr>
              <a:t>的结果有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C11A5B-7F1A-48B9-9644-2A1A617EBC13}"/>
              </a:ext>
            </a:extLst>
          </p:cNvPr>
          <p:cNvSpPr txBox="1"/>
          <p:nvPr/>
        </p:nvSpPr>
        <p:spPr>
          <a:xfrm>
            <a:off x="450108" y="3581283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9F643C-EB8E-BEE6-1C54-EB38E4A40FD3}"/>
                  </a:ext>
                </a:extLst>
              </p:cNvPr>
              <p:cNvSpPr txBox="1"/>
              <p:nvPr/>
            </p:nvSpPr>
            <p:spPr>
              <a:xfrm>
                <a:off x="450108" y="4056771"/>
                <a:ext cx="5834761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（至少有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张图案为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唐僧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1}">
                <a:extLst>
                  <a:ext uri="{FF2B5EF4-FFF2-40B4-BE49-F238E27FC236}">
                    <a16:creationId xmlns:a16="http://schemas.microsoft.com/office/drawing/2014/main" id="{259F643C-EB8E-BEE6-1C54-EB38E4A40F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56771"/>
                <a:ext cx="5834761" cy="766331"/>
              </a:xfrm>
              <a:prstGeom prst="rect">
                <a:avLst/>
              </a:prstGeom>
              <a:blipFill>
                <a:blip r:embed="rId4"/>
                <a:stretch>
                  <a:fillRect l="-1672" r="-167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1429DF1-E99D-2AE0-8A7E-CC3B11895326}"/>
                  </a:ext>
                </a:extLst>
              </p:cNvPr>
              <p:cNvSpPr txBox="1"/>
              <p:nvPr/>
            </p:nvSpPr>
            <p:spPr>
              <a:xfrm>
                <a:off x="450108" y="4729490"/>
                <a:ext cx="9363773" cy="727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答：两次取出的两张卡片中至少有一张图案为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唐僧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1}">
                <a:extLst>
                  <a:ext uri="{FF2B5EF4-FFF2-40B4-BE49-F238E27FC236}">
                    <a16:creationId xmlns:a16="http://schemas.microsoft.com/office/drawing/2014/main" id="{F1429DF1-E99D-2AE0-8A7E-CC3B118953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29490"/>
                <a:ext cx="9363773" cy="727533"/>
              </a:xfrm>
              <a:prstGeom prst="rect">
                <a:avLst/>
              </a:prstGeom>
              <a:blipFill>
                <a:blip r:embed="rId5"/>
                <a:stretch>
                  <a:fillRect l="-1042" r="-1042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4289" title="H_90.7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84032" y="1710904"/>
            <a:ext cx="4496639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04" name="yt_shape_14304"/>
              <p:cNvSpPr txBox="1"/>
              <p:nvPr/>
            </p:nvSpPr>
            <p:spPr>
              <a:xfrm>
                <a:off x="540119" y="900000"/>
                <a:ext cx="11492915" cy="20815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（常州市中考）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张相同的小纸条上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分别写上条件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cad9,isEnd"/>
                  </a:rPr>
                  <a:t>是菱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有一个内角是直角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的对角线相等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a0880,isEnd"/>
                  </a:rPr>
                  <a:t>张小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纸条做成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放在一个不透明的盒子中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搅匀后从中任意抽出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抽到条件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的概率是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04" name="yt_shape_143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81595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1135715-F232-57A4-C58D-2135A6D5FA4C}"/>
                  </a:ext>
                </a:extLst>
              </p:cNvPr>
              <p:cNvSpPr txBox="1"/>
              <p:nvPr/>
            </p:nvSpPr>
            <p:spPr>
              <a:xfrm>
                <a:off x="8117732" y="2132856"/>
                <a:ext cx="66109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1135715-F232-57A4-C58D-2135A6D5FA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7732" y="2132856"/>
                <a:ext cx="661099" cy="72861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7" name="yt_shape_14307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搅匀后先从中任意抽出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再从余下的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支签中任意抽出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bd0d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同时满足抽到的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张小纸条上的条件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bd53"/>
              </a:rPr>
              <a:t>一定是正方形的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解：画树状图如图：</a:t>
            </a:r>
          </a:p>
        </p:txBody>
      </p:sp>
      <p:sp>
        <p:nvSpPr>
          <p:cNvPr id="14310" name="yt_shape_14310"/>
          <p:cNvSpPr txBox="1"/>
          <p:nvPr/>
        </p:nvSpPr>
        <p:spPr>
          <a:xfrm>
            <a:off x="540000" y="2954754"/>
            <a:ext cx="3417602" cy="9365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200" b="0" i="0" u="none" spc="-520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  <a:r>
              <a:rPr lang="en-US" altLang="zh-CN" sz="5200" b="0" i="0" u="none" spc="2535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</a:p>
        </p:txBody>
      </p:sp>
      <p:pic>
        <p:nvPicPr>
          <p:cNvPr id="14309" name="yt_image_14309" title="H_82.0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54754"/>
            <a:ext cx="3383758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12" name="yt_shape_14312"/>
              <p:cNvSpPr txBox="1"/>
              <p:nvPr/>
            </p:nvSpPr>
            <p:spPr>
              <a:xfrm>
                <a:off x="540000" y="4047728"/>
                <a:ext cx="8901476" cy="11222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一定是正方形的结果有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一定是正方形的概率为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12" name="yt_shape_14312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7728"/>
                <a:ext cx="8901476" cy="1122295"/>
              </a:xfrm>
              <a:prstGeom prst="rect">
                <a:avLst/>
              </a:prstGeom>
              <a:blipFill>
                <a:blip r:embed="rId3"/>
                <a:stretch>
                  <a:fillRect l="-2123" t="-4891" r="-1096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2BF9A8D-E6F1-1A2D-BC26-2E9436AFD0CD}"/>
              </a:ext>
            </a:extLst>
          </p:cNvPr>
          <p:cNvSpPr txBox="1"/>
          <p:nvPr/>
        </p:nvSpPr>
        <p:spPr>
          <a:xfrm>
            <a:off x="450108" y="2279658"/>
            <a:ext cx="2923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解：画树状图如图：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6B8D1D-FEA9-9FED-1EF8-77480714B157}"/>
              </a:ext>
            </a:extLst>
          </p:cNvPr>
          <p:cNvSpPr txBox="1"/>
          <p:nvPr/>
        </p:nvSpPr>
        <p:spPr>
          <a:xfrm>
            <a:off x="449989" y="4000922"/>
            <a:ext cx="899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一定是正方形的结果有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5D30F3-9602-8807-8E12-C9A696FD0AC4}"/>
                  </a:ext>
                </a:extLst>
              </p:cNvPr>
              <p:cNvSpPr txBox="1"/>
              <p:nvPr/>
            </p:nvSpPr>
            <p:spPr>
              <a:xfrm>
                <a:off x="449989" y="4476410"/>
                <a:ext cx="6752337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四边形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一定是正方形的概率为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8}">
                <a:extLst>
                  <a:ext uri="{FF2B5EF4-FFF2-40B4-BE49-F238E27FC236}">
                    <a16:creationId xmlns:a16="http://schemas.microsoft.com/office/drawing/2014/main" id="{1B5D30F3-9602-8807-8E12-C9A696FD0A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6410"/>
                <a:ext cx="6752337" cy="729565"/>
              </a:xfrm>
              <a:prstGeom prst="rect">
                <a:avLst/>
              </a:prstGeom>
              <a:blipFill>
                <a:blip r:embed="rId4"/>
                <a:stretch>
                  <a:fillRect l="-1445" r="-144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6" name="yt_shape_14316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15" name="yt_image_14315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18" name="yt_shape_14318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（徐州市中考）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抛掷一枚质地均匀的硬币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次都是正面朝上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dbf0"/>
              </a:rPr>
              <a:t>次正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面朝上的概率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19" name="yt_table_14319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3849582"/>
                  </p:ext>
                </p:extLst>
              </p:nvPr>
            </p:nvGraphicFramePr>
            <p:xfrm>
              <a:off x="540047" y="2441600"/>
              <a:ext cx="4870768" cy="1342898"/>
            </p:xfrm>
            <a:graphic>
              <a:graphicData uri="http://schemas.openxmlformats.org/drawingml/2006/table">
                <a:tbl>
                  <a:tblPr/>
                  <a:tblGrid>
                    <a:gridCol w="2694305">
                      <a:extLst>
                        <a:ext uri="{9D8B030D-6E8A-4147-A177-3AD203B41FA5}">
                          <a16:colId xmlns:a16="http://schemas.microsoft.com/office/drawing/2014/main" val="10816"/>
                        </a:ext>
                      </a:extLst>
                    </a:gridCol>
                    <a:gridCol w="2176463">
                      <a:extLst>
                        <a:ext uri="{9D8B030D-6E8A-4147-A177-3AD203B41FA5}">
                          <a16:colId xmlns:a16="http://schemas.microsoft.com/office/drawing/2014/main" val="108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小于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等于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大于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无法确定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319" name="yt_table_14319" descr="{&quot;rangeId&quot;:18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3849582"/>
                  </p:ext>
                </p:extLst>
              </p:nvPr>
            </p:nvGraphicFramePr>
            <p:xfrm>
              <a:off x="540047" y="2441600"/>
              <a:ext cx="4870768" cy="1265428"/>
            </p:xfrm>
            <a:graphic>
              <a:graphicData uri="http://schemas.openxmlformats.org/drawingml/2006/table">
                <a:tbl>
                  <a:tblPr/>
                  <a:tblGrid>
                    <a:gridCol w="2694305">
                      <a:extLst>
                        <a:ext uri="{9D8B030D-6E8A-4147-A177-3AD203B41FA5}">
                          <a16:colId xmlns:a16="http://schemas.microsoft.com/office/drawing/2014/main" val="10816"/>
                        </a:ext>
                      </a:extLst>
                    </a:gridCol>
                    <a:gridCol w="2176463">
                      <a:extLst>
                        <a:ext uri="{9D8B030D-6E8A-4147-A177-3AD203B41FA5}">
                          <a16:colId xmlns:a16="http://schemas.microsoft.com/office/drawing/2014/main" val="10817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0587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4090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80587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无法确定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1286479-E05B-FA95-C79D-2D63FF44E1C9}"/>
              </a:ext>
            </a:extLst>
          </p:cNvPr>
          <p:cNvSpPr txBox="1"/>
          <p:nvPr/>
        </p:nvSpPr>
        <p:spPr>
          <a:xfrm>
            <a:off x="28885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4320"/>
          <p:cNvSpPr txBox="1"/>
          <p:nvPr/>
        </p:nvSpPr>
        <p:spPr>
          <a:xfrm>
            <a:off x="540119" y="4038168"/>
            <a:ext cx="11492915" cy="11190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四个数中随机选取两个不同的数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9e74,isEnd"/>
              </a:rPr>
              <a:t>的一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无实数解的概率为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8361CE-4420-C05C-CCAE-176252C4BC49}"/>
                  </a:ext>
                </a:extLst>
              </p:cNvPr>
              <p:cNvSpPr txBox="1"/>
              <p:nvPr/>
            </p:nvSpPr>
            <p:spPr>
              <a:xfrm>
                <a:off x="6881071" y="4334920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8361CE-4420-C05C-CCAE-176252C4BC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1071" y="4334920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3" name="yt_shape_14323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22" name="yt_image_14322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25" name="yt_shape_14325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为了解市民对全市创卫工作的满意程度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某中学数学兴趣小组在全市甲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3817"/>
              </a:rPr>
              <a:t>乙两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个区进行了调查统计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将调查结果分为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不满意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非常满意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cd26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整理好全部问卷后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得到下列不完整的统计图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326" name="yt_image_14326" title="H_151.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4579" y="2997701"/>
            <a:ext cx="4902841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28" name="yt_shape_14328"/>
          <p:cNvSpPr txBox="1"/>
          <p:nvPr/>
        </p:nvSpPr>
        <p:spPr>
          <a:xfrm>
            <a:off x="540000" y="5043557"/>
            <a:ext cx="815607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请结合图中信息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解决下列问题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此次调查中接受调查的人数为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此次调查中结果为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非常满意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的人数为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F7E8F0-AE5A-BF6B-F58F-9F3155F5F73A}"/>
              </a:ext>
            </a:extLst>
          </p:cNvPr>
          <p:cNvSpPr txBox="1"/>
          <p:nvPr/>
        </p:nvSpPr>
        <p:spPr>
          <a:xfrm>
            <a:off x="5783989" y="547223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15E5D3-BDCC-0A4A-0D09-5E65030BF3CB}"/>
              </a:ext>
            </a:extLst>
          </p:cNvPr>
          <p:cNvSpPr txBox="1"/>
          <p:nvPr/>
        </p:nvSpPr>
        <p:spPr>
          <a:xfrm>
            <a:off x="7307989" y="594772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1" name="yt_shape_14331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兴趣小组准备从调查结果为不满意的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位市民中随机选择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位进行回访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6918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位市民中有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位来自甲区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位来自乙区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299c0"/>
              </a:rPr>
              <a:t>请用列表或画树状图的方法求出选择的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市民均来自甲区的概率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解：画树状图得：</a:t>
            </a:r>
          </a:p>
        </p:txBody>
      </p:sp>
      <p:sp>
        <p:nvSpPr>
          <p:cNvPr id="14334" name="yt_shape_14334"/>
          <p:cNvSpPr txBox="1"/>
          <p:nvPr/>
        </p:nvSpPr>
        <p:spPr>
          <a:xfrm>
            <a:off x="540000" y="2954754"/>
            <a:ext cx="4611391" cy="100860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600" b="0" i="0" u="none" spc="-5600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  <a:r>
              <a:rPr lang="en-US" altLang="zh-CN" sz="5600" b="0" i="0" u="none" spc="34559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</a:p>
        </p:txBody>
      </p:sp>
      <p:pic>
        <p:nvPicPr>
          <p:cNvPr id="14333" name="yt_image_14333" title="H_88.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54754"/>
            <a:ext cx="4565833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6" name="yt_shape_14336"/>
              <p:cNvSpPr txBox="1"/>
              <p:nvPr/>
            </p:nvSpPr>
            <p:spPr>
              <a:xfrm>
                <a:off x="540000" y="4124292"/>
                <a:ext cx="8771632" cy="11219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种等可能的结果，选择的市民均来自甲区的有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种情况，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选择的市民均来自甲区的概率为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36" name="yt_shape_14336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24292"/>
                <a:ext cx="8771632" cy="1121910"/>
              </a:xfrm>
              <a:prstGeom prst="rect">
                <a:avLst/>
              </a:prstGeom>
              <a:blipFill>
                <a:blip r:embed="rId3"/>
                <a:stretch>
                  <a:fillRect l="-2156" t="-4891" r="-1182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BB0D4CB-9A3A-F2D5-2D5A-013506397D61}"/>
              </a:ext>
            </a:extLst>
          </p:cNvPr>
          <p:cNvSpPr txBox="1"/>
          <p:nvPr/>
        </p:nvSpPr>
        <p:spPr>
          <a:xfrm>
            <a:off x="450108" y="2279658"/>
            <a:ext cx="2618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解：画树状图得：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A9DEA0-5917-2A52-8CBB-FFD591109523}"/>
              </a:ext>
            </a:extLst>
          </p:cNvPr>
          <p:cNvSpPr txBox="1"/>
          <p:nvPr/>
        </p:nvSpPr>
        <p:spPr>
          <a:xfrm>
            <a:off x="449989" y="4077486"/>
            <a:ext cx="886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种等可能的结果，选择的市民均来自甲区的有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种情况，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7607909-1B75-4C93-B3AB-21EE16951EB9}"/>
                  </a:ext>
                </a:extLst>
              </p:cNvPr>
              <p:cNvSpPr txBox="1"/>
              <p:nvPr/>
            </p:nvSpPr>
            <p:spPr>
              <a:xfrm>
                <a:off x="449989" y="4552974"/>
                <a:ext cx="6295136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选择的市民均来自甲区的概率为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}">
                <a:extLst>
                  <a:ext uri="{FF2B5EF4-FFF2-40B4-BE49-F238E27FC236}">
                    <a16:creationId xmlns:a16="http://schemas.microsoft.com/office/drawing/2014/main" id="{67607909-1B75-4C93-B3AB-21EE16951E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52974"/>
                <a:ext cx="6295136" cy="729184"/>
              </a:xfrm>
              <a:prstGeom prst="rect">
                <a:avLst/>
              </a:prstGeom>
              <a:blipFill>
                <a:blip r:embed="rId4"/>
                <a:stretch>
                  <a:fillRect l="-1550" r="-155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4326" title="H_151.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84032" y="2034268"/>
            <a:ext cx="4902841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yt_shape_14339"/>
          <p:cNvSpPr txBox="1"/>
          <p:nvPr/>
        </p:nvSpPr>
        <p:spPr>
          <a:xfrm>
            <a:off x="540120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（赤峰市中考）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一枚质地均匀的正四面体骰子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它有四个面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0340"/>
              </a:rPr>
              <a:t>并分别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的三个顶点处各有一个圆圈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c690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丫丫和甲甲想玩跳圈游戏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游戏的规则为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游戏者从圈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起跳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每投掷一次骰子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3740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骰子着地的一面的数字是几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就沿着三角形的边逆时针连续跳跃几个边长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1778"/>
              </a:rPr>
              <a:t>若第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一次掷得的数字为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就逆时针连续跳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落到圈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77c22"/>
              </a:rPr>
              <a:t>若第二次掷得的数字为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就从圈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继续逆时针连续跳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落到圈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340" name="yt_image_14340" title="H_120.5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3161" y="3932324"/>
            <a:ext cx="3145676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42" name="yt_shape_14342"/>
              <p:cNvSpPr txBox="1"/>
              <p:nvPr/>
            </p:nvSpPr>
            <p:spPr>
              <a:xfrm>
                <a:off x="540000" y="5513251"/>
                <a:ext cx="897361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丫丫随机掷一次骰子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她跳跃后落回到圈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的概率为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42" name="yt_shape_143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13251"/>
                <a:ext cx="8973610" cy="638893"/>
              </a:xfrm>
              <a:prstGeom prst="rect">
                <a:avLst/>
              </a:prstGeom>
              <a:blipFill>
                <a:blip r:embed="rId3"/>
                <a:stretch>
                  <a:fillRect l="-2106" r="-108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9C79A42-7081-53B0-1701-D7AF1560F02B}"/>
                  </a:ext>
                </a:extLst>
              </p:cNvPr>
              <p:cNvSpPr txBox="1"/>
              <p:nvPr/>
            </p:nvSpPr>
            <p:spPr>
              <a:xfrm>
                <a:off x="8551001" y="5301208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9C79A42-7081-53B0-1701-D7AF1560F0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1001" y="5301208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4" name="yt_shape_14344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丫丫和甲甲一起玩跳圈游戏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丫丫随机投掷一次骰子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87b5"/>
              </a:rPr>
              <a:t>甲甲随机投掷两次骰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都以最终落回到圈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为胜者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这个游戏规则公平吗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解：这个游戏规则不公平，理由如下：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对于甲甲，画树状图如图所示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347" name="yt_shape_14347"/>
          <p:cNvSpPr txBox="1"/>
          <p:nvPr/>
        </p:nvSpPr>
        <p:spPr>
          <a:xfrm>
            <a:off x="540000" y="2971234"/>
            <a:ext cx="3060325" cy="88248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900" b="0" i="0" u="none" spc="-4900">
                <a:solidFill>
                  <a:srgbClr val="1EE3CF"/>
                </a:solidFill>
                <a:effectLst/>
                <a:latin typeface="Times New Roman" pitchFamily="49"/>
                <a:ea typeface="宋体" pitchFamily="49"/>
              </a:rPr>
              <a:t> </a:t>
            </a:r>
            <a:r>
              <a:rPr lang="en-US" altLang="zh-CN" sz="4900" b="0" i="0" u="none" spc="22639">
                <a:solidFill>
                  <a:srgbClr val="1EE3CF"/>
                </a:solidFill>
                <a:effectLst/>
                <a:latin typeface="Times New Roman" pitchFamily="49"/>
                <a:ea typeface="宋体" pitchFamily="49"/>
              </a:rPr>
              <a:t> </a:t>
            </a:r>
          </a:p>
        </p:txBody>
      </p:sp>
      <p:pic>
        <p:nvPicPr>
          <p:cNvPr id="14346" name="yt_image_14346" title="H_77.3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71234"/>
            <a:ext cx="3030055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49" name="yt_shape_14349"/>
              <p:cNvSpPr txBox="1"/>
              <p:nvPr/>
            </p:nvSpPr>
            <p:spPr>
              <a:xfrm>
                <a:off x="540119" y="4003642"/>
                <a:ext cx="11492915" cy="22982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种等可能的结果，其中甲甲随机投掷两次骰子，最终落回到圈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3_39917"/>
                  </a:rPr>
                  <a:t>的结果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所以甲甲随机投掷两次骰子，最终落回到圈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49" name="yt_shape_14349" descr="{&quot;rangeId&quot;:3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03642"/>
                <a:ext cx="11492915" cy="2298258"/>
              </a:xfrm>
              <a:prstGeom prst="rect">
                <a:avLst/>
              </a:prstGeom>
              <a:blipFill>
                <a:blip r:embed="rId3"/>
                <a:stretch>
                  <a:fillRect l="-1645" t="-2387" b="-23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E7F08D6-3BFA-ABEA-8C96-5BEAE50E0324}"/>
              </a:ext>
            </a:extLst>
          </p:cNvPr>
          <p:cNvSpPr txBox="1"/>
          <p:nvPr/>
        </p:nvSpPr>
        <p:spPr>
          <a:xfrm>
            <a:off x="450108" y="1804170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解：这个游戏规则不公平，理由如下：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E224ED-93F3-4C25-91E9-4705A6EF55C7}"/>
              </a:ext>
            </a:extLst>
          </p:cNvPr>
          <p:cNvSpPr txBox="1"/>
          <p:nvPr/>
        </p:nvSpPr>
        <p:spPr>
          <a:xfrm>
            <a:off x="450108" y="2279658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对于甲甲，画树状图如图所示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849ED3-7F9F-202D-2FF6-6EA5517DEA6F}"/>
              </a:ext>
            </a:extLst>
          </p:cNvPr>
          <p:cNvSpPr txBox="1"/>
          <p:nvPr/>
        </p:nvSpPr>
        <p:spPr>
          <a:xfrm>
            <a:off x="450108" y="3956836"/>
            <a:ext cx="11319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种等可能的结果，其中甲甲随机投掷两次骰子，最终落回到圈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39917"/>
              </a:rPr>
              <a:t>的结果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3C80B7-240B-50A3-CD4C-3CD766CB0810}"/>
              </a:ext>
            </a:extLst>
          </p:cNvPr>
          <p:cNvSpPr txBox="1"/>
          <p:nvPr/>
        </p:nvSpPr>
        <p:spPr>
          <a:xfrm>
            <a:off x="450108" y="4432324"/>
            <a:ext cx="1323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BE3A9D5-3C5B-0FF8-C9DB-FE0D51C75056}"/>
                  </a:ext>
                </a:extLst>
              </p:cNvPr>
              <p:cNvSpPr txBox="1"/>
              <p:nvPr/>
            </p:nvSpPr>
            <p:spPr>
              <a:xfrm>
                <a:off x="450108" y="4907812"/>
                <a:ext cx="8485887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所以甲甲随机投掷两次骰子，最终落回到圈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4}">
                <a:extLst>
                  <a:ext uri="{FF2B5EF4-FFF2-40B4-BE49-F238E27FC236}">
                    <a16:creationId xmlns:a16="http://schemas.microsoft.com/office/drawing/2014/main" id="{6BE3A9D5-3C5B-0FF8-C9DB-FE0D51C750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07812"/>
                <a:ext cx="8485887" cy="775793"/>
              </a:xfrm>
              <a:prstGeom prst="rect">
                <a:avLst/>
              </a:prstGeom>
              <a:blipFill>
                <a:blip r:embed="rId4"/>
                <a:stretch>
                  <a:fillRect l="-1149" r="-114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D9B4969-889C-1956-09F9-9DB20F8EBBD8}"/>
                  </a:ext>
                </a:extLst>
              </p:cNvPr>
              <p:cNvSpPr txBox="1"/>
              <p:nvPr/>
            </p:nvSpPr>
            <p:spPr>
              <a:xfrm>
                <a:off x="450108" y="5589993"/>
                <a:ext cx="1975549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4}">
                <a:extLst>
                  <a:ext uri="{FF2B5EF4-FFF2-40B4-BE49-F238E27FC236}">
                    <a16:creationId xmlns:a16="http://schemas.microsoft.com/office/drawing/2014/main" id="{0D9B4969-889C-1956-09F9-9DB20F8EBB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89993"/>
                <a:ext cx="1975549" cy="736486"/>
              </a:xfrm>
              <a:prstGeom prst="rect">
                <a:avLst/>
              </a:prstGeom>
              <a:blipFill>
                <a:blip r:embed="rId5"/>
                <a:stretch>
                  <a:fillRect l="-4938" r="-4630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4340" title="H_120.5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60096" y="2126414"/>
            <a:ext cx="3145676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4354"/>
          <p:cNvSpPr txBox="1"/>
          <p:nvPr/>
        </p:nvSpPr>
        <p:spPr>
          <a:xfrm>
            <a:off x="540000" y="6356126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所以这个游戏规则不公平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9C78FE9-8C1D-EEEB-D9CD-7C07A81B4F1C}"/>
              </a:ext>
            </a:extLst>
          </p:cNvPr>
          <p:cNvSpPr txBox="1"/>
          <p:nvPr/>
        </p:nvSpPr>
        <p:spPr>
          <a:xfrm>
            <a:off x="449989" y="6309320"/>
            <a:ext cx="360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所以这个游戏规则不公平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8" name="yt_shape_14248"/>
          <p:cNvSpPr txBox="1"/>
          <p:nvPr/>
        </p:nvSpPr>
        <p:spPr>
          <a:xfrm>
            <a:off x="540000" y="900000"/>
            <a:ext cx="63607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（德州市中考）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49" name="yt_table_1424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966034"/>
              </p:ext>
            </p:extLst>
          </p:nvPr>
        </p:nvGraphicFramePr>
        <p:xfrm>
          <a:off x="540047" y="1379303"/>
          <a:ext cx="7967664" cy="1901952"/>
        </p:xfrm>
        <a:graphic>
          <a:graphicData uri="http://schemas.openxmlformats.org/drawingml/2006/table">
            <a:tbl>
              <a:tblPr/>
              <a:tblGrid>
                <a:gridCol w="7967664">
                  <a:extLst>
                    <a:ext uri="{9D8B030D-6E8A-4147-A177-3AD203B41FA5}">
                      <a16:colId xmlns:a16="http://schemas.microsoft.com/office/drawing/2014/main" val="108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为了审核书稿中的错别字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选择抽样调查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为了了解春节联欢晚会的收视率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选择全面调查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射击运动员射击一次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命中靶心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是随机事件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经过有交通信号灯的路口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遇到红灯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是必然事件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FB246A1-2999-93EB-3F5D-A070FD399302}"/>
              </a:ext>
            </a:extLst>
          </p:cNvPr>
          <p:cNvSpPr txBox="1"/>
          <p:nvPr/>
        </p:nvSpPr>
        <p:spPr>
          <a:xfrm>
            <a:off x="5936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1" name="yt_shape_14251"/>
          <p:cNvSpPr txBox="1"/>
          <p:nvPr/>
        </p:nvSpPr>
        <p:spPr>
          <a:xfrm>
            <a:off x="540000" y="90000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概率的意义与概率的计算</a:t>
            </a:r>
          </a:p>
        </p:txBody>
      </p:sp>
      <p:sp>
        <p:nvSpPr>
          <p:cNvPr id="14252" name="yt_shape_14252"/>
          <p:cNvSpPr txBox="1"/>
          <p:nvPr/>
        </p:nvSpPr>
        <p:spPr>
          <a:xfrm>
            <a:off x="540000" y="1389434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53" name="yt_table_14253" title="H_166.87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11916433"/>
                  </p:ext>
                </p:extLst>
              </p:nvPr>
            </p:nvGraphicFramePr>
            <p:xfrm>
              <a:off x="540047" y="1868737"/>
              <a:ext cx="9034463" cy="2299272"/>
            </p:xfrm>
            <a:graphic>
              <a:graphicData uri="http://schemas.openxmlformats.org/drawingml/2006/table">
                <a:tbl>
                  <a:tblPr/>
                  <a:tblGrid>
                    <a:gridCol w="9034463">
                      <a:extLst>
                        <a:ext uri="{9D8B030D-6E8A-4147-A177-3AD203B41FA5}">
                          <a16:colId xmlns:a16="http://schemas.microsoft.com/office/drawing/2014/main" val="108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367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人中至少有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人生日在同一天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天气预报说明天的降水概率为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则明天一定会下雨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任意掷一枚均匀的骰子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掷出的点数是奇数的概率是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某种彩票中奖的概率是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1000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则买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张彩票一定有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张中奖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253" name="yt_table_14253" descr="{&quot;rangeId&quot;:5,&quot;type&quot;:&quot;Option&quot;}" title="H_166.87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11916433"/>
                  </p:ext>
                </p:extLst>
              </p:nvPr>
            </p:nvGraphicFramePr>
            <p:xfrm>
              <a:off x="540047" y="1868737"/>
              <a:ext cx="9034463" cy="2119314"/>
            </p:xfrm>
            <a:graphic>
              <a:graphicData uri="http://schemas.openxmlformats.org/drawingml/2006/table">
                <a:tbl>
                  <a:tblPr/>
                  <a:tblGrid>
                    <a:gridCol w="9034463">
                      <a:extLst>
                        <a:ext uri="{9D8B030D-6E8A-4147-A177-3AD203B41FA5}">
                          <a16:colId xmlns:a16="http://schemas.microsoft.com/office/drawing/2014/main" val="1080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367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人中至少有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人生日在同一天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天气预报说明天的降水概率为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则明天一定会下雨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6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2308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7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4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842814" title="H_25.973701">
            <a:extLst>
              <a:ext uri="{FF2B5EF4-FFF2-40B4-BE49-F238E27FC236}">
                <a16:creationId xmlns:a16="http://schemas.microsoft.com/office/drawing/2014/main" id="{3DEDE610-3057-48F3-1144-36AE3A6CC6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3E93DF-E16D-211B-1965-125EB48AE1C5}"/>
              </a:ext>
            </a:extLst>
          </p:cNvPr>
          <p:cNvSpPr txBox="1"/>
          <p:nvPr/>
        </p:nvSpPr>
        <p:spPr>
          <a:xfrm>
            <a:off x="38027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4" name="yt_shape_1425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张扑克牌如图所示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将其打乱顺序后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背面朝上放在桌面上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fc02"/>
              </a:rPr>
              <a:t>若从中随机抽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则抽到的花色可能性最大的是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58" name="yt_table_1425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905123"/>
              </p:ext>
            </p:extLst>
          </p:nvPr>
        </p:nvGraphicFramePr>
        <p:xfrm>
          <a:off x="540047" y="1859435"/>
          <a:ext cx="6415723" cy="950976"/>
        </p:xfrm>
        <a:graphic>
          <a:graphicData uri="http://schemas.openxmlformats.org/drawingml/2006/table">
            <a:tbl>
              <a:tblPr/>
              <a:tblGrid>
                <a:gridCol w="3999548">
                  <a:extLst>
                    <a:ext uri="{9D8B030D-6E8A-4147-A177-3AD203B41FA5}">
                      <a16:colId xmlns:a16="http://schemas.microsoft.com/office/drawing/2014/main" val="10806"/>
                    </a:ext>
                  </a:extLst>
                </a:gridCol>
                <a:gridCol w="2416175">
                  <a:extLst>
                    <a:ext uri="{9D8B030D-6E8A-4147-A177-3AD203B41FA5}">
                      <a16:colId xmlns:a16="http://schemas.microsoft.com/office/drawing/2014/main" val="108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黑桃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红心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梅花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0"/>
                  </a:ext>
                </a:extLst>
              </a:tr>
            </a:tbl>
          </a:graphicData>
        </a:graphic>
      </p:graphicFrame>
      <p:grpSp>
        <p:nvGrpSpPr>
          <p:cNvPr id="14255" name="yt_shape_14255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19887" y="1859435"/>
            <a:ext cx="1629955" cy="1744740"/>
            <a:chOff x="0" y="0"/>
            <a:chExt cx="1629955" cy="1744740"/>
          </a:xfrm>
        </p:grpSpPr>
        <p:pic>
          <p:nvPicPr>
            <p:cNvPr id="2" name="yt_image_1425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9955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57" name="yt_shape_14257"/>
            <p:cNvSpPr txBox="1"/>
            <p:nvPr/>
          </p:nvSpPr>
          <p:spPr>
            <a:xfrm>
              <a:off x="281696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260" name="yt_shape_14260"/>
          <p:cNvSpPr txBox="1"/>
          <p:nvPr/>
        </p:nvSpPr>
        <p:spPr>
          <a:xfrm>
            <a:off x="540119" y="365457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有三个筹码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第一个一面画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一面画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第二个一面画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一面画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ce03"/>
              </a:rPr>
              <a:t>第三个一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另一面画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依次地掷这三个筹码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出现一对相同画面的概率是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61" name="yt_table_14261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8698697"/>
                  </p:ext>
                </p:extLst>
              </p:nvPr>
            </p:nvGraphicFramePr>
            <p:xfrm>
              <a:off x="540047" y="4614013"/>
              <a:ext cx="7066916" cy="682435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80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80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810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8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261" name="yt_table_14261" descr="{&quot;rangeId&quot;:7,&quot;type&quot;:&quot;Option&quot;}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8698697"/>
                  </p:ext>
                </p:extLst>
              </p:nvPr>
            </p:nvGraphicFramePr>
            <p:xfrm>
              <a:off x="540047" y="4614013"/>
              <a:ext cx="7066916" cy="643065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80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80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810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811"/>
                        </a:ext>
                      </a:extLst>
                    </a:gridCol>
                  </a:tblGrid>
                  <a:tr h="6430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03A9141-4899-733B-D2C4-4B3000316F6E}"/>
              </a:ext>
            </a:extLst>
          </p:cNvPr>
          <p:cNvSpPr txBox="1"/>
          <p:nvPr/>
        </p:nvSpPr>
        <p:spPr>
          <a:xfrm>
            <a:off x="62413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F06733-1866-96B5-7A75-25560DE736A2}"/>
              </a:ext>
            </a:extLst>
          </p:cNvPr>
          <p:cNvSpPr txBox="1"/>
          <p:nvPr/>
        </p:nvSpPr>
        <p:spPr>
          <a:xfrm>
            <a:off x="10584707" y="40832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62" name="yt_shape_14262"/>
              <p:cNvSpPr txBox="1"/>
              <p:nvPr/>
            </p:nvSpPr>
            <p:spPr>
              <a:xfrm>
                <a:off x="540119" y="900000"/>
                <a:ext cx="11492915" cy="16089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等边三角形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个大小相等的等边三角形构成的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随机地往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f343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内投一粒米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米落在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内的任意位置机会相等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5b0ff,isEnd"/>
                  </a:rPr>
                  <a:t>落在阴影区域的概率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62" name="yt_shape_142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8902"/>
              </a:xfrm>
              <a:prstGeom prst="rect">
                <a:avLst/>
              </a:prstGeom>
              <a:blipFill>
                <a:blip r:embed="rId2"/>
                <a:stretch>
                  <a:fillRect l="-1645" t="-3409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67" name="yt_shape_14267"/>
          <p:cNvSpPr txBox="1"/>
          <p:nvPr/>
        </p:nvSpPr>
        <p:spPr>
          <a:xfrm>
            <a:off x="540000" y="445234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64" name="yt_shape_14264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5945" y="2712054"/>
            <a:ext cx="1400108" cy="1689876"/>
            <a:chOff x="0" y="0"/>
            <a:chExt cx="1400108" cy="1689876"/>
          </a:xfrm>
        </p:grpSpPr>
        <p:pic>
          <p:nvPicPr>
            <p:cNvPr id="2" name="yt_image_1426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0108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66" name="yt_shape_14266"/>
            <p:cNvSpPr txBox="1"/>
            <p:nvPr/>
          </p:nvSpPr>
          <p:spPr>
            <a:xfrm>
              <a:off x="166773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7D4A4C5-1D97-C117-08A3-E1704C3732A7}"/>
                  </a:ext>
                </a:extLst>
              </p:cNvPr>
              <p:cNvSpPr txBox="1"/>
              <p:nvPr/>
            </p:nvSpPr>
            <p:spPr>
              <a:xfrm>
                <a:off x="1107333" y="1628800"/>
                <a:ext cx="661099" cy="7359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7D4A4C5-1D97-C117-08A3-E1704C3732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1628800"/>
                <a:ext cx="661099" cy="7359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68" name="yt_shape_14268"/>
              <p:cNvSpPr txBox="1"/>
              <p:nvPr/>
            </p:nvSpPr>
            <p:spPr>
              <a:xfrm>
                <a:off x="540119" y="900000"/>
                <a:ext cx="11492915" cy="20831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（注重跨学科融合）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无色酚酞溶液是一种常用酸碱指示剂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22d46,isEnd"/>
                  </a:rPr>
                  <a:t>广泛应用于检验溶液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酸碱性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通常情况下酚酞溶液遇酸性溶液不变色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遇中性溶液也不变色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2efa5,isEnd"/>
                  </a:rPr>
                  <a:t>遇碱性溶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液变红色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瓶缺失标签的无色液体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蒸馏水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白醋溶液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食用碱溶液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6c10,isEnd"/>
                  </a:rPr>
                  <a:t>柠檬水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溶液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火碱溶液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将酚酞试剂滴入任意一瓶液体后呈现红色的概率是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68" name="yt_shape_142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83134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0D1B7B-E30A-D549-C739-7C48108CFC82}"/>
                  </a:ext>
                </a:extLst>
              </p:cNvPr>
              <p:cNvSpPr txBox="1"/>
              <p:nvPr/>
            </p:nvSpPr>
            <p:spPr>
              <a:xfrm>
                <a:off x="9946532" y="2132856"/>
                <a:ext cx="6610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0D1B7B-E30A-D549-C739-7C48108CFC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46532" y="2132856"/>
                <a:ext cx="661099" cy="73013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0" name="yt_shape_14270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用频率估计概率</a:t>
            </a:r>
          </a:p>
        </p:txBody>
      </p:sp>
      <p:sp>
        <p:nvSpPr>
          <p:cNvPr id="14271" name="yt_shape_14271"/>
          <p:cNvSpPr txBox="1"/>
          <p:nvPr/>
        </p:nvSpPr>
        <p:spPr>
          <a:xfrm>
            <a:off x="540119" y="138943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在一个不透明的盒子中装有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它们除了颜色之外其他都没有区别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b518,isEnd"/>
              </a:rPr>
              <a:t>其中含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个红球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每次摸球前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将盒中所有的球摇匀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然后随机摸出一个球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6d86,isEnd"/>
              </a:rPr>
              <a:t>记下颜色后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再放回盒中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通过大量重复试验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发现摸到红球的频率稳定在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那么可以推算出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3d38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的值大约是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4121842886" title="H_25.973701">
            <a:extLst>
              <a:ext uri="{FF2B5EF4-FFF2-40B4-BE49-F238E27FC236}">
                <a16:creationId xmlns:a16="http://schemas.microsoft.com/office/drawing/2014/main" id="{98A7E28D-C829-8C49-ECE5-483DC20D9A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4738D2-F80A-3376-9A96-D2E37366B3A7}"/>
              </a:ext>
            </a:extLst>
          </p:cNvPr>
          <p:cNvSpPr txBox="1"/>
          <p:nvPr/>
        </p:nvSpPr>
        <p:spPr>
          <a:xfrm>
            <a:off x="2783733" y="276909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273" name="yt_table_14273" title="H_210.5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7351385"/>
                  </p:ext>
                </p:extLst>
              </p:nvPr>
            </p:nvGraphicFramePr>
            <p:xfrm>
              <a:off x="540000" y="1466026"/>
              <a:ext cx="11111995" cy="281254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9560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0956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0887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0887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0887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0887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0887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01988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抽检产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品数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合格产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品数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134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179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226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271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451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合格率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0.890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0.893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0.895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0.903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0.902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273" name="yt_table_14273" title="H_210.5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7351385"/>
                  </p:ext>
                </p:extLst>
              </p:nvPr>
            </p:nvGraphicFramePr>
            <p:xfrm>
              <a:off x="540000" y="1466026"/>
              <a:ext cx="11111995" cy="281254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9560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0956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0887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0887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0887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0887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0887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01988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1042416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抽检产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品数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42416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合格产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品数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134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179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226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271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451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2771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12" t="-285833" r="-468536" b="-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0.890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0.893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0.895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0.903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0.902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75" name="yt_shape_14275"/>
          <p:cNvSpPr txBox="1"/>
          <p:nvPr/>
        </p:nvSpPr>
        <p:spPr>
          <a:xfrm>
            <a:off x="540119" y="440904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在这批产品中任取一件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恰好是合格产品的概率约是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607b,isEnd"/>
              </a:rPr>
              <a:t>结果保留一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位小数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3826C6-8C49-305C-D912-8F4FB478E7A7}"/>
              </a:ext>
            </a:extLst>
          </p:cNvPr>
          <p:cNvSpPr txBox="1"/>
          <p:nvPr/>
        </p:nvSpPr>
        <p:spPr>
          <a:xfrm>
            <a:off x="8568582" y="436223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0.9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9376" y="855462"/>
            <a:ext cx="924068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质检部门对某批产品的质量进行随机抽检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结果如下表所示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6" name="yt_shape_14276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用列表法或画树状图法求概率</a:t>
            </a:r>
          </a:p>
        </p:txBody>
      </p:sp>
      <p:sp>
        <p:nvSpPr>
          <p:cNvPr id="14277" name="yt_shape_14277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班长邀请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四位同学参加圆桌会议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班长坐在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9f91"/>
              </a:rPr>
              <a:t>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位同学随机坐在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①②③④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a387b"/>
              </a:rPr>
              <a:t>两位同学座位相邻的概率是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81" name="yt_table_14281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8901949"/>
                  </p:ext>
                </p:extLst>
              </p:nvPr>
            </p:nvGraphicFramePr>
            <p:xfrm>
              <a:off x="540047" y="2829000"/>
              <a:ext cx="7066916" cy="67487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81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81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814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8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2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281" name="yt_table_14281_skip" descr="{&quot;rangeId&quot;:13,&quot;type&quot;:&quot;Option&quot;,&quot;drawing&quot;:[&quot;yt_shape_14278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8901949"/>
                  </p:ext>
                </p:extLst>
              </p:nvPr>
            </p:nvGraphicFramePr>
            <p:xfrm>
              <a:off x="540047" y="2829000"/>
              <a:ext cx="7066916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81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81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814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815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278" name="yt_shape_14278_skip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65889" y="2829000"/>
            <a:ext cx="2184075" cy="2008773"/>
            <a:chOff x="0" y="0"/>
            <a:chExt cx="2184075" cy="2008773"/>
          </a:xfrm>
        </p:grpSpPr>
        <p:pic>
          <p:nvPicPr>
            <p:cNvPr id="2" name="yt_image_14278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84075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80" name="yt_shape_14280"/>
            <p:cNvSpPr txBox="1"/>
            <p:nvPr/>
          </p:nvSpPr>
          <p:spPr>
            <a:xfrm>
              <a:off x="482573" y="164877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842947">
            <a:extLst>
              <a:ext uri="{FF2B5EF4-FFF2-40B4-BE49-F238E27FC236}">
                <a16:creationId xmlns:a16="http://schemas.microsoft.com/office/drawing/2014/main" id="{0E1A7D3F-D19C-EB73-10B1-10DFC4A408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2A2E297-D09E-2928-A6D3-A1B698ADAB4F}"/>
              </a:ext>
            </a:extLst>
          </p:cNvPr>
          <p:cNvSpPr txBox="1"/>
          <p:nvPr/>
        </p:nvSpPr>
        <p:spPr>
          <a:xfrm>
            <a:off x="1059708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1387</Words>
  <Application>Microsoft Office PowerPoint</Application>
  <PresentationFormat>宽屏</PresentationFormat>
  <Paragraphs>156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69" baseType="lpstr">
      <vt:lpstr>,isEnd</vt:lpstr>
      <vt:lpstr>_⨹_1_26918</vt:lpstr>
      <vt:lpstr>_⨹_1_33a54,isEnd</vt:lpstr>
      <vt:lpstr>_⨹_1_3c690</vt:lpstr>
      <vt:lpstr>_⨹_1_43740</vt:lpstr>
      <vt:lpstr>_⨹_1_93d38,isEnd</vt:lpstr>
      <vt:lpstr>_⨹_1_9cd26</vt:lpstr>
      <vt:lpstr>_⨹_1_affd7</vt:lpstr>
      <vt:lpstr>_⨹_1_b9f91</vt:lpstr>
      <vt:lpstr>_⨹_1_bbd0d</vt:lpstr>
      <vt:lpstr>_⨹_1_df343,isEnd</vt:lpstr>
      <vt:lpstr>_⨹_10_77c22</vt:lpstr>
      <vt:lpstr>_⨹_12_a387b</vt:lpstr>
      <vt:lpstr>_⨹_17_299c0</vt:lpstr>
      <vt:lpstr>_⨹_2_31778</vt:lpstr>
      <vt:lpstr>_⨹_2_8dbf0</vt:lpstr>
      <vt:lpstr>_⨹_2_a0880,isEnd</vt:lpstr>
      <vt:lpstr>_⨹_2_bcad9,isEnd</vt:lpstr>
      <vt:lpstr>_⨹_2_f3817</vt:lpstr>
      <vt:lpstr>_⨹_2_f9e74,isEnd</vt:lpstr>
      <vt:lpstr>_⨹_3_26c10,isEnd</vt:lpstr>
      <vt:lpstr>_⨹_3_39917</vt:lpstr>
      <vt:lpstr>_⨹_3_6b518,isEnd</vt:lpstr>
      <vt:lpstr>_⨹_3_c4435,isEnd</vt:lpstr>
      <vt:lpstr>_⨹_3_d0340</vt:lpstr>
      <vt:lpstr>_⨹_4_1256e</vt:lpstr>
      <vt:lpstr>_⨹_4_2efa5,isEnd</vt:lpstr>
      <vt:lpstr>_⨹_4_ece03</vt:lpstr>
      <vt:lpstr>_⨹_5_66d86,isEnd</vt:lpstr>
      <vt:lpstr>_⨹_5_f607b,isEnd</vt:lpstr>
      <vt:lpstr>_⨹_6_2fc02</vt:lpstr>
      <vt:lpstr>_⨹_6_8bd70,isEnd</vt:lpstr>
      <vt:lpstr>_⨹_7_3bd53</vt:lpstr>
      <vt:lpstr>_⨹_9_22d46,isEnd</vt:lpstr>
      <vt:lpstr>_⨹_9_387b5</vt:lpstr>
      <vt:lpstr>_⨹_9_5b0ff,isEnd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2024-04-26T08:46:26Z</dcterms:created>
  <dcterms:modified xsi:type="dcterms:W3CDTF">2024-04-28T05:25:07Z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