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1" r:id="rId6"/>
    <p:sldId id="313" r:id="rId7"/>
    <p:sldId id="314" r:id="rId8"/>
    <p:sldId id="324" r:id="rId9"/>
    <p:sldId id="315" r:id="rId10"/>
    <p:sldId id="317" r:id="rId11"/>
    <p:sldId id="319" r:id="rId12"/>
    <p:sldId id="320" r:id="rId13"/>
    <p:sldId id="321" r:id="rId14"/>
    <p:sldId id="325" r:id="rId15"/>
    <p:sldId id="326" r:id="rId16"/>
    <p:sldId id="322" r:id="rId17"/>
    <p:sldId id="327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7" name="yt_shape_1275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56" name="yt_image_12756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59" name="yt_shape_12759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平移变换与坐标</a:t>
            </a:r>
          </a:p>
        </p:txBody>
      </p:sp>
      <p:sp>
        <p:nvSpPr>
          <p:cNvPr id="12760" name="yt_shape_12760"/>
          <p:cNvSpPr txBox="1"/>
          <p:nvPr/>
        </p:nvSpPr>
        <p:spPr>
          <a:xfrm>
            <a:off x="540120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（日照市中考）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向右平移两个单位后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940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得到对应点的坐标是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61" name="yt_table_127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771942"/>
              </p:ext>
            </p:extLst>
          </p:nvPr>
        </p:nvGraphicFramePr>
        <p:xfrm>
          <a:off x="540047" y="2931034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</a:tbl>
          </a:graphicData>
        </a:graphic>
      </p:graphicFrame>
      <p:sp>
        <p:nvSpPr>
          <p:cNvPr id="12763" name="yt_shape_12763"/>
          <p:cNvSpPr txBox="1"/>
          <p:nvPr/>
        </p:nvSpPr>
        <p:spPr>
          <a:xfrm>
            <a:off x="540119" y="39325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（赤峰市中考）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06e8,isEnd"/>
              </a:rPr>
              <a:t>再向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O'A'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764" name="yt_image_12764" title="H_93.2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1483" y="5044387"/>
            <a:ext cx="1489032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34621" title="H_26.259764">
            <a:extLst>
              <a:ext uri="{FF2B5EF4-FFF2-40B4-BE49-F238E27FC236}">
                <a16:creationId xmlns:a16="http://schemas.microsoft.com/office/drawing/2014/main" id="{B6480629-0D67-FA32-852D-1B3890D995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CF1247-B510-C0B4-D810-FFD8B917FFB4}"/>
              </a:ext>
            </a:extLst>
          </p:cNvPr>
          <p:cNvSpPr txBox="1"/>
          <p:nvPr/>
        </p:nvSpPr>
        <p:spPr>
          <a:xfrm>
            <a:off x="3802909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8F5569-5BD0-6624-8F95-CA7E69C94FAC}"/>
              </a:ext>
            </a:extLst>
          </p:cNvPr>
          <p:cNvSpPr txBox="1"/>
          <p:nvPr/>
        </p:nvSpPr>
        <p:spPr>
          <a:xfrm>
            <a:off x="9595696" y="436127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11" name="yt_shape_12811"/>
              <p:cNvSpPr txBox="1"/>
              <p:nvPr/>
            </p:nvSpPr>
            <p:spPr>
              <a:xfrm>
                <a:off x="540119" y="900000"/>
                <a:ext cx="11492915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（泸州七中月考）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8484e"/>
                  </a:rPr>
                  <a:t>进行循环往复的轴对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称变换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若原来点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则经过第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次变换后所得的点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edb2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811" name="yt_shape_12811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35521"/>
              </a:xfrm>
              <a:prstGeom prst="rect">
                <a:avLst/>
              </a:prstGeom>
              <a:blipFill>
                <a:blip r:embed="rId2"/>
                <a:stretch>
                  <a:fillRect l="-1645" t="-3830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815" name="yt_table_12815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5732137"/>
                  </p:ext>
                </p:extLst>
              </p:nvPr>
            </p:nvGraphicFramePr>
            <p:xfrm>
              <a:off x="539927" y="4113632"/>
              <a:ext cx="7579551" cy="1043560"/>
            </p:xfrm>
            <a:graphic>
              <a:graphicData uri="http://schemas.openxmlformats.org/drawingml/2006/table">
                <a:tbl>
                  <a:tblPr/>
                  <a:tblGrid>
                    <a:gridCol w="4112197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3467354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815" name="yt_table_12815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5732137"/>
                  </p:ext>
                </p:extLst>
              </p:nvPr>
            </p:nvGraphicFramePr>
            <p:xfrm>
              <a:off x="539927" y="4113632"/>
              <a:ext cx="7579551" cy="1043560"/>
            </p:xfrm>
            <a:graphic>
              <a:graphicData uri="http://schemas.openxmlformats.org/drawingml/2006/table">
                <a:tbl>
                  <a:tblPr/>
                  <a:tblGrid>
                    <a:gridCol w="4112197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3467354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488" r="-84296" b="-1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8629" t="-3488" b="-1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488" r="-84296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8629" t="-103488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813" name="yt_image_12813_skip" title="H_72.0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927" y="2386309"/>
            <a:ext cx="1223447" cy="9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14" name="yt_image_12814_skip" title="H_114.0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13893" y="2386309"/>
            <a:ext cx="4795390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13C614-0E20-40F6-C23F-91E6A81F4F68}"/>
              </a:ext>
            </a:extLst>
          </p:cNvPr>
          <p:cNvSpPr txBox="1"/>
          <p:nvPr/>
        </p:nvSpPr>
        <p:spPr>
          <a:xfrm>
            <a:off x="1974108" y="1850462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16" name="yt_shape_12816"/>
              <p:cNvSpPr txBox="1"/>
              <p:nvPr/>
            </p:nvSpPr>
            <p:spPr>
              <a:xfrm>
                <a:off x="540119" y="900000"/>
                <a:ext cx="11492915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（亮点题）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2_e3ad2,isEnd"/>
                  </a:rPr>
                  <a:t>A'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是对应点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16" name="yt_shape_128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987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21" name="yt_shape_12821"/>
          <p:cNvSpPr txBox="1"/>
          <p:nvPr/>
        </p:nvSpPr>
        <p:spPr>
          <a:xfrm>
            <a:off x="540000" y="474278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18" name="yt_shape_12818" title="H_194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50044" y="2223139"/>
            <a:ext cx="2491911" cy="2469402"/>
            <a:chOff x="0" y="0"/>
            <a:chExt cx="2491911" cy="2469402"/>
          </a:xfrm>
        </p:grpSpPr>
        <p:pic>
          <p:nvPicPr>
            <p:cNvPr id="2" name="yt_image_1281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1911" cy="2073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20" name="yt_shape_12820"/>
            <p:cNvSpPr txBox="1"/>
            <p:nvPr/>
          </p:nvSpPr>
          <p:spPr>
            <a:xfrm>
              <a:off x="636491" y="210940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64AAEC7-8960-212F-8E7F-A1841260D179}"/>
              </a:ext>
            </a:extLst>
          </p:cNvPr>
          <p:cNvSpPr txBox="1"/>
          <p:nvPr/>
        </p:nvSpPr>
        <p:spPr>
          <a:xfrm>
            <a:off x="9327407" y="1328682"/>
            <a:ext cx="6372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2" name="yt_shape_1282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网格中每个小正方形的边长均为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7cf8"/>
              </a:rPr>
              <a:t>依次进行位似变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轴对称变换和平移变换后得到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23" name="yt_shape_12823"/>
              <p:cNvSpPr txBox="1"/>
              <p:nvPr/>
            </p:nvSpPr>
            <p:spPr>
              <a:xfrm>
                <a:off x="540000" y="1859435"/>
                <a:ext cx="629499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的相似比等于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23" name="yt_shape_128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6294993" cy="638893"/>
              </a:xfrm>
              <a:prstGeom prst="rect">
                <a:avLst/>
              </a:prstGeom>
              <a:blipFill>
                <a:blip r:embed="rId2"/>
                <a:stretch>
                  <a:fillRect l="-3004" r="-203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26" name="yt_image_1282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8" y="2924944"/>
            <a:ext cx="4811149" cy="281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E34542-2979-B303-ADBF-A674E643C3F8}"/>
                  </a:ext>
                </a:extLst>
              </p:cNvPr>
              <p:cNvSpPr txBox="1"/>
              <p:nvPr/>
            </p:nvSpPr>
            <p:spPr>
              <a:xfrm>
                <a:off x="5898289" y="1628800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E34542-2979-B303-ADBF-A674E643C3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8289" y="1628800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8" name="yt_shape_12828"/>
          <p:cNvSpPr txBox="1"/>
          <p:nvPr/>
        </p:nvSpPr>
        <p:spPr>
          <a:xfrm>
            <a:off x="540000" y="900000"/>
            <a:ext cx="85039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在网格中画出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轴的轴对称图形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2829"/>
          <p:cNvSpPr txBox="1"/>
          <p:nvPr/>
        </p:nvSpPr>
        <p:spPr>
          <a:xfrm>
            <a:off x="540000" y="1531667"/>
            <a:ext cx="39818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30" name="yt_image_1283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850" y="1531667"/>
            <a:ext cx="4811149" cy="281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32" name="yt_image_1283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3472" y="2385488"/>
            <a:ext cx="3358062" cy="195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81D68D-C85A-1F82-501A-4276DD4E58C7}"/>
              </a:ext>
            </a:extLst>
          </p:cNvPr>
          <p:cNvSpPr txBox="1"/>
          <p:nvPr/>
        </p:nvSpPr>
        <p:spPr>
          <a:xfrm>
            <a:off x="449989" y="1484861"/>
            <a:ext cx="412343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5" name="yt_shape_12835"/>
          <p:cNvSpPr txBox="1"/>
          <p:nvPr/>
        </p:nvSpPr>
        <p:spPr>
          <a:xfrm>
            <a:off x="540000" y="900000"/>
            <a:ext cx="71173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怎样平移得到的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2836"/>
          <p:cNvSpPr txBox="1"/>
          <p:nvPr/>
        </p:nvSpPr>
        <p:spPr>
          <a:xfrm>
            <a:off x="540119" y="1531667"/>
            <a:ext cx="6645766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64b7a"/>
              </a:rPr>
              <a:t>轴向左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个单位长度，再沿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轴向上平移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9aa2b"/>
              </a:rPr>
              <a:t>个单位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长度得到的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37" name="yt_image_1283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850" y="1531667"/>
            <a:ext cx="4811149" cy="281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30AC4D-E491-9CC2-2D1B-F4EC01F4B2D0}"/>
              </a:ext>
            </a:extLst>
          </p:cNvPr>
          <p:cNvSpPr txBox="1"/>
          <p:nvPr/>
        </p:nvSpPr>
        <p:spPr>
          <a:xfrm>
            <a:off x="450108" y="1484861"/>
            <a:ext cx="6239510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64b7a"/>
              </a:rPr>
              <a:t>轴向左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AFCBE4-F1A0-C7E0-9A46-2FBBCAEE04E1}"/>
              </a:ext>
            </a:extLst>
          </p:cNvPr>
          <p:cNvSpPr txBox="1"/>
          <p:nvPr/>
        </p:nvSpPr>
        <p:spPr>
          <a:xfrm>
            <a:off x="450108" y="1960349"/>
            <a:ext cx="62776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个单位长度，再沿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轴向上平移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9aa2b"/>
              </a:rPr>
              <a:t>个单位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F04147-87D3-0CAC-0CE4-8083FFAD6950}"/>
              </a:ext>
            </a:extLst>
          </p:cNvPr>
          <p:cNvSpPr txBox="1"/>
          <p:nvPr/>
        </p:nvSpPr>
        <p:spPr>
          <a:xfrm>
            <a:off x="450108" y="2435837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长度得到的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0" name="yt_shape_1284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39" name="yt_image_128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2" name="yt_shape_12842"/>
          <p:cNvSpPr txBox="1"/>
          <p:nvPr/>
        </p:nvSpPr>
        <p:spPr>
          <a:xfrm>
            <a:off x="540119" y="143137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变换成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4c0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第三次将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868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6e04"/>
              </a:rPr>
              <a:t>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43" name="yt_image_128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7618" y="3026024"/>
            <a:ext cx="3157000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5" name="yt_shape_12845"/>
          <p:cNvSpPr txBox="1"/>
          <p:nvPr/>
        </p:nvSpPr>
        <p:spPr>
          <a:xfrm>
            <a:off x="540119" y="43651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观察每次变换前后的三角形有何变化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变成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22c,isEnd"/>
              </a:rPr>
              <a:t> </a:t>
            </a:r>
            <a:r>
              <a:rPr lang="en-US" altLang="zh-CN" sz="24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846" name="yt_shape_12846"/>
          <p:cNvSpPr txBox="1"/>
          <p:nvPr/>
        </p:nvSpPr>
        <p:spPr>
          <a:xfrm>
            <a:off x="540000" y="535259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题中找到的规律将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次变换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5745,isEnd"/>
              </a:rPr>
              <a:t>比较每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次变换中三角形顶点的坐标有何变化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smtClean="0">
                <a:latin typeface="Times New Roman"/>
              </a:rPr>
              <a:t>⁠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1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1E153E-3EB3-C142-07AD-436BCC504B8D}"/>
              </a:ext>
            </a:extLst>
          </p:cNvPr>
          <p:cNvSpPr txBox="1"/>
          <p:nvPr/>
        </p:nvSpPr>
        <p:spPr>
          <a:xfrm>
            <a:off x="4066433" y="4793786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3C92E1-F8C2-364C-7BA9-8D765BCA1560}"/>
              </a:ext>
            </a:extLst>
          </p:cNvPr>
          <p:cNvSpPr txBox="1"/>
          <p:nvPr/>
        </p:nvSpPr>
        <p:spPr>
          <a:xfrm>
            <a:off x="8211396" y="4793786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8F1D1C-52F3-A224-EABE-000C91F9C165}"/>
              </a:ext>
            </a:extLst>
          </p:cNvPr>
          <p:cNvSpPr txBox="1"/>
          <p:nvPr/>
        </p:nvSpPr>
        <p:spPr>
          <a:xfrm>
            <a:off x="9552384" y="5753221"/>
            <a:ext cx="118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d7339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7640A1-9708-FA8A-3737-3AC91A42490E}"/>
              </a:ext>
            </a:extLst>
          </p:cNvPr>
          <p:cNvSpPr txBox="1"/>
          <p:nvPr/>
        </p:nvSpPr>
        <p:spPr>
          <a:xfrm>
            <a:off x="10442256" y="577096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B25972-44C5-24FF-3924-738B9E476359}"/>
              </a:ext>
            </a:extLst>
          </p:cNvPr>
          <p:cNvSpPr txBox="1"/>
          <p:nvPr/>
        </p:nvSpPr>
        <p:spPr>
          <a:xfrm>
            <a:off x="2135560" y="6221053"/>
            <a:ext cx="2142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7" name="yt_shape_12847"/>
          <p:cNvSpPr txBox="1"/>
          <p:nvPr/>
        </p:nvSpPr>
        <p:spPr>
          <a:xfrm>
            <a:off x="540000" y="900000"/>
            <a:ext cx="5387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48" name="yt_shape_12848"/>
          <p:cNvSpPr txBox="1"/>
          <p:nvPr/>
        </p:nvSpPr>
        <p:spPr>
          <a:xfrm>
            <a:off x="540000" y="1379303"/>
            <a:ext cx="546463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的等腰三角形，理由如下：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50" name="yt_shape_12850"/>
          <p:cNvSpPr txBox="1"/>
          <p:nvPr/>
        </p:nvSpPr>
        <p:spPr>
          <a:xfrm>
            <a:off x="540000" y="2491102"/>
            <a:ext cx="2279791" cy="9274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 spc="-515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150" b="0" i="0" u="none" spc="1649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2849" name="yt_image_128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1102"/>
            <a:ext cx="2255619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2" name="yt_shape_12852"/>
          <p:cNvSpPr txBox="1"/>
          <p:nvPr/>
        </p:nvSpPr>
        <p:spPr>
          <a:xfrm>
            <a:off x="540000" y="3572648"/>
            <a:ext cx="36308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的坐标是（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</p:txBody>
      </p:sp>
      <p:sp>
        <p:nvSpPr>
          <p:cNvPr id="12853" name="yt_shape_12853"/>
          <p:cNvSpPr txBox="1"/>
          <p:nvPr/>
        </p:nvSpPr>
        <p:spPr>
          <a:xfrm>
            <a:off x="540000" y="4051951"/>
            <a:ext cx="35987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的坐标是（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</p:txBody>
      </p:sp>
      <p:sp>
        <p:nvSpPr>
          <p:cNvPr id="12854" name="yt_shape_12854"/>
          <p:cNvSpPr txBox="1"/>
          <p:nvPr/>
        </p:nvSpPr>
        <p:spPr>
          <a:xfrm>
            <a:off x="540000" y="4531254"/>
            <a:ext cx="54149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855" name="yt_shape_12855"/>
          <p:cNvSpPr txBox="1"/>
          <p:nvPr/>
        </p:nvSpPr>
        <p:spPr>
          <a:xfrm>
            <a:off x="540000" y="5010557"/>
            <a:ext cx="53652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6933AF-F1D8-8413-A8E7-A99018210A4D}"/>
              </a:ext>
            </a:extLst>
          </p:cNvPr>
          <p:cNvSpPr txBox="1"/>
          <p:nvPr/>
        </p:nvSpPr>
        <p:spPr>
          <a:xfrm>
            <a:off x="449989" y="1332497"/>
            <a:ext cx="55918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的等腰三角形，理由如下：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25E87B-3934-2388-D54D-9A6B7CDA5D66}"/>
              </a:ext>
            </a:extLst>
          </p:cNvPr>
          <p:cNvSpPr txBox="1"/>
          <p:nvPr/>
        </p:nvSpPr>
        <p:spPr>
          <a:xfrm>
            <a:off x="449989" y="1807985"/>
            <a:ext cx="3656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F485CE-7996-4FF9-8DAB-D65EB001F8B0}"/>
              </a:ext>
            </a:extLst>
          </p:cNvPr>
          <p:cNvSpPr txBox="1"/>
          <p:nvPr/>
        </p:nvSpPr>
        <p:spPr>
          <a:xfrm>
            <a:off x="449989" y="3525842"/>
            <a:ext cx="3775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的坐标是（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CC368C-9C4C-2135-C018-F4853DB1C47A}"/>
              </a:ext>
            </a:extLst>
          </p:cNvPr>
          <p:cNvSpPr txBox="1"/>
          <p:nvPr/>
        </p:nvSpPr>
        <p:spPr>
          <a:xfrm>
            <a:off x="497614" y="4005145"/>
            <a:ext cx="3696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的坐标是（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ACE813-3D45-C009-3D15-C9F84CC7074D}"/>
              </a:ext>
            </a:extLst>
          </p:cNvPr>
          <p:cNvSpPr txBox="1"/>
          <p:nvPr/>
        </p:nvSpPr>
        <p:spPr>
          <a:xfrm>
            <a:off x="449989" y="4484448"/>
            <a:ext cx="5542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13DDA1-07B6-7C73-7D07-EF9D4E075D1B}"/>
              </a:ext>
            </a:extLst>
          </p:cNvPr>
          <p:cNvSpPr txBox="1"/>
          <p:nvPr/>
        </p:nvSpPr>
        <p:spPr>
          <a:xfrm>
            <a:off x="449989" y="4963751"/>
            <a:ext cx="54934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yt_image_128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8088" y="2394215"/>
            <a:ext cx="3157000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6" name="yt_shape_12766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旋转变换与坐标</a:t>
            </a:r>
          </a:p>
        </p:txBody>
      </p:sp>
      <p:sp>
        <p:nvSpPr>
          <p:cNvPr id="12767" name="yt_shape_12767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（青岛市中考）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先绕原点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按逆时针方向旋转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1498"/>
              </a:rPr>
              <a:t>再向下平移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69" name="yt_table_1276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969020"/>
              </p:ext>
            </p:extLst>
          </p:nvPr>
        </p:nvGraphicFramePr>
        <p:xfrm>
          <a:off x="540047" y="2348869"/>
          <a:ext cx="63519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</a:tbl>
          </a:graphicData>
        </a:graphic>
      </p:graphicFrame>
      <p:pic>
        <p:nvPicPr>
          <p:cNvPr id="12768" name="yt_image_12768_skip" title="H_175.7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2055" y="2348869"/>
            <a:ext cx="2297934" cy="223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34681" title="H_26.259764">
            <a:extLst>
              <a:ext uri="{FF2B5EF4-FFF2-40B4-BE49-F238E27FC236}">
                <a16:creationId xmlns:a16="http://schemas.microsoft.com/office/drawing/2014/main" id="{746EBCEB-6D1B-EDDB-E628-83446AD643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9EE243-0900-8805-F46D-3F5DAE8A8585}"/>
              </a:ext>
            </a:extLst>
          </p:cNvPr>
          <p:cNvSpPr txBox="1"/>
          <p:nvPr/>
        </p:nvSpPr>
        <p:spPr>
          <a:xfrm>
            <a:off x="8036771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1" name="yt_shape_12771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对称变换与坐标</a:t>
            </a:r>
          </a:p>
        </p:txBody>
      </p:sp>
      <p:sp>
        <p:nvSpPr>
          <p:cNvPr id="12772" name="yt_shape_12772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（贵港市中考）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c0be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73" name="yt_table_127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185633"/>
              </p:ext>
            </p:extLst>
          </p:nvPr>
        </p:nvGraphicFramePr>
        <p:xfrm>
          <a:off x="540047" y="2348869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</a:tbl>
          </a:graphicData>
        </a:graphic>
      </p:graphicFrame>
      <p:sp>
        <p:nvSpPr>
          <p:cNvPr id="12775" name="yt_shape_12775"/>
          <p:cNvSpPr txBox="1"/>
          <p:nvPr/>
        </p:nvSpPr>
        <p:spPr>
          <a:xfrm>
            <a:off x="540119" y="287504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3efb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634740">
            <a:extLst>
              <a:ext uri="{FF2B5EF4-FFF2-40B4-BE49-F238E27FC236}">
                <a16:creationId xmlns:a16="http://schemas.microsoft.com/office/drawing/2014/main" id="{D545B3CF-3AD8-D964-12E4-ACE2941C47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EF2FBE-4B0F-71BC-1B48-2448DD2BBA70}"/>
              </a:ext>
            </a:extLst>
          </p:cNvPr>
          <p:cNvSpPr txBox="1"/>
          <p:nvPr/>
        </p:nvSpPr>
        <p:spPr>
          <a:xfrm>
            <a:off x="5137996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050D82-32AC-16A5-204E-4193D43838D4}"/>
              </a:ext>
            </a:extLst>
          </p:cNvPr>
          <p:cNvSpPr txBox="1"/>
          <p:nvPr/>
        </p:nvSpPr>
        <p:spPr>
          <a:xfrm>
            <a:off x="9197232" y="282823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A1ABA7-C096-D3FD-05CB-2F5ED14FDF75}"/>
              </a:ext>
            </a:extLst>
          </p:cNvPr>
          <p:cNvSpPr txBox="1"/>
          <p:nvPr/>
        </p:nvSpPr>
        <p:spPr>
          <a:xfrm>
            <a:off x="5617421" y="330372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D3041D-E370-2817-1CC2-AE76B06FF253}"/>
              </a:ext>
            </a:extLst>
          </p:cNvPr>
          <p:cNvSpPr txBox="1"/>
          <p:nvPr/>
        </p:nvSpPr>
        <p:spPr>
          <a:xfrm>
            <a:off x="10805371" y="3303722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5ceaf"/>
              </a:rPr>
              <a:t>关于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080726-5C99-9F9A-2AA7-4E4F638AFC78}"/>
              </a:ext>
            </a:extLst>
          </p:cNvPr>
          <p:cNvSpPr txBox="1"/>
          <p:nvPr/>
        </p:nvSpPr>
        <p:spPr>
          <a:xfrm>
            <a:off x="450108" y="377921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原点对称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6" name="yt_shape_12776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位似变换与坐标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77" name="yt_shape_12777"/>
              <p:cNvSpPr txBox="1"/>
              <p:nvPr/>
            </p:nvSpPr>
            <p:spPr>
              <a:xfrm>
                <a:off x="540119" y="1389434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（盘锦市中考）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以原点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f002"/>
                  </a:rPr>
                  <a:t>为位似中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在第一象限内将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缩小到原来的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d4925"/>
                  </a:rPr>
                  <a:t>上的对应点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777" name="yt_shape_1277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586653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82" name="yt_table_1278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230113"/>
              </p:ext>
            </p:extLst>
          </p:nvPr>
        </p:nvGraphicFramePr>
        <p:xfrm>
          <a:off x="540047" y="5012350"/>
          <a:ext cx="635222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3167380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</a:tbl>
          </a:graphicData>
        </a:graphic>
      </p:graphicFrame>
      <p:grpSp>
        <p:nvGrpSpPr>
          <p:cNvPr id="12779" name="yt_shape_12779_skip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8329" y="2748556"/>
            <a:ext cx="2075342" cy="1985913"/>
            <a:chOff x="0" y="0"/>
            <a:chExt cx="2075342" cy="1985913"/>
          </a:xfrm>
        </p:grpSpPr>
        <p:pic>
          <p:nvPicPr>
            <p:cNvPr id="2" name="yt_image_1277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5342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1" name="yt_shape_12781"/>
            <p:cNvSpPr txBox="1"/>
            <p:nvPr/>
          </p:nvSpPr>
          <p:spPr>
            <a:xfrm>
              <a:off x="504390" y="16259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634800">
            <a:extLst>
              <a:ext uri="{FF2B5EF4-FFF2-40B4-BE49-F238E27FC236}">
                <a16:creationId xmlns:a16="http://schemas.microsoft.com/office/drawing/2014/main" id="{F174770E-7688-662D-3E2D-C7B122AABE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43ADE15-F070-48B7-C2B3-2BDAC1110A60}"/>
              </a:ext>
            </a:extLst>
          </p:cNvPr>
          <p:cNvSpPr txBox="1"/>
          <p:nvPr/>
        </p:nvSpPr>
        <p:spPr>
          <a:xfrm>
            <a:off x="2529733" y="24895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4" name="yt_shape_1278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9b57,isEnd"/>
              </a:rPr>
              <a:t>则它们位似中心的坐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788" name="yt_shape_12788"/>
          <p:cNvSpPr txBox="1"/>
          <p:nvPr/>
        </p:nvSpPr>
        <p:spPr>
          <a:xfrm>
            <a:off x="540000" y="420233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85" name="yt_shape_12785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4783" y="2011799"/>
            <a:ext cx="1782432" cy="2140218"/>
            <a:chOff x="0" y="0"/>
            <a:chExt cx="1782432" cy="2140218"/>
          </a:xfrm>
        </p:grpSpPr>
        <p:pic>
          <p:nvPicPr>
            <p:cNvPr id="2" name="yt_image_1278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2432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7" name="yt_shape_12787"/>
            <p:cNvSpPr txBox="1"/>
            <p:nvPr/>
          </p:nvSpPr>
          <p:spPr>
            <a:xfrm>
              <a:off x="357935" y="17802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D925595-1668-21EB-DE91-D7027AD5653C}"/>
              </a:ext>
            </a:extLst>
          </p:cNvPr>
          <p:cNvSpPr txBox="1"/>
          <p:nvPr/>
        </p:nvSpPr>
        <p:spPr>
          <a:xfrm>
            <a:off x="19741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9" name="yt_shape_12789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bf8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90" name="yt_image_12790" title="H_145.209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7396" y="1368812"/>
            <a:ext cx="2417445" cy="184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2" name="yt_shape_12792"/>
          <p:cNvSpPr txBox="1"/>
          <p:nvPr/>
        </p:nvSpPr>
        <p:spPr>
          <a:xfrm>
            <a:off x="540119" y="318777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请以原点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72a1,isEnd"/>
              </a:rPr>
              <a:t>变换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的对应点分别为点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5E1B22-6A78-5650-3499-A8125CAE6631}"/>
              </a:ext>
            </a:extLst>
          </p:cNvPr>
          <p:cNvSpPr txBox="1"/>
          <p:nvPr/>
        </p:nvSpPr>
        <p:spPr>
          <a:xfrm>
            <a:off x="3964833" y="3140968"/>
            <a:ext cx="7896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2797" title="H_150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617" y="5138187"/>
            <a:ext cx="2016224" cy="156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386B33B-1B92-87CE-B6F1-7505933C52AA}"/>
              </a:ext>
            </a:extLst>
          </p:cNvPr>
          <p:cNvSpPr txBox="1"/>
          <p:nvPr/>
        </p:nvSpPr>
        <p:spPr>
          <a:xfrm>
            <a:off x="450108" y="4558078"/>
            <a:ext cx="5395023" cy="5179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）如图所示，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94" name="yt_shape_12794"/>
              <p:cNvSpPr txBox="1"/>
              <p:nvPr/>
            </p:nvSpPr>
            <p:spPr>
              <a:xfrm>
                <a:off x="540119" y="900000"/>
                <a:ext cx="11492915" cy="15976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则变换后点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2f1d,isEnd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）如图所示，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即为所求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94" name="yt_shape_127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7617"/>
              </a:xfrm>
              <a:prstGeom prst="rect">
                <a:avLst/>
              </a:prstGeom>
              <a:blipFill>
                <a:blip r:embed="rId2"/>
                <a:stretch>
                  <a:fillRect l="-1645" t="-3435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4E0DF3-5933-9398-3C5B-231E87827664}"/>
                  </a:ext>
                </a:extLst>
              </p:cNvPr>
              <p:cNvSpPr txBox="1"/>
              <p:nvPr/>
            </p:nvSpPr>
            <p:spPr>
              <a:xfrm>
                <a:off x="1412133" y="1196752"/>
                <a:ext cx="912178" cy="775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4E0DF3-5933-9398-3C5B-231E878276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133" y="1196752"/>
                <a:ext cx="912178" cy="7759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2790" title="H_145.209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7277" y="2276872"/>
            <a:ext cx="2417445" cy="184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" name="yt_shape_12800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位似中的漏解</a:t>
            </a:r>
          </a:p>
        </p:txBody>
      </p:sp>
      <p:sp>
        <p:nvSpPr>
          <p:cNvPr id="12801" name="yt_shape_12801"/>
          <p:cNvSpPr txBox="1"/>
          <p:nvPr/>
        </p:nvSpPr>
        <p:spPr>
          <a:xfrm>
            <a:off x="540120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（黔东南州中考）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的顶点分别为点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996f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8e71,isEnd"/>
              </a:rPr>
              <a:t> </a:t>
            </a:r>
            <a:r>
              <a:rPr lang="en-US" altLang="zh-CN" sz="24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634874" title="H_26.259764">
            <a:extLst>
              <a:ext uri="{FF2B5EF4-FFF2-40B4-BE49-F238E27FC236}">
                <a16:creationId xmlns:a16="http://schemas.microsoft.com/office/drawing/2014/main" id="{17802933-EE82-E767-3C10-7FA52468C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97982B-5A92-E79F-1DBC-B6BAFEE5D333}"/>
              </a:ext>
            </a:extLst>
          </p:cNvPr>
          <p:cNvSpPr txBox="1"/>
          <p:nvPr/>
        </p:nvSpPr>
        <p:spPr>
          <a:xfrm>
            <a:off x="6146746" y="2293604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）或（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3" name="yt_shape_1280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02" name="yt_image_1280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5" name="yt_shape_12805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9fd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09" name="yt_table_1280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543261"/>
              </p:ext>
            </p:extLst>
          </p:nvPr>
        </p:nvGraphicFramePr>
        <p:xfrm>
          <a:off x="540047" y="244160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p:grpSp>
        <p:nvGrpSpPr>
          <p:cNvPr id="12806" name="yt_shape_12806_skip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5096" y="2441600"/>
            <a:ext cx="2024834" cy="2008773"/>
            <a:chOff x="0" y="0"/>
            <a:chExt cx="2024834" cy="2008773"/>
          </a:xfrm>
        </p:grpSpPr>
        <p:pic>
          <p:nvPicPr>
            <p:cNvPr id="2" name="yt_image_1280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4834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8" name="yt_shape_12808"/>
            <p:cNvSpPr txBox="1"/>
            <p:nvPr/>
          </p:nvSpPr>
          <p:spPr>
            <a:xfrm>
              <a:off x="402953" y="164877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3830CB7-C78C-FB34-DCB0-694ECBCBD647}"/>
              </a:ext>
            </a:extLst>
          </p:cNvPr>
          <p:cNvSpPr txBox="1"/>
          <p:nvPr/>
        </p:nvSpPr>
        <p:spPr>
          <a:xfrm>
            <a:off x="19741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1189</Words>
  <Application>Microsoft Office PowerPoint</Application>
  <PresentationFormat>宽屏</PresentationFormat>
  <Paragraphs>110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59" baseType="lpstr">
      <vt:lpstr>,isEnd</vt:lpstr>
      <vt:lpstr>_⨹_1_09408</vt:lpstr>
      <vt:lpstr>_⨹_1_2868c</vt:lpstr>
      <vt:lpstr>_⨹_1_28e71,isEnd</vt:lpstr>
      <vt:lpstr>_⨹_1_34c03</vt:lpstr>
      <vt:lpstr>_⨹_1_5bf82</vt:lpstr>
      <vt:lpstr>_⨹_1_6522c,isEnd</vt:lpstr>
      <vt:lpstr>_⨹_1_86e04</vt:lpstr>
      <vt:lpstr>_⨹_1_a3efb,isEnd</vt:lpstr>
      <vt:lpstr>_⨹_1_a9fd6</vt:lpstr>
      <vt:lpstr>_⨹_1_aedb2</vt:lpstr>
      <vt:lpstr>_⨹_1_b996f,isEnd</vt:lpstr>
      <vt:lpstr>_⨹_1_d7339</vt:lpstr>
      <vt:lpstr>_⨹_1_fc0be</vt:lpstr>
      <vt:lpstr>_⨹_2_5ceaf</vt:lpstr>
      <vt:lpstr>_⨹_2_b06e8,isEnd</vt:lpstr>
      <vt:lpstr>_⨹_2_c72a1,isEnd</vt:lpstr>
      <vt:lpstr>_⨹_2_e3ad2,isEnd</vt:lpstr>
      <vt:lpstr>_⨹_3_64b7a</vt:lpstr>
      <vt:lpstr>_⨹_3_9aa2b</vt:lpstr>
      <vt:lpstr>_⨹_3_f5745,isEnd</vt:lpstr>
      <vt:lpstr>_⨹_4_2f002</vt:lpstr>
      <vt:lpstr>_⨹_4_32f1d,isEnd</vt:lpstr>
      <vt:lpstr>_⨹_5_91498</vt:lpstr>
      <vt:lpstr>_⨹_5_d4925</vt:lpstr>
      <vt:lpstr>_⨹_7_97cf8</vt:lpstr>
      <vt:lpstr>_⨹_9_8484e</vt:lpstr>
      <vt:lpstr>_⨹_9_e9b57,isEnd</vt:lpstr>
      <vt:lpstr>Finished</vt:lpstr>
      <vt:lpstr>W:6.004961,H:37.44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2024-04-28T03:16:01Z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