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5"/>
  </p:notesMasterIdLst>
  <p:sldIdLst>
    <p:sldId id="303" r:id="rId3"/>
    <p:sldId id="306" r:id="rId4"/>
    <p:sldId id="307" r:id="rId5"/>
    <p:sldId id="308" r:id="rId6"/>
    <p:sldId id="309" r:id="rId7"/>
    <p:sldId id="310" r:id="rId8"/>
    <p:sldId id="312" r:id="rId9"/>
    <p:sldId id="314" r:id="rId10"/>
    <p:sldId id="320" r:id="rId11"/>
    <p:sldId id="315" r:id="rId12"/>
    <p:sldId id="322" r:id="rId13"/>
    <p:sldId id="256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2364" y="6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ADEC8E-0A60-46C8-98DD-B846C896A9CA}" type="datetimeFigureOut">
              <a:rPr lang="zh-CN" altLang="en-US" smtClean="0"/>
              <a:t>2024/4/28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6FE44E-50B6-4531-8EA5-D84A64C121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8115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FE44E-50B6-4531-8EA5-D84A64C1214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5152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png"/><Relationship Id="rId4" Type="http://schemas.openxmlformats.org/officeDocument/2006/relationships/image" Target="../media/image45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bin"/><Relationship Id="rId3" Type="http://schemas.openxmlformats.org/officeDocument/2006/relationships/image" Target="../media/image47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2.png"/><Relationship Id="rId3" Type="http://schemas.openxmlformats.org/officeDocument/2006/relationships/image" Target="../media/image33.png"/><Relationship Id="rId7" Type="http://schemas.openxmlformats.org/officeDocument/2006/relationships/image" Target="../media/image36.png"/><Relationship Id="rId12" Type="http://schemas.openxmlformats.org/officeDocument/2006/relationships/image" Target="../media/image41.png"/><Relationship Id="rId2" Type="http://schemas.openxmlformats.org/officeDocument/2006/relationships/image" Target="../media/image32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bin"/><Relationship Id="rId11" Type="http://schemas.openxmlformats.org/officeDocument/2006/relationships/image" Target="../media/image40.png"/><Relationship Id="rId5" Type="http://schemas.openxmlformats.org/officeDocument/2006/relationships/image" Target="../media/image35.png"/><Relationship Id="rId10" Type="http://schemas.openxmlformats.org/officeDocument/2006/relationships/image" Target="../media/image39.png"/><Relationship Id="rId4" Type="http://schemas.openxmlformats.org/officeDocument/2006/relationships/image" Target="../media/image34.png"/><Relationship Id="rId9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37" name="yt_shape_1363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636" name="yt_image_13636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39" name="yt_shape_13639"/>
          <p:cNvSpPr txBox="1"/>
          <p:nvPr/>
        </p:nvSpPr>
        <p:spPr>
          <a:xfrm>
            <a:off x="540000" y="1482165"/>
            <a:ext cx="612186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坡度、坡角与解直角三角形的应用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640" name="yt_shape_13640"/>
              <p:cNvSpPr txBox="1"/>
              <p:nvPr/>
            </p:nvSpPr>
            <p:spPr>
              <a:xfrm>
                <a:off x="540000" y="1971599"/>
                <a:ext cx="8249181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已知一坡面的坡度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i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则坡角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3640" name="yt_shape_13640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71599"/>
                <a:ext cx="8249181" cy="465577"/>
              </a:xfrm>
              <a:prstGeom prst="rect">
                <a:avLst/>
              </a:prstGeom>
              <a:blipFill>
                <a:blip r:embed="rId3"/>
                <a:stretch>
                  <a:fillRect l="-2291" t="-3896" r="-1256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643" name="yt_table_1364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3587293"/>
              </p:ext>
            </p:extLst>
          </p:nvPr>
        </p:nvGraphicFramePr>
        <p:xfrm>
          <a:off x="540047" y="2487964"/>
          <a:ext cx="874966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687"/>
                    </a:ext>
                  </a:extLst>
                </a:gridCol>
                <a:gridCol w="2448243">
                  <a:extLst>
                    <a:ext uri="{9D8B030D-6E8A-4147-A177-3AD203B41FA5}">
                      <a16:colId xmlns:a16="http://schemas.microsoft.com/office/drawing/2014/main" val="10688"/>
                    </a:ext>
                  </a:extLst>
                </a:gridCol>
                <a:gridCol w="2600643">
                  <a:extLst>
                    <a:ext uri="{9D8B030D-6E8A-4147-A177-3AD203B41FA5}">
                      <a16:colId xmlns:a16="http://schemas.microsoft.com/office/drawing/2014/main" val="10689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6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9"/>
                  </a:ext>
                </a:extLst>
              </a:tr>
            </a:tbl>
          </a:graphicData>
        </a:graphic>
      </p:graphicFrame>
      <p:pic>
        <p:nvPicPr>
          <p:cNvPr id="13642" name="yt_image_13642_skip" title="H_100.62">
            <a:extLst>
              <a:ext uri="">
                <a16:creationId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95177" y="2487964"/>
            <a:ext cx="1754692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645" name="yt_shape_13645"/>
              <p:cNvSpPr txBox="1"/>
              <p:nvPr/>
            </p:nvSpPr>
            <p:spPr>
              <a:xfrm>
                <a:off x="540119" y="3816626"/>
                <a:ext cx="11492915" cy="1435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（深圳市中考）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爬坡时坡面与水平面夹角为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则每爬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耗能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1.025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cos 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00d6c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J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若某人爬了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1000m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该坡角为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则他耗能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参考数据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1.732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aefac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1.414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3645" name="yt_shape_13645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816626"/>
                <a:ext cx="11492915" cy="1435521"/>
              </a:xfrm>
              <a:prstGeom prst="rect">
                <a:avLst/>
              </a:prstGeom>
              <a:blipFill>
                <a:blip r:embed="rId5"/>
                <a:stretch>
                  <a:fillRect l="-1645" t="-3390" b="-122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650" name="yt_table_1365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5639207"/>
              </p:ext>
            </p:extLst>
          </p:nvPr>
        </p:nvGraphicFramePr>
        <p:xfrm>
          <a:off x="540047" y="5302935"/>
          <a:ext cx="9051291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691"/>
                    </a:ext>
                  </a:extLst>
                </a:gridCol>
                <a:gridCol w="2448243">
                  <a:extLst>
                    <a:ext uri="{9D8B030D-6E8A-4147-A177-3AD203B41FA5}">
                      <a16:colId xmlns:a16="http://schemas.microsoft.com/office/drawing/2014/main" val="10692"/>
                    </a:ext>
                  </a:extLst>
                </a:gridCol>
                <a:gridCol w="2600643">
                  <a:extLst>
                    <a:ext uri="{9D8B030D-6E8A-4147-A177-3AD203B41FA5}">
                      <a16:colId xmlns:a16="http://schemas.microsoft.com/office/drawing/2014/main" val="10693"/>
                    </a:ext>
                  </a:extLst>
                </a:gridCol>
                <a:gridCol w="1685925">
                  <a:extLst>
                    <a:ext uri="{9D8B030D-6E8A-4147-A177-3AD203B41FA5}">
                      <a16:colId xmlns:a16="http://schemas.microsoft.com/office/drawing/2014/main" val="106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58J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159J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1025J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1732J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0"/>
                  </a:ext>
                </a:extLst>
              </a:tr>
            </a:tbl>
          </a:graphicData>
        </a:graphic>
      </p:graphicFrame>
      <p:grpSp>
        <p:nvGrpSpPr>
          <p:cNvPr id="13647" name="yt_shape_13647_skip" title="H_100.6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30140" y="5302935"/>
            <a:ext cx="1519678" cy="1278396"/>
            <a:chOff x="0" y="0"/>
            <a:chExt cx="1519678" cy="1278396"/>
          </a:xfrm>
        </p:grpSpPr>
        <p:pic>
          <p:nvPicPr>
            <p:cNvPr id="2" name="yt_image_13647">
              <a:extLst>
                <a:ext uri="">
                  <a16:creationId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1519678" cy="8823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49" name="yt_shape_13649"/>
            <p:cNvSpPr txBox="1"/>
            <p:nvPr/>
          </p:nvSpPr>
          <p:spPr>
            <a:xfrm>
              <a:off x="226558" y="91839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121759542">
            <a:extLst>
              <a:ext uri="{FF2B5EF4-FFF2-40B4-BE49-F238E27FC236}">
                <a16:creationId xmlns:a16="http://schemas.microsoft.com/office/drawing/2014/main" id="{03E2563D-83A0-B31F-D8B1-98C4C03DE50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4854680-A621-9E64-71A3-57EA97C213C8}"/>
              </a:ext>
            </a:extLst>
          </p:cNvPr>
          <p:cNvSpPr txBox="1"/>
          <p:nvPr/>
        </p:nvSpPr>
        <p:spPr>
          <a:xfrm>
            <a:off x="7806590" y="1924793"/>
            <a:ext cx="3832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90CD206-1CD4-F96D-C1B5-54D30F839C3A}"/>
              </a:ext>
            </a:extLst>
          </p:cNvPr>
          <p:cNvSpPr txBox="1"/>
          <p:nvPr/>
        </p:nvSpPr>
        <p:spPr>
          <a:xfrm>
            <a:off x="2355108" y="4767088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10" name="yt_shape_1371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709" name="yt_image_13709" title="H_41.85">
            <a:extLst>
              <a:ext uri="">
                <a16:creationId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12" name="yt_shape_13712"/>
          <p:cNvSpPr txBox="1"/>
          <p:nvPr/>
        </p:nvSpPr>
        <p:spPr>
          <a:xfrm>
            <a:off x="540119" y="1556792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某机场为了方便旅客换乘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计划在一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5d75d"/>
              </a:rPr>
              <a:t>二层之间安装电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截面设计图如图所示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已知二层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层高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30f79"/>
              </a:rPr>
              <a:t>间的水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21.5°.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通过计算说明身高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米的人在竖直站立的情况下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搭乘电梯在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50921"/>
              </a:rPr>
              <a:t>处会不会碰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到头部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）如图，连结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715" name="yt_image_13715" title="H_183.0827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04312" y="3717032"/>
            <a:ext cx="2891024" cy="1410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E843F6E-8DB2-5FBD-18B7-07ADE757C2DB}"/>
              </a:ext>
            </a:extLst>
          </p:cNvPr>
          <p:cNvSpPr txBox="1"/>
          <p:nvPr/>
        </p:nvSpPr>
        <p:spPr>
          <a:xfrm>
            <a:off x="450108" y="3961543"/>
            <a:ext cx="77016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）如图，连结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7" name="yt_image_13717" title="H_112.2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93789" y="5466084"/>
            <a:ext cx="2939245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DC942638-D345-672B-74DB-FF600D20E84C}"/>
              </a:ext>
            </a:extLst>
          </p:cNvPr>
          <p:cNvSpPr txBox="1"/>
          <p:nvPr/>
        </p:nvSpPr>
        <p:spPr>
          <a:xfrm>
            <a:off x="450108" y="4487680"/>
            <a:ext cx="6688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21.5°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21.5°.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DBD7B56-F839-B12B-365D-2E8C9B0F124A}"/>
                  </a:ext>
                </a:extLst>
              </p:cNvPr>
              <p:cNvSpPr txBox="1"/>
              <p:nvPr/>
            </p:nvSpPr>
            <p:spPr>
              <a:xfrm>
                <a:off x="450108" y="4963168"/>
                <a:ext cx="8236648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DAG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5tan21.5°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（米）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DBD7B56-F839-B12B-365D-2E8C9B0F12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963168"/>
                <a:ext cx="8236648" cy="769062"/>
              </a:xfrm>
              <a:prstGeom prst="rect">
                <a:avLst/>
              </a:prstGeom>
              <a:blipFill>
                <a:blip r:embed="rId5"/>
                <a:stretch>
                  <a:fillRect l="-1184" r="-125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EECE166F-0CDF-D467-BAEA-915B40A12183}"/>
              </a:ext>
            </a:extLst>
          </p:cNvPr>
          <p:cNvSpPr txBox="1"/>
          <p:nvPr/>
        </p:nvSpPr>
        <p:spPr>
          <a:xfrm>
            <a:off x="450108" y="5638618"/>
            <a:ext cx="2085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会碰到头部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  <p:bldP spid="9" grpId="0" build="allAtOnce"/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720" name="yt_shape_13720"/>
              <p:cNvSpPr txBox="1"/>
              <p:nvPr/>
            </p:nvSpPr>
            <p:spPr>
              <a:xfrm>
                <a:off x="540119" y="-963488"/>
                <a:ext cx="11492915" cy="344722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21.5°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21.5°.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5tan21.5°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（米）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会碰到头部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若采用中段加平台设计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如图虚线所示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已知平台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段和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37825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段的坡度均为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求平台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参考数据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 21.5°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cos 21.5°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485c1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tan21.5°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3720" name="yt_shape_137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-963488"/>
                <a:ext cx="11492915" cy="3447226"/>
              </a:xfrm>
              <a:prstGeom prst="rect">
                <a:avLst/>
              </a:prstGeom>
              <a:blipFill>
                <a:blip r:embed="rId3"/>
                <a:stretch>
                  <a:fillRect l="-1645" t="-1593" b="-21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yt_image_13726" title="H_183.0827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49155" y="1772816"/>
            <a:ext cx="2142108" cy="1045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3724"/>
              <p:cNvSpPr txBox="1"/>
              <p:nvPr/>
            </p:nvSpPr>
            <p:spPr>
              <a:xfrm>
                <a:off x="540119" y="2843535"/>
                <a:ext cx="11369939" cy="58420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米，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0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  <m:r>
                          <m:rPr>
                            <m:nor/>
                          </m:rPr>
                          <a:rPr lang="en-US" altLang="zh-CN" sz="2400" b="0" i="0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m:rPr>
                            <m:nor/>
                          </m:rPr>
                          <a:rPr lang="en-US" altLang="zh-CN" sz="2400" b="0" i="0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fc602"/>
                  </a:rPr>
                  <a:t> </a:t>
                </a:r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f>
                          <m:fPr>
                            <m:ctrlP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（米）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如图，过点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ME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于点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，作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MP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7b0f6"/>
                  </a:rPr>
                  <a:t> 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于点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，过点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NF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于点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易得四边形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BEMP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，四边形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PMNF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3_8b035"/>
                  </a:rPr>
                  <a:t>均为矩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形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EB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NF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EM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PF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FN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米，则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）米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段和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NC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段的坡度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i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EM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）米，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996ce"/>
                  </a:rPr>
                  <a:t> 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米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9" name="yt_shape_137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843535"/>
                <a:ext cx="11369939" cy="5842049"/>
              </a:xfrm>
              <a:prstGeom prst="rect">
                <a:avLst/>
              </a:prstGeom>
              <a:blipFill>
                <a:blip r:embed="rId5"/>
                <a:stretch>
                  <a:fillRect l="-1662" b="-22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FC721376-A63C-B20A-39D3-7B58234A2852}"/>
                  </a:ext>
                </a:extLst>
              </p:cNvPr>
              <p:cNvSpPr txBox="1"/>
              <p:nvPr/>
            </p:nvSpPr>
            <p:spPr>
              <a:xfrm>
                <a:off x="450108" y="2796729"/>
                <a:ext cx="6302311" cy="79122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米，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CB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sym typeface="_⨹_1_fc602"/>
                  </a:rPr>
                  <a:t> 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FC721376-A63C-B20A-39D3-7B58234A28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96729"/>
                <a:ext cx="6302311" cy="791223"/>
              </a:xfrm>
              <a:prstGeom prst="rect">
                <a:avLst/>
              </a:prstGeom>
              <a:blipFill>
                <a:blip r:embed="rId6"/>
                <a:stretch>
                  <a:fillRect l="-1547" t="-1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7F9BA1A-9FAC-BD9A-07BB-2AAA8D3D59F5}"/>
                  </a:ext>
                </a:extLst>
              </p:cNvPr>
              <p:cNvSpPr txBox="1"/>
              <p:nvPr/>
            </p:nvSpPr>
            <p:spPr>
              <a:xfrm>
                <a:off x="6435972" y="2541065"/>
                <a:ext cx="2543811" cy="95327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f>
                          <m:fPr>
                            <m:ctrlP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（米）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7F9BA1A-9FAC-BD9A-07BB-2AAA8D3D59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35972" y="2541065"/>
                <a:ext cx="2543811" cy="953275"/>
              </a:xfrm>
              <a:prstGeom prst="rect">
                <a:avLst/>
              </a:prstGeom>
              <a:blipFill>
                <a:blip r:embed="rId7"/>
                <a:stretch>
                  <a:fillRect l="-3837" r="-35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866616D7-1281-EFC0-4DC5-CE693753C713}"/>
              </a:ext>
            </a:extLst>
          </p:cNvPr>
          <p:cNvSpPr txBox="1"/>
          <p:nvPr/>
        </p:nvSpPr>
        <p:spPr>
          <a:xfrm>
            <a:off x="450108" y="3377652"/>
            <a:ext cx="63188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如图，过点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ME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，作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MP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7b0f6"/>
              </a:rPr>
              <a:t> 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A7FB0EC-9B64-BF7E-0DF3-C534B74ECADA}"/>
              </a:ext>
            </a:extLst>
          </p:cNvPr>
          <p:cNvSpPr txBox="1"/>
          <p:nvPr/>
        </p:nvSpPr>
        <p:spPr>
          <a:xfrm>
            <a:off x="6435973" y="3399906"/>
            <a:ext cx="2324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5CA123D-07E8-A8F2-5E88-C4CED0A4478A}"/>
              </a:ext>
            </a:extLst>
          </p:cNvPr>
          <p:cNvSpPr txBox="1"/>
          <p:nvPr/>
        </p:nvSpPr>
        <p:spPr>
          <a:xfrm>
            <a:off x="450108" y="3910967"/>
            <a:ext cx="622046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spc="15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过点</a:t>
            </a:r>
            <a:r>
              <a:rPr lang="en-US" altLang="zh-CN" sz="1500" i="1" spc="15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spc="15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i="1" spc="15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spc="15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作</a:t>
            </a:r>
            <a:r>
              <a:rPr lang="en-US" altLang="zh-CN" sz="1500" i="1" spc="15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spc="15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NF</a:t>
            </a:r>
            <a:r>
              <a:rPr lang="en-US" altLang="zh-CN" sz="1500" i="1" spc="15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spc="150">
                <a:solidFill>
                  <a:srgbClr val="FF0000"/>
                </a:solidFill>
                <a:latin typeface="宋体" pitchFamily="24"/>
                <a:ea typeface="宋体" pitchFamily="24"/>
              </a:rPr>
              <a:t>⊥</a:t>
            </a:r>
            <a:r>
              <a:rPr lang="en-US" altLang="zh-CN" sz="1500" i="1" spc="15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spc="15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i="1" spc="15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spc="15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于点</a:t>
            </a:r>
            <a:r>
              <a:rPr lang="en-US" altLang="zh-CN" sz="1500" i="1" spc="15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spc="15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i="1" spc="15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spc="15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i="1" spc="15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kumimoji="0" lang="zh-CN" altLang="zh-CN" sz="2400" b="0" i="0" strike="noStrike" kern="1200" cap="none" spc="15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易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得四边形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BEMP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383DB5E-2709-1517-BFAD-69C5A2EAF0B0}"/>
              </a:ext>
            </a:extLst>
          </p:cNvPr>
          <p:cNvSpPr txBox="1"/>
          <p:nvPr/>
        </p:nvSpPr>
        <p:spPr>
          <a:xfrm>
            <a:off x="7275202" y="3939987"/>
            <a:ext cx="599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spc="15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1500" i="1" spc="15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spc="15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PMNF</a:t>
            </a:r>
            <a:r>
              <a:rPr lang="en-US" altLang="zh-CN" sz="1500" i="1" spc="15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spc="150">
                <a:solidFill>
                  <a:srgbClr val="FF0000"/>
                </a:solidFill>
                <a:latin typeface="Times New Roman" pitchFamily="24"/>
                <a:ea typeface="楷体" pitchFamily="24"/>
                <a:sym typeface="_⨹_3_8b035"/>
              </a:rPr>
              <a:t>均</a:t>
            </a:r>
            <a:r>
              <a:rPr lang="zh-CN" altLang="zh-CN" sz="2400" spc="150">
                <a:solidFill>
                  <a:srgbClr val="FF0000"/>
                </a:solidFill>
                <a:latin typeface="Times New Roman" pitchFamily="24"/>
                <a:ea typeface="楷体" pitchFamily="24"/>
                <a:sym typeface="_⨹_3_8b035"/>
              </a:rPr>
              <a:t>为</a:t>
            </a:r>
            <a:r>
              <a:rPr lang="zh-CN" altLang="zh-CN" sz="2400" spc="150" smtClean="0">
                <a:solidFill>
                  <a:srgbClr val="FF0000"/>
                </a:solidFill>
                <a:latin typeface="Times New Roman" pitchFamily="24"/>
                <a:ea typeface="楷体" pitchFamily="24"/>
                <a:sym typeface="_⨹_3_8b035"/>
              </a:rPr>
              <a:t>矩</a:t>
            </a:r>
            <a:r>
              <a:rPr kumimoji="0" lang="zh-CN" altLang="zh-CN" sz="2400" b="0" i="0" strike="noStrike" kern="1200" cap="none" spc="15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形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959C37B-78EE-5C9B-795A-BE9AA64BABE1}"/>
              </a:ext>
            </a:extLst>
          </p:cNvPr>
          <p:cNvSpPr txBox="1"/>
          <p:nvPr/>
        </p:nvSpPr>
        <p:spPr>
          <a:xfrm>
            <a:off x="450108" y="4347856"/>
            <a:ext cx="5742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NF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EM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PF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33E778A-CCF7-7ED0-3996-9A67969EC124}"/>
              </a:ext>
            </a:extLst>
          </p:cNvPr>
          <p:cNvSpPr txBox="1"/>
          <p:nvPr/>
        </p:nvSpPr>
        <p:spPr>
          <a:xfrm>
            <a:off x="5951984" y="4347856"/>
            <a:ext cx="5363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FN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米，则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）米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414EAF1-3CF9-DC84-CF66-86D4472371A1}"/>
              </a:ext>
            </a:extLst>
          </p:cNvPr>
          <p:cNvSpPr txBox="1"/>
          <p:nvPr/>
        </p:nvSpPr>
        <p:spPr>
          <a:xfrm>
            <a:off x="450108" y="4865291"/>
            <a:ext cx="5187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段和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NC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段的坡度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i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96D6477-BA1D-CE3E-2A38-9B38DE479EE1}"/>
              </a:ext>
            </a:extLst>
          </p:cNvPr>
          <p:cNvSpPr txBox="1"/>
          <p:nvPr/>
        </p:nvSpPr>
        <p:spPr>
          <a:xfrm>
            <a:off x="5372085" y="4865291"/>
            <a:ext cx="64125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EM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）米，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996ce"/>
              </a:rPr>
              <a:t> 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872E00F-A37E-EF72-C838-A70B35D6592B}"/>
              </a:ext>
            </a:extLst>
          </p:cNvPr>
          <p:cNvSpPr txBox="1"/>
          <p:nvPr/>
        </p:nvSpPr>
        <p:spPr>
          <a:xfrm>
            <a:off x="540000" y="5386480"/>
            <a:ext cx="1381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21" name="yt_image_13717" title="H_112.2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391671" y="2925255"/>
            <a:ext cx="2448665" cy="1079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yt_shape_2">
            <a:extLst>
              <a:ext uri="{FF2B5EF4-FFF2-40B4-BE49-F238E27FC236}">
                <a16:creationId xmlns:a16="http://schemas.microsoft.com/office/drawing/2014/main" id="{6E65978E-884B-029D-399D-3B6AA09781B8}"/>
              </a:ext>
            </a:extLst>
          </p:cNvPr>
          <p:cNvSpPr txBox="1"/>
          <p:nvPr/>
        </p:nvSpPr>
        <p:spPr>
          <a:xfrm>
            <a:off x="540120" y="5865160"/>
            <a:ext cx="11495365" cy="1388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>
            <a:no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spc="15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∴</a:t>
            </a:r>
            <a:r>
              <a:rPr lang="en-US" altLang="zh-CN" sz="1500" i="1" spc="15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spc="15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EM</a:t>
            </a:r>
            <a:r>
              <a:rPr lang="en-US" altLang="zh-CN" sz="1500" i="1" spc="15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spc="15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1500" i="1" spc="15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spc="15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i="1" spc="15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spc="15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spc="15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spc="15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spc="15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i="1" spc="15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spc="15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i="1" spc="15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spc="15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spc="15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i="1" spc="15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spc="15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i="1" spc="15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spc="15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spc="15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spc="15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（米）</a:t>
            </a:r>
            <a:r>
              <a:rPr lang="en-US" altLang="zh-CN" sz="2400" spc="15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.</a:t>
            </a:r>
          </a:p>
          <a:p>
            <a:pPr lvl="0" hangingPunct="0">
              <a:lnSpc>
                <a:spcPct val="129999"/>
              </a:lnSpc>
            </a:pPr>
            <a:r>
              <a:rPr lang="en-US" altLang="zh-CN" sz="2400" spc="15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∴</a:t>
            </a:r>
            <a:r>
              <a:rPr lang="en-US" altLang="zh-CN" sz="1500" i="1" spc="15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spc="15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i="1" spc="15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spc="15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1500" i="1" spc="15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spc="15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PF</a:t>
            </a:r>
            <a:r>
              <a:rPr lang="en-US" altLang="zh-CN" sz="1500" i="1" spc="15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spc="15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1500" i="1" spc="15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spc="15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i="1" spc="15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spc="15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－</a:t>
            </a:r>
            <a:r>
              <a:rPr lang="zh-CN" altLang="zh-CN" sz="2400" spc="15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（</a:t>
            </a:r>
            <a:r>
              <a:rPr lang="en-US" altLang="zh-CN" sz="1500" i="1" spc="15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spc="15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BP</a:t>
            </a:r>
            <a:r>
              <a:rPr lang="en-US" altLang="zh-CN" sz="1500" i="1" spc="15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spc="15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1500" i="1" spc="15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spc="15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FC</a:t>
            </a:r>
            <a:r>
              <a:rPr lang="en-US" altLang="zh-CN" sz="1500" i="1" spc="15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spc="15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）</a:t>
            </a:r>
            <a:r>
              <a:rPr lang="zh-CN" altLang="zh-CN" sz="2400" spc="15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1500" i="1" spc="15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spc="15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i="1" spc="15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spc="15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－</a:t>
            </a:r>
            <a:r>
              <a:rPr lang="zh-CN" altLang="zh-CN" sz="2400" spc="15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（</a:t>
            </a:r>
            <a:r>
              <a:rPr lang="en-US" altLang="zh-CN" sz="1500" i="1" spc="15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spc="15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EM</a:t>
            </a:r>
            <a:r>
              <a:rPr lang="en-US" altLang="zh-CN" sz="1500" i="1" spc="15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spc="15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1500" i="1" spc="15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spc="15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i="1" spc="15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spc="15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）</a:t>
            </a:r>
            <a:r>
              <a:rPr lang="zh-CN" altLang="zh-CN" sz="2400" spc="15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spc="15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spc="15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spc="15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spc="15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spc="15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sym typeface="_⨹_1_7ff31"/>
              </a:rPr>
              <a:t>4</a:t>
            </a:r>
            <a:r>
              <a:rPr lang="en-US" altLang="zh-CN" sz="2400" spc="15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spc="15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</a:br>
            <a:r>
              <a:rPr lang="zh-CN" altLang="zh-CN" sz="2400" spc="15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（米）</a:t>
            </a:r>
            <a:r>
              <a:rPr lang="en-US" altLang="zh-CN" sz="2400" spc="15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.</a:t>
            </a:r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0131EEF-04C5-73DD-07D9-33932CE3B48A}"/>
              </a:ext>
            </a:extLst>
          </p:cNvPr>
          <p:cNvSpPr txBox="1"/>
          <p:nvPr/>
        </p:nvSpPr>
        <p:spPr>
          <a:xfrm>
            <a:off x="1840857" y="5375089"/>
            <a:ext cx="5964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EM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（米）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58C75631-991B-BCEA-FB0F-C1A6BE4780D2}"/>
              </a:ext>
            </a:extLst>
          </p:cNvPr>
          <p:cNvSpPr txBox="1"/>
          <p:nvPr/>
        </p:nvSpPr>
        <p:spPr>
          <a:xfrm>
            <a:off x="450109" y="5832448"/>
            <a:ext cx="11334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PF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EM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7ff31"/>
              </a:rPr>
              <a:t>4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524997B6-C526-B6B1-3F86-F3EF23808A0C}"/>
              </a:ext>
            </a:extLst>
          </p:cNvPr>
          <p:cNvSpPr txBox="1"/>
          <p:nvPr/>
        </p:nvSpPr>
        <p:spPr>
          <a:xfrm>
            <a:off x="10663171" y="5858006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（米）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BF59B906-79B0-5C4D-CE48-C53A994DF120}"/>
              </a:ext>
            </a:extLst>
          </p:cNvPr>
          <p:cNvSpPr txBox="1"/>
          <p:nvPr/>
        </p:nvSpPr>
        <p:spPr>
          <a:xfrm>
            <a:off x="467165" y="6338055"/>
            <a:ext cx="37043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答：平台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的长度为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4" grpId="0" build="allAtOnce"/>
      <p:bldP spid="25" grpId="0" build="allAtOnce"/>
      <p:bldP spid="26" grpId="0" build="allAtOnce"/>
      <p:bldP spid="2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52" name="yt_shape_13652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水库大坝截面的迎水坡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的坡比为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背水坡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的坡比为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3268"/>
              </a:rPr>
              <a:t>大坝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坝顶宽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则下底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56" name="yt_table_1365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3498860"/>
              </p:ext>
            </p:extLst>
          </p:nvPr>
        </p:nvGraphicFramePr>
        <p:xfrm>
          <a:off x="540047" y="3532940"/>
          <a:ext cx="8756016" cy="475488"/>
        </p:xfrm>
        <a:graphic>
          <a:graphicData uri="http://schemas.openxmlformats.org/drawingml/2006/table">
            <a:tbl>
              <a:tblPr/>
              <a:tblGrid>
                <a:gridCol w="2430780">
                  <a:extLst>
                    <a:ext uri="{9D8B030D-6E8A-4147-A177-3AD203B41FA5}">
                      <a16:colId xmlns:a16="http://schemas.microsoft.com/office/drawing/2014/main" val="10695"/>
                    </a:ext>
                  </a:extLst>
                </a:gridCol>
                <a:gridCol w="2413318">
                  <a:extLst>
                    <a:ext uri="{9D8B030D-6E8A-4147-A177-3AD203B41FA5}">
                      <a16:colId xmlns:a16="http://schemas.microsoft.com/office/drawing/2014/main" val="10696"/>
                    </a:ext>
                  </a:extLst>
                </a:gridCol>
                <a:gridCol w="2413318">
                  <a:extLst>
                    <a:ext uri="{9D8B030D-6E8A-4147-A177-3AD203B41FA5}">
                      <a16:colId xmlns:a16="http://schemas.microsoft.com/office/drawing/2014/main" val="10697"/>
                    </a:ext>
                  </a:extLst>
                </a:gridCol>
                <a:gridCol w="1498600">
                  <a:extLst>
                    <a:ext uri="{9D8B030D-6E8A-4147-A177-3AD203B41FA5}">
                      <a16:colId xmlns:a16="http://schemas.microsoft.com/office/drawing/2014/main" val="106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55m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65m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70m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1"/>
                  </a:ext>
                </a:extLst>
              </a:tr>
            </a:tbl>
          </a:graphicData>
        </a:graphic>
      </p:graphicFrame>
      <p:grpSp>
        <p:nvGrpSpPr>
          <p:cNvPr id="13653" name="yt_shape_13653_skip" title="H_131.8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694601" y="1859435"/>
            <a:ext cx="2800965" cy="1673874"/>
            <a:chOff x="0" y="0"/>
            <a:chExt cx="2800965" cy="1673874"/>
          </a:xfrm>
        </p:grpSpPr>
        <p:pic>
          <p:nvPicPr>
            <p:cNvPr id="2" name="yt_image_1365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800965" cy="1277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55" name="yt_shape_13655"/>
            <p:cNvSpPr txBox="1"/>
            <p:nvPr/>
          </p:nvSpPr>
          <p:spPr>
            <a:xfrm>
              <a:off x="867201" y="131387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F4A0305-424E-CF3D-CE77-C4315F6F169A}"/>
              </a:ext>
            </a:extLst>
          </p:cNvPr>
          <p:cNvSpPr txBox="1"/>
          <p:nvPr/>
        </p:nvSpPr>
        <p:spPr>
          <a:xfrm>
            <a:off x="7897071" y="132868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58" name="yt_shape_13658"/>
              <p:cNvSpPr txBox="1"/>
              <p:nvPr/>
            </p:nvSpPr>
            <p:spPr>
              <a:xfrm>
                <a:off x="540119" y="900000"/>
                <a:ext cx="11492915" cy="11199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是一水库大坝横断面的一部分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坝高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迎水斜坡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bd102,isEnd"/>
                  </a:rPr>
                  <a:t>斜坡的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坡角为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658" name="yt_shape_136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19987"/>
              </a:xfrm>
              <a:prstGeom prst="rect">
                <a:avLst/>
              </a:prstGeom>
              <a:blipFill>
                <a:blip r:embed="rId2"/>
                <a:stretch>
                  <a:fillRect l="-1645" t="-4918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663" name="yt_shape_13663"/>
          <p:cNvSpPr txBox="1"/>
          <p:nvPr/>
        </p:nvSpPr>
        <p:spPr>
          <a:xfrm>
            <a:off x="540000" y="383201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660" name="yt_shape_13660" title="H_122.71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69140" y="2223139"/>
            <a:ext cx="1453719" cy="1558431"/>
            <a:chOff x="0" y="0"/>
            <a:chExt cx="1453719" cy="1558431"/>
          </a:xfrm>
        </p:grpSpPr>
        <p:pic>
          <p:nvPicPr>
            <p:cNvPr id="2" name="yt_image_13660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53719" cy="11624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62" name="yt_shape_13662"/>
            <p:cNvSpPr txBox="1"/>
            <p:nvPr/>
          </p:nvSpPr>
          <p:spPr>
            <a:xfrm>
              <a:off x="193578" y="119843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CB3DA56-61A9-4CF5-EECD-0EFE521F2A86}"/>
                  </a:ext>
                </a:extLst>
              </p:cNvPr>
              <p:cNvSpPr txBox="1"/>
              <p:nvPr/>
            </p:nvSpPr>
            <p:spPr>
              <a:xfrm>
                <a:off x="3933083" y="1196752"/>
                <a:ext cx="661099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CB3DA56-61A9-4CF5-EECD-0EFE521F2A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3083" y="1196752"/>
                <a:ext cx="661099" cy="72727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64" name="yt_shape_13664"/>
              <p:cNvSpPr txBox="1"/>
              <p:nvPr/>
            </p:nvSpPr>
            <p:spPr>
              <a:xfrm>
                <a:off x="540119" y="900000"/>
                <a:ext cx="11492915" cy="9492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一个小球由地面沿着坡度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i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的坡面向上前进了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23b42,isEnd"/>
                  </a:rPr>
                  <a:t>此时小球距离地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面的高度为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664" name="yt_shape_136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949299"/>
              </a:xfrm>
              <a:prstGeom prst="rect">
                <a:avLst/>
              </a:prstGeom>
              <a:blipFill>
                <a:blip r:embed="rId2"/>
                <a:stretch>
                  <a:fillRect l="-1645" t="-5806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669" name="yt_shape_13669"/>
          <p:cNvSpPr txBox="1"/>
          <p:nvPr/>
        </p:nvSpPr>
        <p:spPr>
          <a:xfrm>
            <a:off x="540000" y="2965392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666" name="yt_shape_13666" title="H_67.9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50921" y="2052451"/>
            <a:ext cx="1690156" cy="862344"/>
            <a:chOff x="0" y="0"/>
            <a:chExt cx="1690156" cy="862344"/>
          </a:xfrm>
        </p:grpSpPr>
        <p:pic>
          <p:nvPicPr>
            <p:cNvPr id="2" name="yt_image_13666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90156" cy="4663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68" name="yt_shape_13668"/>
            <p:cNvSpPr txBox="1"/>
            <p:nvPr/>
          </p:nvSpPr>
          <p:spPr>
            <a:xfrm>
              <a:off x="311797" y="5023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3C5608A-B2B1-D1A3-8F46-0935C138F716}"/>
                  </a:ext>
                </a:extLst>
              </p:cNvPr>
              <p:cNvSpPr txBox="1"/>
              <p:nvPr/>
            </p:nvSpPr>
            <p:spPr>
              <a:xfrm>
                <a:off x="2583708" y="1247732"/>
                <a:ext cx="1337501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6, 'hasSerialNum': 1, 'mathAnswerShape': 1}">
                <a:extLst>
                  <a:ext uri="{FF2B5EF4-FFF2-40B4-BE49-F238E27FC236}">
                    <a16:creationId xmlns:a16="http://schemas.microsoft.com/office/drawing/2014/main" id="{E3C5608A-B2B1-D1A3-8F46-0935C138F7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3708" y="1247732"/>
                <a:ext cx="1337501" cy="558242"/>
              </a:xfrm>
              <a:prstGeom prst="rect">
                <a:avLst/>
              </a:prstGeom>
              <a:blipFill>
                <a:blip r:embed="rId4"/>
                <a:stretch>
                  <a:fillRect l="-7306" b="-2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70" name="yt_shape_13670"/>
              <p:cNvSpPr txBox="1"/>
              <p:nvPr/>
            </p:nvSpPr>
            <p:spPr>
              <a:xfrm>
                <a:off x="540119" y="900000"/>
                <a:ext cx="11492915" cy="191417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（潍坊市中考）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自开展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全民健身运动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3_64a0c"/>
                  </a:rPr>
                  <a:t>喜欢户外步行健身的人越来越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为方便群众步行健身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某地政府决定对一段如图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所示的坡路进行改造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497e0"/>
                  </a:rPr>
                  <a:t>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改造前的斜坡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坡度为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将斜坡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的高度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降低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53bf8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斜坡改造为斜坡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其坡度为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求斜坡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结果保留根号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670" name="yt_shape_13670" descr="{&quot;rangeId&quot;:22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914178"/>
              </a:xfrm>
              <a:prstGeom prst="rect">
                <a:avLst/>
              </a:prstGeom>
              <a:blipFill>
                <a:blip r:embed="rId2"/>
                <a:stretch>
                  <a:fillRect l="-1701" t="-2866" r="-1153" b="-89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672" name="yt_image_13672" title="H_91.9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86641" y="4364244"/>
            <a:ext cx="4639829" cy="1168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3674"/>
              <p:cNvSpPr txBox="1"/>
              <p:nvPr/>
            </p:nvSpPr>
            <p:spPr>
              <a:xfrm>
                <a:off x="540000" y="2686765"/>
                <a:ext cx="6620595" cy="36106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（米）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米，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（米）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（米）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答：斜坡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的长是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36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86765"/>
                <a:ext cx="6620595" cy="3610668"/>
              </a:xfrm>
              <a:prstGeom prst="rect">
                <a:avLst/>
              </a:prstGeom>
              <a:blipFill>
                <a:blip r:embed="rId4"/>
                <a:stretch>
                  <a:fillRect l="-2855" r="-1750" b="-42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9EEB22C-6D5B-F96C-7DAD-5BADACC2B67C}"/>
                  </a:ext>
                </a:extLst>
              </p:cNvPr>
              <p:cNvSpPr txBox="1"/>
              <p:nvPr/>
            </p:nvSpPr>
            <p:spPr>
              <a:xfrm>
                <a:off x="449989" y="2639959"/>
                <a:ext cx="6736652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∶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9EEB22C-6D5B-F96C-7DAD-5BADACC2B6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39959"/>
                <a:ext cx="6736652" cy="852437"/>
              </a:xfrm>
              <a:prstGeom prst="rect">
                <a:avLst/>
              </a:prstGeom>
              <a:blipFill>
                <a:blip r:embed="rId5"/>
                <a:stretch>
                  <a:fillRect l="-1448" r="-1357" b="-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07A5712-9B0B-E8B6-2DFB-35728C18C4C9}"/>
                  </a:ext>
                </a:extLst>
              </p:cNvPr>
              <p:cNvSpPr txBox="1"/>
              <p:nvPr/>
            </p:nvSpPr>
            <p:spPr>
              <a:xfrm>
                <a:off x="449989" y="3398784"/>
                <a:ext cx="56458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（米）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07A5712-9B0B-E8B6-2DFB-35728C18C4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98784"/>
                <a:ext cx="5645848" cy="765061"/>
              </a:xfrm>
              <a:prstGeom prst="rect">
                <a:avLst/>
              </a:prstGeom>
              <a:blipFill>
                <a:blip r:embed="rId6"/>
                <a:stretch>
                  <a:fillRect l="-1728" r="-1728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D7947C72-8CD9-C874-7B5F-CEFA6133377B}"/>
              </a:ext>
            </a:extLst>
          </p:cNvPr>
          <p:cNvSpPr txBox="1"/>
          <p:nvPr/>
        </p:nvSpPr>
        <p:spPr>
          <a:xfrm>
            <a:off x="449989" y="4070233"/>
            <a:ext cx="6137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（米）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3FE2649-A9DA-0A28-1079-281F5C7952BF}"/>
                  </a:ext>
                </a:extLst>
              </p:cNvPr>
              <p:cNvSpPr txBox="1"/>
              <p:nvPr/>
            </p:nvSpPr>
            <p:spPr>
              <a:xfrm>
                <a:off x="449989" y="4545721"/>
                <a:ext cx="58109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3FE2649-A9DA-0A28-1079-281F5C7952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45721"/>
                <a:ext cx="5810948" cy="765061"/>
              </a:xfrm>
              <a:prstGeom prst="rect">
                <a:avLst/>
              </a:prstGeom>
              <a:blipFill>
                <a:blip r:embed="rId7"/>
                <a:stretch>
                  <a:fillRect l="-1679" r="-1679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77B903E-FA73-4044-B3A5-F463A77CBAE2}"/>
                  </a:ext>
                </a:extLst>
              </p:cNvPr>
              <p:cNvSpPr txBox="1"/>
              <p:nvPr/>
            </p:nvSpPr>
            <p:spPr>
              <a:xfrm>
                <a:off x="449989" y="5217170"/>
                <a:ext cx="5244528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（米）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77B903E-FA73-4044-B3A5-F463A77CBA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17170"/>
                <a:ext cx="5244528" cy="630441"/>
              </a:xfrm>
              <a:prstGeom prst="rect">
                <a:avLst/>
              </a:prstGeom>
              <a:blipFill>
                <a:blip r:embed="rId8"/>
                <a:stretch>
                  <a:fillRect l="-1860" r="-1860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259B527-BD12-30E5-F170-0478D2CB4BF5}"/>
                  </a:ext>
                </a:extLst>
              </p:cNvPr>
              <p:cNvSpPr txBox="1"/>
              <p:nvPr/>
            </p:nvSpPr>
            <p:spPr>
              <a:xfrm>
                <a:off x="449989" y="5753999"/>
                <a:ext cx="4150551" cy="5553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答：斜坡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的长是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259B527-BD12-30E5-F170-0478D2CB4B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753999"/>
                <a:ext cx="4150551" cy="555321"/>
              </a:xfrm>
              <a:prstGeom prst="rect">
                <a:avLst/>
              </a:prstGeom>
              <a:blipFill>
                <a:blip r:embed="rId9"/>
                <a:stretch>
                  <a:fillRect l="-2349" t="-1099" r="-2349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8" name="yt_shape_13678"/>
          <p:cNvSpPr txBox="1"/>
          <p:nvPr/>
        </p:nvSpPr>
        <p:spPr>
          <a:xfrm>
            <a:off x="540000" y="900000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对坡度的理解不透而出错</a:t>
            </a:r>
          </a:p>
        </p:txBody>
      </p:sp>
      <p:sp>
        <p:nvSpPr>
          <p:cNvPr id="13679" name="yt_shape_13679"/>
          <p:cNvSpPr txBox="1"/>
          <p:nvPr/>
        </p:nvSpPr>
        <p:spPr>
          <a:xfrm>
            <a:off x="540119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一座建于若干年前的水库大坝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目前坝高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bd222,isEnd"/>
              </a:rPr>
              <a:t>现要在不改变坝高的情况下修整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加固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将背水坡的坡度由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改为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2888e,isEnd"/>
              </a:rPr>
              <a:t>则修整后的大坝横截面积增加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了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平方米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121759620" title="H_26.259764">
            <a:extLst>
              <a:ext uri="{FF2B5EF4-FFF2-40B4-BE49-F238E27FC236}">
                <a16:creationId xmlns:a16="http://schemas.microsoft.com/office/drawing/2014/main" id="{83E47879-42AE-9DC8-43B4-5091F66ADB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C5077DD-D33C-B919-FEE3-599E3705E31A}"/>
              </a:ext>
            </a:extLst>
          </p:cNvPr>
          <p:cNvSpPr txBox="1"/>
          <p:nvPr/>
        </p:nvSpPr>
        <p:spPr>
          <a:xfrm>
            <a:off x="1364508" y="229360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1" name="yt_shape_13681"/>
          <p:cNvSpPr txBox="1"/>
          <p:nvPr/>
        </p:nvSpPr>
        <p:spPr>
          <a:xfrm>
            <a:off x="540000" y="764704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680" name="yt_image_13680" title="H_41.85">
            <a:extLst>
              <a:ext uri="">
                <a16:creationId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64704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83" name="yt_shape_13683"/>
          <p:cNvSpPr txBox="1"/>
          <p:nvPr/>
        </p:nvSpPr>
        <p:spPr>
          <a:xfrm>
            <a:off x="540120" y="127748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为了防洪需要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某地决定新建一座拦水坝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拦水坝的横断面为梯形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d250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斜面坡度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i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是指坡面的铅直高度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与水平宽度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已知斜坡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91ff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求斜坡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参考数据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5_35de2"/>
              </a:rPr>
              <a:t> sin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0.31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 18°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0.95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tan18°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686" name="yt_shape_13686"/>
          <p:cNvSpPr txBox="1"/>
          <p:nvPr/>
        </p:nvSpPr>
        <p:spPr>
          <a:xfrm>
            <a:off x="540000" y="3346923"/>
            <a:ext cx="6788397" cy="132376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350" b="0" i="0" u="none" spc="-7350">
                <a:solidFill>
                  <a:srgbClr val="1EE3CF"/>
                </a:solidFill>
                <a:effectLst/>
                <a:latin typeface="Times New Roman" pitchFamily="74"/>
                <a:ea typeface="宋体" pitchFamily="74"/>
              </a:rPr>
              <a:t> </a:t>
            </a:r>
            <a:r>
              <a:rPr lang="en-US" altLang="zh-CN" sz="7350" b="0" i="0" u="none" spc="28321">
                <a:solidFill>
                  <a:srgbClr val="1EE3CF"/>
                </a:solidFill>
                <a:effectLst/>
                <a:latin typeface="Times New Roman" pitchFamily="74"/>
                <a:ea typeface="宋体" pitchFamily="7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4150" b="0" i="0" u="none" spc="19339">
                <a:solidFill>
                  <a:srgbClr val="1EE3CF"/>
                </a:solidFill>
                <a:effectLst/>
                <a:latin typeface="Times New Roman" pitchFamily="42"/>
                <a:ea typeface="宋体" pitchFamily="42"/>
              </a:rPr>
              <a:t> </a:t>
            </a:r>
          </a:p>
        </p:txBody>
      </p:sp>
      <p:pic>
        <p:nvPicPr>
          <p:cNvPr id="13684" name="yt_image_13684" title="H_115.58771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22295" y="3502257"/>
            <a:ext cx="3190602" cy="122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85" name="yt_image_13685" title="H_65.1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01389" y="5186406"/>
            <a:ext cx="2585696" cy="827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3688"/>
              <p:cNvSpPr txBox="1"/>
              <p:nvPr/>
            </p:nvSpPr>
            <p:spPr>
              <a:xfrm>
                <a:off x="540000" y="3263198"/>
                <a:ext cx="9647962" cy="521508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解：过点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，垂足为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由题意得：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斜面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的坡度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i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米，则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米，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（米），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米，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 sin 18°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0.31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（米），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米，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10.3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（米）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答：斜坡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的长约为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10.3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8" name="yt_shape_136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63198"/>
                <a:ext cx="9647962" cy="5215082"/>
              </a:xfrm>
              <a:prstGeom prst="rect">
                <a:avLst/>
              </a:prstGeom>
              <a:blipFill>
                <a:blip r:embed="rId5"/>
                <a:stretch>
                  <a:fillRect l="-1960" t="-935" r="-948" b="-2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EE5BDDAC-C69B-5FD2-BE9F-0948914E54DE}"/>
              </a:ext>
            </a:extLst>
          </p:cNvPr>
          <p:cNvSpPr txBox="1"/>
          <p:nvPr/>
        </p:nvSpPr>
        <p:spPr>
          <a:xfrm>
            <a:off x="449989" y="3147003"/>
            <a:ext cx="96257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，垂足为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由题意得：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FC1CDD2-0568-B736-EEBD-1F9233B36A14}"/>
              </a:ext>
            </a:extLst>
          </p:cNvPr>
          <p:cNvSpPr txBox="1"/>
          <p:nvPr/>
        </p:nvSpPr>
        <p:spPr>
          <a:xfrm>
            <a:off x="449989" y="3644662"/>
            <a:ext cx="3874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斜面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的坡度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i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6B4781AA-6093-D450-B2D0-DFC3F3846453}"/>
                  </a:ext>
                </a:extLst>
              </p:cNvPr>
              <p:cNvSpPr txBox="1"/>
              <p:nvPr/>
            </p:nvSpPr>
            <p:spPr>
              <a:xfrm>
                <a:off x="4114584" y="3509728"/>
                <a:ext cx="1711707" cy="76868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6B4781AA-6093-D450-B2D0-DFC3F38464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4584" y="3509728"/>
                <a:ext cx="1711707" cy="768681"/>
              </a:xfrm>
              <a:prstGeom prst="rect">
                <a:avLst/>
              </a:prstGeom>
              <a:blipFill>
                <a:blip r:embed="rId6"/>
                <a:stretch>
                  <a:fillRect l="-5694" r="-53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62948D88-DAB6-BAA1-E8E4-9BBF57FCBE16}"/>
              </a:ext>
            </a:extLst>
          </p:cNvPr>
          <p:cNvSpPr txBox="1"/>
          <p:nvPr/>
        </p:nvSpPr>
        <p:spPr>
          <a:xfrm>
            <a:off x="449989" y="4156781"/>
            <a:ext cx="4621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67B0A4A5-22FE-0D33-72A5-6F8BA89A2178}"/>
                  </a:ext>
                </a:extLst>
              </p:cNvPr>
              <p:cNvSpPr txBox="1"/>
              <p:nvPr/>
            </p:nvSpPr>
            <p:spPr>
              <a:xfrm>
                <a:off x="449989" y="4560261"/>
                <a:ext cx="9734741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（米），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67B0A4A5-22FE-0D33-72A5-6F8BA89A21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60261"/>
                <a:ext cx="9734741" cy="630441"/>
              </a:xfrm>
              <a:prstGeom prst="rect">
                <a:avLst/>
              </a:prstGeom>
              <a:blipFill>
                <a:blip r:embed="rId7"/>
                <a:stretch>
                  <a:fillRect l="-1002" r="-939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B51EEFC9-1138-1864-186B-E441EBC8E836}"/>
              </a:ext>
            </a:extLst>
          </p:cNvPr>
          <p:cNvSpPr txBox="1"/>
          <p:nvPr/>
        </p:nvSpPr>
        <p:spPr>
          <a:xfrm>
            <a:off x="449989" y="5053650"/>
            <a:ext cx="5718873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6C221CB-B6DA-7D03-016D-3C89B5905E59}"/>
              </a:ext>
            </a:extLst>
          </p:cNvPr>
          <p:cNvSpPr txBox="1"/>
          <p:nvPr/>
        </p:nvSpPr>
        <p:spPr>
          <a:xfrm>
            <a:off x="449989" y="5550742"/>
            <a:ext cx="6199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 sin 18°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0.31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（米），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357AAF2B-FF24-6B9E-CAA7-8657F30EA5F9}"/>
                  </a:ext>
                </a:extLst>
              </p:cNvPr>
              <p:cNvSpPr txBox="1"/>
              <p:nvPr/>
            </p:nvSpPr>
            <p:spPr>
              <a:xfrm>
                <a:off x="449989" y="5861801"/>
                <a:ext cx="6533262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6.2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米，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6.2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357AAF2B-FF24-6B9E-CAA7-8657F30EA5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861801"/>
                <a:ext cx="6533262" cy="769061"/>
              </a:xfrm>
              <a:prstGeom prst="rect">
                <a:avLst/>
              </a:prstGeom>
              <a:blipFill>
                <a:blip r:embed="rId8"/>
                <a:stretch>
                  <a:fillRect l="-1493" r="-1399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文本框 16">
            <a:extLst>
              <a:ext uri="{FF2B5EF4-FFF2-40B4-BE49-F238E27FC236}">
                <a16:creationId xmlns:a16="http://schemas.microsoft.com/office/drawing/2014/main" id="{DB1C7EC3-09C7-01A5-411F-18DD57B820C3}"/>
              </a:ext>
            </a:extLst>
          </p:cNvPr>
          <p:cNvSpPr txBox="1"/>
          <p:nvPr/>
        </p:nvSpPr>
        <p:spPr>
          <a:xfrm>
            <a:off x="6651377" y="6054045"/>
            <a:ext cx="3467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10.3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（米）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56A7F22-63E2-FE53-79D2-A0E1F5E22B40}"/>
              </a:ext>
            </a:extLst>
          </p:cNvPr>
          <p:cNvSpPr txBox="1"/>
          <p:nvPr/>
        </p:nvSpPr>
        <p:spPr>
          <a:xfrm>
            <a:off x="449989" y="6381328"/>
            <a:ext cx="3999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答：斜坡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的长约为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10.3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91" name="yt_shape_13691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（随州市中考）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某校学生开展综合实践活动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测量某建筑物的高度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170e"/>
              </a:rPr>
              <a:t>在建筑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物附近有一斜坡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坡长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坡角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小华在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处测得建筑物顶端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8ca7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仰角为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处测得建筑物顶端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的仰角为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9a6e"/>
              </a:rPr>
              <a:t>在同一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平面内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在同一水平线上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3" name="yt_image_13692" title="H_302.3603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85694" y="2768910"/>
            <a:ext cx="4020612" cy="3021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3694"/>
          <p:cNvSpPr txBox="1"/>
          <p:nvPr/>
        </p:nvSpPr>
        <p:spPr>
          <a:xfrm>
            <a:off x="540000" y="5838143"/>
            <a:ext cx="56634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到地面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743F47F-2232-9DD4-E1B6-EE8299FEE45F}"/>
              </a:ext>
            </a:extLst>
          </p:cNvPr>
          <p:cNvSpPr txBox="1"/>
          <p:nvPr/>
        </p:nvSpPr>
        <p:spPr>
          <a:xfrm>
            <a:off x="5060089" y="579133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95" name="yt_shape_13695"/>
          <p:cNvSpPr txBox="1"/>
          <p:nvPr/>
        </p:nvSpPr>
        <p:spPr>
          <a:xfrm>
            <a:off x="540000" y="900000"/>
            <a:ext cx="772166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求该建筑物的高度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）过点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3698" name="yt_shape_13698"/>
          <p:cNvSpPr txBox="1"/>
          <p:nvPr/>
        </p:nvSpPr>
        <p:spPr>
          <a:xfrm>
            <a:off x="540000" y="2010970"/>
            <a:ext cx="2329099" cy="15128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400" b="0" i="0" u="none" spc="-8400">
                <a:solidFill>
                  <a:srgbClr val="1EE3CF"/>
                </a:solidFill>
                <a:effectLst/>
                <a:latin typeface="Times New Roman" pitchFamily="84"/>
                <a:ea typeface="宋体" pitchFamily="84"/>
              </a:rPr>
              <a:t> </a:t>
            </a:r>
            <a:r>
              <a:rPr lang="en-US" altLang="zh-CN" sz="8400" b="0" i="0" u="none" spc="16062">
                <a:solidFill>
                  <a:srgbClr val="1EE3CF"/>
                </a:solidFill>
                <a:effectLst/>
                <a:latin typeface="Times New Roman" pitchFamily="84"/>
                <a:ea typeface="宋体" pitchFamily="84"/>
              </a:rPr>
              <a:t> </a:t>
            </a:r>
          </a:p>
        </p:txBody>
      </p:sp>
      <p:pic>
        <p:nvPicPr>
          <p:cNvPr id="13697" name="yt_image_13697" title="H_131.6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36396" y="3517271"/>
            <a:ext cx="2306116" cy="1672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700" name="yt_shape_13700"/>
              <p:cNvSpPr txBox="1"/>
              <p:nvPr/>
            </p:nvSpPr>
            <p:spPr>
              <a:xfrm>
                <a:off x="540000" y="1819622"/>
                <a:ext cx="6109173" cy="11707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3700" name="yt_shape_137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19622"/>
                <a:ext cx="6109173" cy="1170705"/>
              </a:xfrm>
              <a:prstGeom prst="rect">
                <a:avLst/>
              </a:prstGeom>
              <a:blipFill>
                <a:blip r:embed="rId3"/>
                <a:stretch>
                  <a:fillRect l="-3094" t="-1554" r="-1796" b="-77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9CB307C-E28F-2657-C45E-66F50A2F955D}"/>
              </a:ext>
            </a:extLst>
          </p:cNvPr>
          <p:cNvSpPr txBox="1"/>
          <p:nvPr/>
        </p:nvSpPr>
        <p:spPr>
          <a:xfrm>
            <a:off x="449989" y="1328682"/>
            <a:ext cx="78270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15DEFCC-1E02-C74E-A58A-12FFEDF05A85}"/>
                  </a:ext>
                </a:extLst>
              </p:cNvPr>
              <p:cNvSpPr txBox="1"/>
              <p:nvPr/>
            </p:nvSpPr>
            <p:spPr>
              <a:xfrm>
                <a:off x="449989" y="1772816"/>
                <a:ext cx="6230176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设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15DEFCC-1E02-C74E-A58A-12FFEDF05A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772816"/>
                <a:ext cx="6230176" cy="613931"/>
              </a:xfrm>
              <a:prstGeom prst="rect">
                <a:avLst/>
              </a:prstGeom>
              <a:blipFill>
                <a:blip r:embed="rId4"/>
                <a:stretch>
                  <a:fillRect l="-1566" r="-1272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5C1BDD3-C207-86D6-6F39-BC2F507FACA5}"/>
                  </a:ext>
                </a:extLst>
              </p:cNvPr>
              <p:cNvSpPr txBox="1"/>
              <p:nvPr/>
            </p:nvSpPr>
            <p:spPr>
              <a:xfrm>
                <a:off x="449989" y="2293135"/>
                <a:ext cx="5586476" cy="7326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tan60°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5C1BDD3-C207-86D6-6F39-BC2F507FAC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93135"/>
                <a:ext cx="5586476" cy="732676"/>
              </a:xfrm>
              <a:prstGeom prst="rect">
                <a:avLst/>
              </a:prstGeom>
              <a:blipFill>
                <a:blip r:embed="rId5"/>
                <a:stretch>
                  <a:fillRect l="-1747" r="-1747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yt_image_13692" title="H_302.3603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188257" y="954592"/>
            <a:ext cx="2802394" cy="2105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3704"/>
              <p:cNvSpPr txBox="1"/>
              <p:nvPr/>
            </p:nvSpPr>
            <p:spPr>
              <a:xfrm>
                <a:off x="540000" y="3043758"/>
                <a:ext cx="6086731" cy="38671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经检验，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是原方程的解且符合题意，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答：该建筑物的高度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15m.</a:t>
                </a:r>
              </a:p>
            </p:txBody>
          </p:sp>
        </mc:Choice>
        <mc:Fallback>
          <p:sp>
            <p:nvSpPr>
              <p:cNvPr id="10" name="yt_shape_137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43758"/>
                <a:ext cx="6086731" cy="3867149"/>
              </a:xfrm>
              <a:prstGeom prst="rect">
                <a:avLst/>
              </a:prstGeom>
              <a:blipFill>
                <a:blip r:embed="rId7"/>
                <a:stretch>
                  <a:fillRect l="-3106" t="-472" r="-2004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D681E83B-7A2E-4F6E-9185-E6BC3011C385}"/>
                  </a:ext>
                </a:extLst>
              </p:cNvPr>
              <p:cNvSpPr txBox="1"/>
              <p:nvPr/>
            </p:nvSpPr>
            <p:spPr>
              <a:xfrm>
                <a:off x="449989" y="2996952"/>
                <a:ext cx="2748789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D681E83B-7A2E-4F6E-9185-E6BC3011C3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96952"/>
                <a:ext cx="2748789" cy="613931"/>
              </a:xfrm>
              <a:prstGeom prst="rect">
                <a:avLst/>
              </a:prstGeom>
              <a:blipFill>
                <a:blip r:embed="rId8"/>
                <a:stretch>
                  <a:fillRect l="-3548" r="-2882" b="-1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01653BC2-01E6-DA33-BB1F-AC9B87DDF903}"/>
                  </a:ext>
                </a:extLst>
              </p:cNvPr>
              <p:cNvSpPr txBox="1"/>
              <p:nvPr/>
            </p:nvSpPr>
            <p:spPr>
              <a:xfrm>
                <a:off x="449989" y="3517271"/>
                <a:ext cx="351078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01653BC2-01E6-DA33-BB1F-AC9B87DDF9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17271"/>
                <a:ext cx="3510788" cy="613931"/>
              </a:xfrm>
              <a:prstGeom prst="rect">
                <a:avLst/>
              </a:prstGeom>
              <a:blipFill>
                <a:blip r:embed="rId9"/>
                <a:stretch>
                  <a:fillRect l="-2778" r="-2257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5D5CD8DA-CE00-4118-38F5-31B4D9582E26}"/>
                  </a:ext>
                </a:extLst>
              </p:cNvPr>
              <p:cNvSpPr txBox="1"/>
              <p:nvPr/>
            </p:nvSpPr>
            <p:spPr>
              <a:xfrm>
                <a:off x="449989" y="4037590"/>
                <a:ext cx="6053264" cy="89739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tan30°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5D5CD8DA-CE00-4118-38F5-31B4D9582E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37590"/>
                <a:ext cx="6053264" cy="897395"/>
              </a:xfrm>
              <a:prstGeom prst="rect">
                <a:avLst/>
              </a:prstGeom>
              <a:blipFill>
                <a:blip r:embed="rId10"/>
                <a:stretch>
                  <a:fillRect l="-1611" r="-15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2E522C68-FACE-CD54-72CA-80E978AECCA7}"/>
                  </a:ext>
                </a:extLst>
              </p:cNvPr>
              <p:cNvSpPr txBox="1"/>
              <p:nvPr/>
            </p:nvSpPr>
            <p:spPr>
              <a:xfrm>
                <a:off x="6240016" y="4227442"/>
                <a:ext cx="224555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2E522C68-FACE-CD54-72CA-80E978AECC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0016" y="4227442"/>
                <a:ext cx="2245551" cy="613931"/>
              </a:xfrm>
              <a:prstGeom prst="rect">
                <a:avLst/>
              </a:prstGeom>
              <a:blipFill>
                <a:blip r:embed="rId11"/>
                <a:stretch>
                  <a:fillRect l="-4348" r="-4076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2D8DA154-6B7B-38B6-F210-F1055C016FCF}"/>
                  </a:ext>
                </a:extLst>
              </p:cNvPr>
              <p:cNvSpPr txBox="1"/>
              <p:nvPr/>
            </p:nvSpPr>
            <p:spPr>
              <a:xfrm>
                <a:off x="449989" y="4941168"/>
                <a:ext cx="620795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经检验，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是原方程的解且符合题意，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2D8DA154-6B7B-38B6-F210-F1055C016F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41168"/>
                <a:ext cx="6207951" cy="613931"/>
              </a:xfrm>
              <a:prstGeom prst="rect">
                <a:avLst/>
              </a:prstGeom>
              <a:blipFill>
                <a:blip r:embed="rId12"/>
                <a:stretch>
                  <a:fillRect l="-1572" r="-1473" b="-1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2F0902CD-81A1-A091-82AA-697F633823A7}"/>
                  </a:ext>
                </a:extLst>
              </p:cNvPr>
              <p:cNvSpPr txBox="1"/>
              <p:nvPr/>
            </p:nvSpPr>
            <p:spPr>
              <a:xfrm>
                <a:off x="449989" y="5461487"/>
                <a:ext cx="4172902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2F0902CD-81A1-A091-82AA-697F633823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61487"/>
                <a:ext cx="4172902" cy="613931"/>
              </a:xfrm>
              <a:prstGeom prst="rect">
                <a:avLst/>
              </a:prstGeom>
              <a:blipFill>
                <a:blip r:embed="rId13"/>
                <a:stretch>
                  <a:fillRect l="-2339" r="-2047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文本框 16">
            <a:extLst>
              <a:ext uri="{FF2B5EF4-FFF2-40B4-BE49-F238E27FC236}">
                <a16:creationId xmlns:a16="http://schemas.microsoft.com/office/drawing/2014/main" id="{40E71820-C537-96FD-4814-7C73AC69B5A0}"/>
              </a:ext>
            </a:extLst>
          </p:cNvPr>
          <p:cNvSpPr txBox="1"/>
          <p:nvPr/>
        </p:nvSpPr>
        <p:spPr>
          <a:xfrm>
            <a:off x="449989" y="5981806"/>
            <a:ext cx="43123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答：该建筑物的高度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1151</Words>
  <Application>Microsoft Office PowerPoint</Application>
  <PresentationFormat>宽屏</PresentationFormat>
  <Paragraphs>135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52" baseType="lpstr">
      <vt:lpstr>,isEnd</vt:lpstr>
      <vt:lpstr>_⨹_1_00d6c</vt:lpstr>
      <vt:lpstr>_⨹_1_091ff</vt:lpstr>
      <vt:lpstr>_⨹_1_37825</vt:lpstr>
      <vt:lpstr>_⨹_1_485c1</vt:lpstr>
      <vt:lpstr>_⨹_1_497e0</vt:lpstr>
      <vt:lpstr>_⨹_1_53bf8</vt:lpstr>
      <vt:lpstr>_⨹_1_7b0f6</vt:lpstr>
      <vt:lpstr>_⨹_1_7ff31</vt:lpstr>
      <vt:lpstr>_⨹_1_996ce</vt:lpstr>
      <vt:lpstr>_⨹_1_aefac</vt:lpstr>
      <vt:lpstr>_⨹_1_b8ca7</vt:lpstr>
      <vt:lpstr>_⨹_1_fc602</vt:lpstr>
      <vt:lpstr>_⨹_1_fd250</vt:lpstr>
      <vt:lpstr>_⨹_13_2888e,isEnd</vt:lpstr>
      <vt:lpstr>_⨹_13_64a0c</vt:lpstr>
      <vt:lpstr>_⨹_14_bd222,isEnd</vt:lpstr>
      <vt:lpstr>_⨹_2_53268</vt:lpstr>
      <vt:lpstr>_⨹_3_30f79</vt:lpstr>
      <vt:lpstr>_⨹_3_6170e</vt:lpstr>
      <vt:lpstr>_⨹_3_8b035</vt:lpstr>
      <vt:lpstr>_⨹_3_a9a6e</vt:lpstr>
      <vt:lpstr>_⨹_3_bd102,isEnd</vt:lpstr>
      <vt:lpstr>_⨹_5_35de2</vt:lpstr>
      <vt:lpstr>_⨹_5_50921</vt:lpstr>
      <vt:lpstr>_⨹_7_23b42,isEnd</vt:lpstr>
      <vt:lpstr>_⨹_7_5d75d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12</cp:revision>
  <dcterms:created xsi:type="dcterms:W3CDTF">2024-04-26T08:46:26Z</dcterms:created>
  <dcterms:modified xsi:type="dcterms:W3CDTF">2024-04-28T04:24:06Z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