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notesMasterIdLst>
    <p:notesMasterId r:id="rId19"/>
  </p:notesMasterIdLst>
  <p:sldIdLst>
    <p:sldId id="303" r:id="rId3"/>
    <p:sldId id="305" r:id="rId4"/>
    <p:sldId id="306" r:id="rId5"/>
    <p:sldId id="308" r:id="rId6"/>
    <p:sldId id="309" r:id="rId7"/>
    <p:sldId id="310" r:id="rId8"/>
    <p:sldId id="312" r:id="rId9"/>
    <p:sldId id="314" r:id="rId10"/>
    <p:sldId id="316" r:id="rId11"/>
    <p:sldId id="317" r:id="rId12"/>
    <p:sldId id="318" r:id="rId13"/>
    <p:sldId id="321" r:id="rId14"/>
    <p:sldId id="324" r:id="rId15"/>
    <p:sldId id="319" r:id="rId16"/>
    <p:sldId id="323" r:id="rId17"/>
    <p:sldId id="256" r:id="rId18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1404" y="2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8FB500-3DF1-47FE-8AFE-E5A477DA42AB}" type="datetimeFigureOut">
              <a:rPr lang="zh-CN" altLang="en-US" smtClean="0"/>
              <a:t>2024/4/28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FCDE94-75FE-44A0-BE5D-218C802521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4987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CDE94-75FE-44A0-BE5D-218C802521D2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74004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CDE94-75FE-44A0-BE5D-218C802521D2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16895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CDE94-75FE-44A0-BE5D-218C802521D2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01767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1" name="yt_shape_11271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270" name="yt_image_11270" title="H_41.8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73" name="yt_shape_11273"/>
          <p:cNvSpPr txBox="1"/>
          <p:nvPr/>
        </p:nvSpPr>
        <p:spPr>
          <a:xfrm>
            <a:off x="540000" y="1482165"/>
            <a:ext cx="427520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一般图形的面积问题</a:t>
            </a:r>
          </a:p>
        </p:txBody>
      </p:sp>
      <p:sp>
        <p:nvSpPr>
          <p:cNvPr id="11274" name="yt_shape_11274"/>
          <p:cNvSpPr txBox="1"/>
          <p:nvPr/>
        </p:nvSpPr>
        <p:spPr>
          <a:xfrm>
            <a:off x="540120" y="1971599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公园有一块正方形的空地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后来从这块空地上划出部分区域栽种鲜花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2_2b81f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原空地一边减少了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另一边减少了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剩余空地的面积为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a399b"/>
              </a:rPr>
              <a:t>求原正方形空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地的边长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设原正方形的空地的边长为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则可列方程为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276" name="yt_table_11276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7176860"/>
              </p:ext>
            </p:extLst>
          </p:nvPr>
        </p:nvGraphicFramePr>
        <p:xfrm>
          <a:off x="540047" y="3411165"/>
          <a:ext cx="8012431" cy="950976"/>
        </p:xfrm>
        <a:graphic>
          <a:graphicData uri="http://schemas.openxmlformats.org/drawingml/2006/table">
            <a:tbl>
              <a:tblPr/>
              <a:tblGrid>
                <a:gridCol w="5093018">
                  <a:extLst>
                    <a:ext uri="{9D8B030D-6E8A-4147-A177-3AD203B41FA5}">
                      <a16:colId xmlns:a16="http://schemas.microsoft.com/office/drawing/2014/main" val="10282"/>
                    </a:ext>
                  </a:extLst>
                </a:gridCol>
                <a:gridCol w="2919413">
                  <a:extLst>
                    <a:ext uri="{9D8B030D-6E8A-4147-A177-3AD203B41FA5}">
                      <a16:colId xmlns:a16="http://schemas.microsoft.com/office/drawing/2014/main" val="1028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4"/>
                  </a:ext>
                </a:extLst>
              </a:tr>
            </a:tbl>
          </a:graphicData>
        </a:graphic>
      </p:graphicFrame>
      <p:pic>
        <p:nvPicPr>
          <p:cNvPr id="11275" name="yt_image_11275_skip" title="H_123.93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53200" y="3411165"/>
            <a:ext cx="1696658" cy="1573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121435581" title="H_26.259764">
            <a:extLst>
              <a:ext uri="{FF2B5EF4-FFF2-40B4-BE49-F238E27FC236}">
                <a16:creationId xmlns:a16="http://schemas.microsoft.com/office/drawing/2014/main" id="{3BEAF0F3-A137-B38E-E8D2-3AE40DB46B0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CF7D1C9-5715-7BA6-B6F0-C8075BEC790C}"/>
              </a:ext>
            </a:extLst>
          </p:cNvPr>
          <p:cNvSpPr txBox="1"/>
          <p:nvPr/>
        </p:nvSpPr>
        <p:spPr>
          <a:xfrm>
            <a:off x="8641608" y="287576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14" name="yt_shape_11314"/>
          <p:cNvSpPr txBox="1"/>
          <p:nvPr/>
        </p:nvSpPr>
        <p:spPr>
          <a:xfrm>
            <a:off x="540119" y="90000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（南阳邓州市校级月考）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新课程标准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5_6f195,isEnd"/>
              </a:rPr>
              <a:t>将劳动从综合实践活动课中独立出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劳动教育已纳入人才培养全过程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某校积极实施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建设校园农场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d0b50,isEnd"/>
              </a:rPr>
              <a:t>该矩形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农场长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32m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宽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要求在农场内修筑同样宽的道路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图中阴影部分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ac8c2,isEnd"/>
              </a:rPr>
              <a:t>余下部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分作为试验田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且使试验田的面积为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540m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若设道路的宽为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47b6d,isEnd"/>
              </a:rPr>
              <a:t>则可列方程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化为一般形式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1318" name="yt_shape_11318"/>
          <p:cNvSpPr txBox="1"/>
          <p:nvPr/>
        </p:nvSpPr>
        <p:spPr>
          <a:xfrm>
            <a:off x="540000" y="5127347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315" name="yt_shape_11315" title="H_127.9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60152" y="3452193"/>
            <a:ext cx="1871694" cy="1624725"/>
            <a:chOff x="0" y="0"/>
            <a:chExt cx="1871694" cy="1624725"/>
          </a:xfrm>
        </p:grpSpPr>
        <p:pic>
          <p:nvPicPr>
            <p:cNvPr id="2" name="yt_image_11315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71694" cy="12287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317" name="yt_shape_11317"/>
            <p:cNvSpPr txBox="1"/>
            <p:nvPr/>
          </p:nvSpPr>
          <p:spPr>
            <a:xfrm>
              <a:off x="326383" y="1264725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25A5D8D2-011E-2A50-0949-FBCF38258BC2}"/>
              </a:ext>
            </a:extLst>
          </p:cNvPr>
          <p:cNvSpPr txBox="1"/>
          <p:nvPr/>
        </p:nvSpPr>
        <p:spPr>
          <a:xfrm>
            <a:off x="1412133" y="2755146"/>
            <a:ext cx="27804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19" name="yt_shape_11319"/>
          <p:cNvSpPr txBox="1"/>
          <p:nvPr/>
        </p:nvSpPr>
        <p:spPr>
          <a:xfrm>
            <a:off x="540120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（东营市中考）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老李想用长为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的棚栏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再借助房屋的外墙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1d5f8"/>
              </a:rPr>
              <a:t>外墙足够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围成一个矩形羊圈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并在边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上留一个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宽的门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建在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29cc4"/>
              </a:rPr>
              <a:t>另用其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他材料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320" name="yt_image_11320" title="H_60.0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96222" y="2491930"/>
            <a:ext cx="1999555" cy="762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25" name="yt_shape_11325"/>
          <p:cNvSpPr txBox="1"/>
          <p:nvPr/>
        </p:nvSpPr>
        <p:spPr>
          <a:xfrm>
            <a:off x="540000" y="476672"/>
            <a:ext cx="5543184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）根据题意，得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化简，得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p:sp>
        <p:nvSpPr>
          <p:cNvPr id="11326" name="yt_shape_11326"/>
          <p:cNvSpPr txBox="1"/>
          <p:nvPr/>
        </p:nvSpPr>
        <p:spPr>
          <a:xfrm>
            <a:off x="540000" y="1436107"/>
            <a:ext cx="4927631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32.</a:t>
            </a:r>
          </a:p>
        </p:txBody>
      </p:sp>
      <p:sp>
        <p:nvSpPr>
          <p:cNvPr id="11327" name="yt_shape_11327"/>
          <p:cNvSpPr txBox="1"/>
          <p:nvPr/>
        </p:nvSpPr>
        <p:spPr>
          <a:xfrm>
            <a:off x="540119" y="287567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答：当羊圈的长为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40m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，宽为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16m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或长为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32m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，宽为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10_51271"/>
              </a:rPr>
              <a:t>时，能围成一个面积为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640m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的羊圈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D4E29F9-4C41-D5BD-1ED9-5A42A2CF2393}"/>
              </a:ext>
            </a:extLst>
          </p:cNvPr>
          <p:cNvSpPr txBox="1"/>
          <p:nvPr/>
        </p:nvSpPr>
        <p:spPr>
          <a:xfrm>
            <a:off x="449989" y="1707772"/>
            <a:ext cx="5669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）根据题意，得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7AB7AC6-7171-0BB9-EAA1-FA86462FA2AC}"/>
              </a:ext>
            </a:extLst>
          </p:cNvPr>
          <p:cNvSpPr txBox="1"/>
          <p:nvPr/>
        </p:nvSpPr>
        <p:spPr>
          <a:xfrm>
            <a:off x="449989" y="2132856"/>
            <a:ext cx="40472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化简，得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9FFACEE-D35A-F6C1-22A4-DA63D36D5A63}"/>
              </a:ext>
            </a:extLst>
          </p:cNvPr>
          <p:cNvSpPr txBox="1"/>
          <p:nvPr/>
        </p:nvSpPr>
        <p:spPr>
          <a:xfrm>
            <a:off x="449989" y="2571868"/>
            <a:ext cx="3263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CC5F570-1A63-69D4-2789-C146B36736FE}"/>
              </a:ext>
            </a:extLst>
          </p:cNvPr>
          <p:cNvSpPr txBox="1"/>
          <p:nvPr/>
        </p:nvSpPr>
        <p:spPr>
          <a:xfrm>
            <a:off x="449989" y="3003916"/>
            <a:ext cx="5060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6FC0134-32A8-DDC4-63A0-21C32E05460F}"/>
              </a:ext>
            </a:extLst>
          </p:cNvPr>
          <p:cNvSpPr txBox="1"/>
          <p:nvPr/>
        </p:nvSpPr>
        <p:spPr>
          <a:xfrm>
            <a:off x="449989" y="3501008"/>
            <a:ext cx="48314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C1006F2-6CC4-0459-BB56-F1CC3B08225D}"/>
              </a:ext>
            </a:extLst>
          </p:cNvPr>
          <p:cNvSpPr txBox="1"/>
          <p:nvPr/>
        </p:nvSpPr>
        <p:spPr>
          <a:xfrm>
            <a:off x="450108" y="4012028"/>
            <a:ext cx="106511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答：当羊圈的长为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，宽为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或长为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32m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，宽为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10_51271"/>
              </a:rPr>
              <a:t>时，能围成一个面积为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7AC5EE6-E141-4BB1-9946-27048B7800A8}"/>
              </a:ext>
            </a:extLst>
          </p:cNvPr>
          <p:cNvSpPr txBox="1"/>
          <p:nvPr/>
        </p:nvSpPr>
        <p:spPr>
          <a:xfrm>
            <a:off x="450108" y="4567201"/>
            <a:ext cx="19660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640m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的羊圈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35360" y="777024"/>
            <a:ext cx="10680848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当羊圈的长和宽分别为多少米时</a:t>
            </a:r>
            <a:r>
              <a:rPr lang="zh-CN" altLang="zh-CN" sz="240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能围成一个面积为</a:t>
            </a:r>
            <a:r>
              <a:rPr lang="en-US" altLang="zh-CN" sz="240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640m</a:t>
            </a:r>
            <a:r>
              <a:rPr lang="en-US" altLang="zh-CN" sz="2400" baseline="3000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的羊圈</a:t>
            </a:r>
            <a:r>
              <a:rPr lang="zh-CN" altLang="zh-CN" sz="2400">
                <a:solidFill>
                  <a:srgbClr val="000000"/>
                </a:solidFill>
                <a:latin typeface="宋体" pitchFamily="24"/>
                <a:ea typeface="宋体" pitchFamily="24"/>
              </a:rPr>
              <a:t>？</a:t>
            </a:r>
            <a:endParaRPr lang="zh-CN" altLang="zh-CN" sz="2400">
              <a:solidFill>
                <a:srgbClr val="000000"/>
              </a:solidFill>
              <a:latin typeface="宋体" pitchFamily="24"/>
              <a:ea typeface="宋体" pitchFamily="24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4D3FCB71-4368-1404-46A0-887ADA94F498}"/>
              </a:ext>
            </a:extLst>
          </p:cNvPr>
          <p:cNvSpPr txBox="1"/>
          <p:nvPr/>
        </p:nvSpPr>
        <p:spPr>
          <a:xfrm>
            <a:off x="478119" y="1214356"/>
            <a:ext cx="80382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解：设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21" name="yt_image_11320" title="H_60.0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16553" y="2567615"/>
            <a:ext cx="1999555" cy="762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20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25" name="yt_shape_11325"/>
          <p:cNvSpPr txBox="1"/>
          <p:nvPr/>
        </p:nvSpPr>
        <p:spPr>
          <a:xfrm>
            <a:off x="540000" y="450221"/>
            <a:ext cx="5543184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）根据题意，得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化简，得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p:sp>
        <p:nvSpPr>
          <p:cNvPr id="11326" name="yt_shape_11326"/>
          <p:cNvSpPr txBox="1"/>
          <p:nvPr/>
        </p:nvSpPr>
        <p:spPr>
          <a:xfrm>
            <a:off x="540000" y="1550374"/>
            <a:ext cx="4927631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32.</a:t>
            </a:r>
          </a:p>
        </p:txBody>
      </p:sp>
      <p:sp>
        <p:nvSpPr>
          <p:cNvPr id="11327" name="yt_shape_11327"/>
          <p:cNvSpPr txBox="1"/>
          <p:nvPr/>
        </p:nvSpPr>
        <p:spPr>
          <a:xfrm>
            <a:off x="540119" y="298994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答：当羊圈的长为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40m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，宽为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16m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或长为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32m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，宽为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10_51271"/>
              </a:rPr>
              <a:t>时，能围成一个面积为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640m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的羊圈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328" name="yt_shape_11328"/>
          <p:cNvSpPr txBox="1"/>
          <p:nvPr/>
        </p:nvSpPr>
        <p:spPr>
          <a:xfrm>
            <a:off x="540000" y="1271152"/>
            <a:ext cx="5389296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）不能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理由：令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650.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化简，得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该一元二次方程没有实数根，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羊圈的面积不能达到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650m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08C7196-DD74-4F1C-3970-696D1D009598}"/>
              </a:ext>
            </a:extLst>
          </p:cNvPr>
          <p:cNvSpPr txBox="1"/>
          <p:nvPr/>
        </p:nvSpPr>
        <p:spPr>
          <a:xfrm>
            <a:off x="449989" y="1841526"/>
            <a:ext cx="5517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）不能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理由：令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650.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BAEDCB8-4A8B-37A2-7A62-0EFB9ABB3254}"/>
              </a:ext>
            </a:extLst>
          </p:cNvPr>
          <p:cNvSpPr txBox="1"/>
          <p:nvPr/>
        </p:nvSpPr>
        <p:spPr>
          <a:xfrm>
            <a:off x="449989" y="2352546"/>
            <a:ext cx="3818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化简，得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D4E7EDD-9758-5615-4D9F-9D7F6C7060D3}"/>
              </a:ext>
            </a:extLst>
          </p:cNvPr>
          <p:cNvSpPr txBox="1"/>
          <p:nvPr/>
        </p:nvSpPr>
        <p:spPr>
          <a:xfrm>
            <a:off x="449989" y="2849638"/>
            <a:ext cx="4728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3F4A481-348C-0705-B1DC-7BD0457B4242}"/>
              </a:ext>
            </a:extLst>
          </p:cNvPr>
          <p:cNvSpPr txBox="1"/>
          <p:nvPr/>
        </p:nvSpPr>
        <p:spPr>
          <a:xfrm>
            <a:off x="449989" y="3360658"/>
            <a:ext cx="444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该一元二次方程没有实数根，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54E9E0AA-B99C-93DA-C100-2C38CE8421D0}"/>
              </a:ext>
            </a:extLst>
          </p:cNvPr>
          <p:cNvSpPr txBox="1"/>
          <p:nvPr/>
        </p:nvSpPr>
        <p:spPr>
          <a:xfrm>
            <a:off x="449989" y="3915831"/>
            <a:ext cx="40996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羊圈的面积不能达到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650m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2" name="yt_shape_11322"/>
          <p:cNvSpPr txBox="1"/>
          <p:nvPr/>
        </p:nvSpPr>
        <p:spPr>
          <a:xfrm>
            <a:off x="551384" y="90872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羊圈的面积能达到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650m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请你给出设计方案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如果不能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02cac"/>
              </a:rPr>
              <a:t>请说明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解：设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，则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23" name="yt_image_11320" title="H_60.0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68043" y="2637096"/>
            <a:ext cx="1999555" cy="762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1178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29" name="yt_shape_11329"/>
          <p:cNvSpPr txBox="1"/>
          <p:nvPr/>
        </p:nvSpPr>
        <p:spPr>
          <a:xfrm>
            <a:off x="540119" y="900000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微专题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动点图形面积问题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89e1b"/>
              </a:rPr>
              <a:t>点出发以每秒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的速度向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点运动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点出发以相同的速度向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点运动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0c4ea"/>
              </a:rPr>
              <a:t>当其中一个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点到达目的地时另一点自动停止运动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设运动时间为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用含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的代数式表示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并直接写出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的取值范围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CQ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的取值范围为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</a:p>
        </p:txBody>
      </p:sp>
      <p:pic>
        <p:nvPicPr>
          <p:cNvPr id="11333" name="yt_image_11333" title="H_133.02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63952" y="4149080"/>
            <a:ext cx="1492853" cy="1689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2A82003-2336-3CA0-7650-3AF75501B9B4}"/>
              </a:ext>
            </a:extLst>
          </p:cNvPr>
          <p:cNvSpPr txBox="1"/>
          <p:nvPr/>
        </p:nvSpPr>
        <p:spPr>
          <a:xfrm>
            <a:off x="450108" y="3230634"/>
            <a:ext cx="107099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的取值范围为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336" name="yt_shape_11336"/>
              <p:cNvSpPr txBox="1"/>
              <p:nvPr/>
            </p:nvSpPr>
            <p:spPr>
              <a:xfrm>
                <a:off x="540000" y="260648"/>
                <a:ext cx="6798336" cy="164590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mtClean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）设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秒后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CPQ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的面积为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6cm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根据题意，得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,isEnd"/>
                  </a:rPr>
                  <a:t>，</a:t>
                </a:r>
              </a:p>
            </p:txBody>
          </p:sp>
        </mc:Choice>
        <mc:Fallback>
          <p:sp>
            <p:nvSpPr>
              <p:cNvPr id="11336" name="yt_shape_113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60648"/>
                <a:ext cx="6798336" cy="1645900"/>
              </a:xfrm>
              <a:prstGeom prst="rect">
                <a:avLst/>
              </a:prstGeom>
              <a:blipFill>
                <a:blip r:embed="rId2"/>
                <a:stretch>
                  <a:fillRect l="-2780" t="-3333" r="-17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340" name="yt_image_11340" title="H_133.02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52384" y="1556792"/>
            <a:ext cx="1492853" cy="1689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42" name="yt_shape_11342"/>
          <p:cNvSpPr txBox="1"/>
          <p:nvPr/>
        </p:nvSpPr>
        <p:spPr>
          <a:xfrm>
            <a:off x="540000" y="2670235"/>
            <a:ext cx="530273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答：经过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2s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6s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CPQ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的面积为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6cm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46C7EF2-49B1-66CD-7492-9E887F33F243}"/>
              </a:ext>
            </a:extLst>
          </p:cNvPr>
          <p:cNvSpPr txBox="1"/>
          <p:nvPr/>
        </p:nvSpPr>
        <p:spPr>
          <a:xfrm>
            <a:off x="2351584" y="3148680"/>
            <a:ext cx="637286" cy="61539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E34D7B8-0E0E-84D3-53A7-3F1B64864E14}"/>
              </a:ext>
            </a:extLst>
          </p:cNvPr>
          <p:cNvSpPr txBox="1"/>
          <p:nvPr/>
        </p:nvSpPr>
        <p:spPr>
          <a:xfrm>
            <a:off x="449989" y="1443818"/>
            <a:ext cx="5753798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）设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秒后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CPQ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的面积为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6cm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EBD426B-2C46-F73E-778C-A63040A8B0C0}"/>
                  </a:ext>
                </a:extLst>
              </p:cNvPr>
              <p:cNvSpPr txBox="1"/>
              <p:nvPr/>
            </p:nvSpPr>
            <p:spPr>
              <a:xfrm>
                <a:off x="449989" y="1919306"/>
                <a:ext cx="6912673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根据题意，得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EBD426B-2C46-F73E-778C-A63040A8B0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919306"/>
                <a:ext cx="6912673" cy="726326"/>
              </a:xfrm>
              <a:prstGeom prst="rect">
                <a:avLst/>
              </a:prstGeom>
              <a:blipFill>
                <a:blip r:embed="rId4"/>
                <a:stretch>
                  <a:fillRect l="-1411" r="-1323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AD365C34-9304-9A02-7F7D-8F7E984D1C67}"/>
              </a:ext>
            </a:extLst>
          </p:cNvPr>
          <p:cNvSpPr txBox="1"/>
          <p:nvPr/>
        </p:nvSpPr>
        <p:spPr>
          <a:xfrm>
            <a:off x="449989" y="2623429"/>
            <a:ext cx="5431536" cy="51798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答：经过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CPQ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的面积为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6cm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yt_shape_11335"/>
          <p:cNvSpPr txBox="1"/>
          <p:nvPr/>
        </p:nvSpPr>
        <p:spPr>
          <a:xfrm>
            <a:off x="484495" y="875693"/>
            <a:ext cx="606255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经过多长时间后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CPQ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矩形 6"/>
              <p:cNvSpPr/>
              <p:nvPr/>
            </p:nvSpPr>
            <p:spPr>
              <a:xfrm>
                <a:off x="449988" y="3172245"/>
                <a:ext cx="8022275" cy="63248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hangingPunct="0">
                  <a:lnSpc>
                    <a:spcPct val="129999"/>
                  </a:lnSpc>
                </a:pPr>
                <a:r>
                  <a:rPr lang="zh-CN" altLang="en-US" sz="240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en-US" sz="240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en-US" sz="240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经过</a:t>
                </a:r>
                <a:r>
                  <a:rPr lang="zh-CN" altLang="en-US" sz="2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en-US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lang="zh-CN" altLang="en-US" sz="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en-US" sz="240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后</a:t>
                </a:r>
                <a:r>
                  <a:rPr lang="zh-CN" altLang="en-US" sz="1500" i="1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zh-CN" altLang="en-US" sz="1500" i="1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en-US" sz="240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点</a:t>
                </a:r>
                <a:r>
                  <a:rPr lang="zh-CN" altLang="en-US" sz="240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en-US" sz="1500" i="1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Q</a:t>
                </a:r>
                <a:r>
                  <a:rPr lang="zh-CN" altLang="en-US" sz="1500" i="1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en-US" sz="240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点的距离为</a:t>
                </a:r>
                <a:r>
                  <a:rPr lang="en-US" altLang="zh-CN" sz="240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en-US" sz="1500" i="1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en-US" sz="2400" i="1">
                            <a:solidFill>
                              <a:srgbClr val="01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en-US" sz="1500" i="1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7" name="矩形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8" y="3172245"/>
                <a:ext cx="8022275" cy="632481"/>
              </a:xfrm>
              <a:prstGeom prst="rect">
                <a:avLst/>
              </a:prstGeom>
              <a:blipFill>
                <a:blip r:embed="rId5"/>
                <a:stretch>
                  <a:fillRect l="-1216" b="-115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8" name="yt_shape_11278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绿苑小区在做规划设计时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准备在两幢楼房之间设置一块面积为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900m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dde4f,isEnd"/>
              </a:rPr>
              <a:t>的矩形绿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并且长比宽多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10m.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设绿地的宽为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则长为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根据题意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9c576,isEnd"/>
              </a:rPr>
              <a:t>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列方程为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E4FA13C-BB61-899C-03FD-45F30AB3F64F}"/>
              </a:ext>
            </a:extLst>
          </p:cNvPr>
          <p:cNvSpPr txBox="1"/>
          <p:nvPr/>
        </p:nvSpPr>
        <p:spPr>
          <a:xfrm>
            <a:off x="7658946" y="1328682"/>
            <a:ext cx="1934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A74C361-DCEC-EBC2-E23B-28D8B8E89259}"/>
              </a:ext>
            </a:extLst>
          </p:cNvPr>
          <p:cNvSpPr txBox="1"/>
          <p:nvPr/>
        </p:nvSpPr>
        <p:spPr>
          <a:xfrm>
            <a:off x="2326533" y="1804170"/>
            <a:ext cx="28788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900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9" name="yt_shape_11279"/>
          <p:cNvSpPr txBox="1"/>
          <p:nvPr/>
        </p:nvSpPr>
        <p:spPr>
          <a:xfrm>
            <a:off x="540000" y="900000"/>
            <a:ext cx="365965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边框与通道问题</a:t>
            </a:r>
          </a:p>
        </p:txBody>
      </p:sp>
      <p:sp>
        <p:nvSpPr>
          <p:cNvPr id="11280" name="yt_shape_11280"/>
          <p:cNvSpPr txBox="1"/>
          <p:nvPr/>
        </p:nvSpPr>
        <p:spPr>
          <a:xfrm>
            <a:off x="540120" y="1389434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（新背景）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现要在一个长为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宽为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26m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的矩形花园中修建等宽的小道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23afd,isEnd"/>
              </a:rPr>
              <a:t>剩余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的地方种植花草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要使种植花草的面积为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864m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95d9e,isEnd"/>
              </a:rPr>
              <a:t>那么小道的宽度应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m.</a:t>
            </a:r>
          </a:p>
        </p:txBody>
      </p:sp>
      <p:pic>
        <p:nvPicPr>
          <p:cNvPr id="11281" name="yt_image_11281" title="H_105.3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8503" y="2981364"/>
            <a:ext cx="2034993" cy="1338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121435641" title="H_26.259764">
            <a:extLst>
              <a:ext uri="{FF2B5EF4-FFF2-40B4-BE49-F238E27FC236}">
                <a16:creationId xmlns:a16="http://schemas.microsoft.com/office/drawing/2014/main" id="{D09114A9-B8B7-EA08-FF4B-9E52FD98363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6340DFC-C98B-F858-3D7E-1597DB0FBC82}"/>
              </a:ext>
            </a:extLst>
          </p:cNvPr>
          <p:cNvSpPr txBox="1"/>
          <p:nvPr/>
        </p:nvSpPr>
        <p:spPr>
          <a:xfrm>
            <a:off x="1364509" y="2293604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83" name="yt_shape_11283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在一幅长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宽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的风景画的四周镶一条金色纸边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制成一幅矩形挂图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80f3,isEnd"/>
              </a:rPr>
              <a:t>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如果要使整个矩形挂图的面积是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1800cm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设金色纸边的宽为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b7cf1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满足的方程为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11284" name="yt_image_11284" title="H_122.6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87325" y="2491930"/>
            <a:ext cx="2417349" cy="1557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C0CA82F-85E6-2D71-27C7-31422F6AE54E}"/>
              </a:ext>
            </a:extLst>
          </p:cNvPr>
          <p:cNvSpPr txBox="1"/>
          <p:nvPr/>
        </p:nvSpPr>
        <p:spPr>
          <a:xfrm>
            <a:off x="2888508" y="1804170"/>
            <a:ext cx="46028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）（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1800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86" name="yt_shape_11286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（泰州市中考）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宽为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38m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5_12899"/>
              </a:rPr>
              <a:t>的矩形地面内的四周修筑同样宽的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道路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余下的铺上草坪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要使草坪的面积为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1260m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道路的宽应为多少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pic>
        <p:nvPicPr>
          <p:cNvPr id="11287" name="yt_image_1128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46220" y="2011799"/>
            <a:ext cx="2299559" cy="1623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89" name="yt_shape_11289"/>
          <p:cNvSpPr txBox="1"/>
          <p:nvPr/>
        </p:nvSpPr>
        <p:spPr>
          <a:xfrm>
            <a:off x="540000" y="3685289"/>
            <a:ext cx="4849084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解：设道路的宽应为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米，由题意，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p:sp>
        <p:nvSpPr>
          <p:cNvPr id="11290" name="yt_shape_11290"/>
          <p:cNvSpPr txBox="1"/>
          <p:nvPr/>
        </p:nvSpPr>
        <p:spPr>
          <a:xfrm>
            <a:off x="540000" y="4644724"/>
            <a:ext cx="388247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（舍去）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291" name="yt_shape_11291"/>
          <p:cNvSpPr txBox="1"/>
          <p:nvPr/>
        </p:nvSpPr>
        <p:spPr>
          <a:xfrm>
            <a:off x="540000" y="5124027"/>
            <a:ext cx="300082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答：道路的宽应为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BBB5963-1233-B01F-7243-BE8F5CC3DC24}"/>
              </a:ext>
            </a:extLst>
          </p:cNvPr>
          <p:cNvSpPr txBox="1"/>
          <p:nvPr/>
        </p:nvSpPr>
        <p:spPr>
          <a:xfrm>
            <a:off x="449989" y="3638483"/>
            <a:ext cx="4982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解：设道路的宽应为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米，由题意，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DCD51AA-85D7-3372-2291-1A1733C20269}"/>
              </a:ext>
            </a:extLst>
          </p:cNvPr>
          <p:cNvSpPr txBox="1"/>
          <p:nvPr/>
        </p:nvSpPr>
        <p:spPr>
          <a:xfrm>
            <a:off x="449989" y="4113971"/>
            <a:ext cx="49076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AE59E20-35B1-A682-1F9E-BF723F774E71}"/>
              </a:ext>
            </a:extLst>
          </p:cNvPr>
          <p:cNvSpPr txBox="1"/>
          <p:nvPr/>
        </p:nvSpPr>
        <p:spPr>
          <a:xfrm>
            <a:off x="449989" y="4597918"/>
            <a:ext cx="40250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（舍去）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F811D97-55E5-B0D5-5816-286363F5CE2A}"/>
              </a:ext>
            </a:extLst>
          </p:cNvPr>
          <p:cNvSpPr txBox="1"/>
          <p:nvPr/>
        </p:nvSpPr>
        <p:spPr>
          <a:xfrm>
            <a:off x="449989" y="5077221"/>
            <a:ext cx="3151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答：道路的宽应为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92" name="yt_shape_11292"/>
          <p:cNvSpPr txBox="1"/>
          <p:nvPr/>
        </p:nvSpPr>
        <p:spPr>
          <a:xfrm>
            <a:off x="540000" y="900000"/>
            <a:ext cx="2736327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围墙问题</a:t>
            </a:r>
          </a:p>
        </p:txBody>
      </p:sp>
      <p:sp>
        <p:nvSpPr>
          <p:cNvPr id="11293" name="yt_shape_11293"/>
          <p:cNvSpPr txBox="1"/>
          <p:nvPr/>
        </p:nvSpPr>
        <p:spPr>
          <a:xfrm>
            <a:off x="540120" y="1389434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邻边不相等的矩形花园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它的一边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利用已有的围墙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24a5c,isEnd"/>
              </a:rPr>
              <a:t>墙足够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别处三边所围的栅栏的总长度是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18m.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若矩形的面积为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36m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b661c,isEnd"/>
              </a:rPr>
              <a:t>的长度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m.</a:t>
            </a:r>
          </a:p>
        </p:txBody>
      </p:sp>
      <p:pic>
        <p:nvPicPr>
          <p:cNvPr id="11294" name="yt_image_11294" title="H_108.8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47668" y="2981364"/>
            <a:ext cx="2496663" cy="1381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121435711" title="H_26.259764">
            <a:extLst>
              <a:ext uri="{FF2B5EF4-FFF2-40B4-BE49-F238E27FC236}">
                <a16:creationId xmlns:a16="http://schemas.microsoft.com/office/drawing/2014/main" id="{E2A4C2F7-C22D-DCF1-CE76-C8E63B6620E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8D5EA1C-0FDC-4266-7DBD-D9FCEF8AFCD4}"/>
              </a:ext>
            </a:extLst>
          </p:cNvPr>
          <p:cNvSpPr txBox="1"/>
          <p:nvPr/>
        </p:nvSpPr>
        <p:spPr>
          <a:xfrm>
            <a:off x="1364509" y="2293604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96" name="yt_shape_11296"/>
          <p:cNvSpPr txBox="1"/>
          <p:nvPr/>
        </p:nvSpPr>
        <p:spPr>
          <a:xfrm>
            <a:off x="540000" y="900000"/>
            <a:ext cx="581409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未考虑数学问题的实际意义致错</a:t>
            </a:r>
          </a:p>
        </p:txBody>
      </p:sp>
      <p:sp>
        <p:nvSpPr>
          <p:cNvPr id="11297" name="yt_shape_11297"/>
          <p:cNvSpPr txBox="1"/>
          <p:nvPr/>
        </p:nvSpPr>
        <p:spPr>
          <a:xfrm>
            <a:off x="540119" y="1389434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某中学准备在校园里利用围墙的一段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再砌三面墙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围成一个矩形花园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466d6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围墙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最长可利用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现在已备足可以砌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长的墙的材料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66771"/>
              </a:rPr>
              <a:t>试设计一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种砌法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使矩形花园的面积为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300m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298" name="yt_image_11298" title="H_66.0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85773" y="3417981"/>
            <a:ext cx="2219977" cy="838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00" name="yt_shape_11300"/>
          <p:cNvSpPr txBox="1"/>
          <p:nvPr/>
        </p:nvSpPr>
        <p:spPr>
          <a:xfrm>
            <a:off x="540000" y="2755495"/>
            <a:ext cx="4542910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解：设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根据题意，得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整理，得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</p:txBody>
      </p:sp>
      <p:pic>
        <p:nvPicPr>
          <p:cNvPr id="3" name="yt_shape_1714121435770" title="H_26.259764">
            <a:extLst>
              <a:ext uri="{FF2B5EF4-FFF2-40B4-BE49-F238E27FC236}">
                <a16:creationId xmlns:a16="http://schemas.microsoft.com/office/drawing/2014/main" id="{607EAA13-CC8E-97AE-3152-4679DE11338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A465267-BBC2-8536-C059-42E4F398637D}"/>
              </a:ext>
            </a:extLst>
          </p:cNvPr>
          <p:cNvSpPr txBox="1"/>
          <p:nvPr/>
        </p:nvSpPr>
        <p:spPr>
          <a:xfrm>
            <a:off x="449989" y="2708689"/>
            <a:ext cx="26661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解：设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9A9A590-148E-2DFC-949F-EC0C054878F8}"/>
              </a:ext>
            </a:extLst>
          </p:cNvPr>
          <p:cNvSpPr txBox="1"/>
          <p:nvPr/>
        </p:nvSpPr>
        <p:spPr>
          <a:xfrm>
            <a:off x="449989" y="3184177"/>
            <a:ext cx="31883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00EC8C6-60B7-1F34-73CB-66012F6ECEAF}"/>
              </a:ext>
            </a:extLst>
          </p:cNvPr>
          <p:cNvSpPr txBox="1"/>
          <p:nvPr/>
        </p:nvSpPr>
        <p:spPr>
          <a:xfrm>
            <a:off x="449989" y="3659665"/>
            <a:ext cx="4679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7CE5AFA-FB45-174D-1C8E-21AAA03BB0B6}"/>
              </a:ext>
            </a:extLst>
          </p:cNvPr>
          <p:cNvSpPr txBox="1"/>
          <p:nvPr/>
        </p:nvSpPr>
        <p:spPr>
          <a:xfrm>
            <a:off x="449989" y="4135153"/>
            <a:ext cx="39710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整理，得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yt_shape_11301"/>
          <p:cNvSpPr txBox="1"/>
          <p:nvPr/>
        </p:nvSpPr>
        <p:spPr>
          <a:xfrm>
            <a:off x="540000" y="4699711"/>
            <a:ext cx="9667711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解方程，得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（不合题意，舍去）；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25.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因此，当所砌墙的宽为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，长为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时，可使矩形花园的面积为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300m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956598F-7D7D-2532-1DE5-DB60525B07CB}"/>
              </a:ext>
            </a:extLst>
          </p:cNvPr>
          <p:cNvSpPr txBox="1"/>
          <p:nvPr/>
        </p:nvSpPr>
        <p:spPr>
          <a:xfrm>
            <a:off x="449989" y="4652905"/>
            <a:ext cx="3872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解方程，得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3FE3731-74A0-8AE1-B888-EDE640AD8796}"/>
              </a:ext>
            </a:extLst>
          </p:cNvPr>
          <p:cNvSpPr txBox="1"/>
          <p:nvPr/>
        </p:nvSpPr>
        <p:spPr>
          <a:xfrm>
            <a:off x="449989" y="5128393"/>
            <a:ext cx="71936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（不合题意，舍去）；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7182D91C-8EB9-1575-5365-11D8D2809714}"/>
              </a:ext>
            </a:extLst>
          </p:cNvPr>
          <p:cNvSpPr txBox="1"/>
          <p:nvPr/>
        </p:nvSpPr>
        <p:spPr>
          <a:xfrm>
            <a:off x="449989" y="5603881"/>
            <a:ext cx="4221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25.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236E77D-12A2-71B7-2005-D36E26D06091}"/>
              </a:ext>
            </a:extLst>
          </p:cNvPr>
          <p:cNvSpPr txBox="1"/>
          <p:nvPr/>
        </p:nvSpPr>
        <p:spPr>
          <a:xfrm>
            <a:off x="449989" y="6079369"/>
            <a:ext cx="97542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因此，当所砌墙的宽为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，长为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时，可使矩形花园的面积为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300m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03" name="yt_shape_11303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302" name="yt_image_11302" title="H_41.8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05" name="yt_shape_11305"/>
          <p:cNvSpPr txBox="1"/>
          <p:nvPr/>
        </p:nvSpPr>
        <p:spPr>
          <a:xfrm>
            <a:off x="540120" y="148216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的正方形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沿其对角线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剪开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沿着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18a05"/>
              </a:rPr>
              <a:t>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向平移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若两个三角形重叠部分的面积为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则它移动的距离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3_d3ca0"/>
              </a:rPr>
              <a:t>AA'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307" name="yt_table_11307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2482153"/>
              </p:ext>
            </p:extLst>
          </p:nvPr>
        </p:nvGraphicFramePr>
        <p:xfrm>
          <a:off x="540047" y="4330739"/>
          <a:ext cx="9143366" cy="475488"/>
        </p:xfrm>
        <a:graphic>
          <a:graphicData uri="http://schemas.openxmlformats.org/drawingml/2006/table">
            <a:tbl>
              <a:tblPr/>
              <a:tblGrid>
                <a:gridCol w="2641918">
                  <a:extLst>
                    <a:ext uri="{9D8B030D-6E8A-4147-A177-3AD203B41FA5}">
                      <a16:colId xmlns:a16="http://schemas.microsoft.com/office/drawing/2014/main" val="10284"/>
                    </a:ext>
                  </a:extLst>
                </a:gridCol>
                <a:gridCol w="2395855">
                  <a:extLst>
                    <a:ext uri="{9D8B030D-6E8A-4147-A177-3AD203B41FA5}">
                      <a16:colId xmlns:a16="http://schemas.microsoft.com/office/drawing/2014/main" val="10285"/>
                    </a:ext>
                  </a:extLst>
                </a:gridCol>
                <a:gridCol w="2624455">
                  <a:extLst>
                    <a:ext uri="{9D8B030D-6E8A-4147-A177-3AD203B41FA5}">
                      <a16:colId xmlns:a16="http://schemas.microsoft.com/office/drawing/2014/main" val="10286"/>
                    </a:ext>
                  </a:extLst>
                </a:gridCol>
                <a:gridCol w="1481138">
                  <a:extLst>
                    <a:ext uri="{9D8B030D-6E8A-4147-A177-3AD203B41FA5}">
                      <a16:colId xmlns:a16="http://schemas.microsoft.com/office/drawing/2014/main" val="1028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0.5cm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1.5cm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2cm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5"/>
                  </a:ext>
                </a:extLst>
              </a:tr>
            </a:tbl>
          </a:graphicData>
        </a:graphic>
      </p:graphicFrame>
      <p:pic>
        <p:nvPicPr>
          <p:cNvPr id="11306" name="yt_image_11306_skip" title="H_110.97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93285" y="2724340"/>
            <a:ext cx="3805430" cy="1409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5E505FC-C09F-1B25-1E66-1F122B1C0E9B}"/>
              </a:ext>
            </a:extLst>
          </p:cNvPr>
          <p:cNvSpPr txBox="1"/>
          <p:nvPr/>
        </p:nvSpPr>
        <p:spPr>
          <a:xfrm>
            <a:off x="1669309" y="238633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09" name="yt_shape_11309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五个完全相同的小长方形拼成如图所示的大长方形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若大长方形的面积是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135cm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940a5,isEnd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则以小长方形的宽为边长的正方形面积是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1313" name="yt_shape_11313"/>
          <p:cNvSpPr txBox="1"/>
          <p:nvPr/>
        </p:nvSpPr>
        <p:spPr>
          <a:xfrm>
            <a:off x="540000" y="3477831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310" name="yt_shape_11310" title="H_111.46110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45011" y="2011799"/>
            <a:ext cx="1701977" cy="1415556"/>
            <a:chOff x="0" y="0"/>
            <a:chExt cx="1701977" cy="1415556"/>
          </a:xfrm>
        </p:grpSpPr>
        <p:pic>
          <p:nvPicPr>
            <p:cNvPr id="2" name="yt_image_11310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01977" cy="10195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312" name="yt_shape_11312"/>
            <p:cNvSpPr txBox="1"/>
            <p:nvPr/>
          </p:nvSpPr>
          <p:spPr>
            <a:xfrm>
              <a:off x="317707" y="105555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7A3A0C1-E295-1422-433B-4FF6C31ED72B}"/>
              </a:ext>
            </a:extLst>
          </p:cNvPr>
          <p:cNvSpPr txBox="1"/>
          <p:nvPr/>
        </p:nvSpPr>
        <p:spPr>
          <a:xfrm>
            <a:off x="6546107" y="132868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1505</Words>
  <Application>Microsoft Office PowerPoint</Application>
  <PresentationFormat>宽屏</PresentationFormat>
  <Paragraphs>116</Paragraphs>
  <Slides>16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38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56" baseType="lpstr">
      <vt:lpstr>,isEnd</vt:lpstr>
      <vt:lpstr>_⨹_1_18a05</vt:lpstr>
      <vt:lpstr>_⨹_1_466d6</vt:lpstr>
      <vt:lpstr>_⨹_1_780f3,isEnd</vt:lpstr>
      <vt:lpstr>_⨹_1_940a5,isEnd</vt:lpstr>
      <vt:lpstr>_⨹_1_9c576,isEnd</vt:lpstr>
      <vt:lpstr>_⨹_1_b7cf1,isEnd</vt:lpstr>
      <vt:lpstr>_⨹_10_51271</vt:lpstr>
      <vt:lpstr>_⨹_15_12899</vt:lpstr>
      <vt:lpstr>_⨹_15_6f195,isEnd</vt:lpstr>
      <vt:lpstr>_⨹_2_23afd,isEnd</vt:lpstr>
      <vt:lpstr>_⨹_2_2b81f</vt:lpstr>
      <vt:lpstr>_⨹_3_02cac</vt:lpstr>
      <vt:lpstr>_⨹_3_24a5c,isEnd</vt:lpstr>
      <vt:lpstr>_⨹_3_29cc4</vt:lpstr>
      <vt:lpstr>_⨹_3_ac8c2,isEnd</vt:lpstr>
      <vt:lpstr>_⨹_3_b661c,isEnd</vt:lpstr>
      <vt:lpstr>_⨹_3_d0b50,isEnd</vt:lpstr>
      <vt:lpstr>_⨹_3_d3ca0</vt:lpstr>
      <vt:lpstr>_⨹_4_1d5f8</vt:lpstr>
      <vt:lpstr>_⨹_4_66771</vt:lpstr>
      <vt:lpstr>_⨹_4_dde4f,isEnd</vt:lpstr>
      <vt:lpstr>_⨹_5_0c4ea</vt:lpstr>
      <vt:lpstr>_⨹_5_47b6d,isEnd</vt:lpstr>
      <vt:lpstr>_⨹_6_89e1b</vt:lpstr>
      <vt:lpstr>_⨹_6_a399b</vt:lpstr>
      <vt:lpstr>_⨹_8_95d9e,isEnd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9</cp:revision>
  <dcterms:created xsi:type="dcterms:W3CDTF">2024-04-26T08:46:26Z</dcterms:created>
  <dcterms:modified xsi:type="dcterms:W3CDTF">2024-04-28T02:13:28Z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