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22" r:id="rId6"/>
    <p:sldId id="308" r:id="rId7"/>
    <p:sldId id="310" r:id="rId8"/>
    <p:sldId id="311" r:id="rId9"/>
    <p:sldId id="313" r:id="rId10"/>
    <p:sldId id="315" r:id="rId11"/>
    <p:sldId id="316" r:id="rId12"/>
    <p:sldId id="317" r:id="rId13"/>
    <p:sldId id="325" r:id="rId14"/>
    <p:sldId id="319" r:id="rId15"/>
    <p:sldId id="321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bin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350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0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2" name="yt_shape_1348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81" name="yt_image_1348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84" name="yt_shape_13484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解直角三角形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85" name="yt_shape_13485"/>
              <p:cNvSpPr txBox="1"/>
              <p:nvPr/>
            </p:nvSpPr>
            <p:spPr>
              <a:xfrm>
                <a:off x="540000" y="1971599"/>
                <a:ext cx="1066170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485" name="yt_shape_13485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10661701" cy="465577"/>
              </a:xfrm>
              <a:prstGeom prst="rect">
                <a:avLst/>
              </a:prstGeom>
              <a:blipFill>
                <a:blip r:embed="rId3"/>
                <a:stretch>
                  <a:fillRect l="-1772" t="-3896" r="-74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87" name="yt_table_1348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527981"/>
              </p:ext>
            </p:extLst>
          </p:nvPr>
        </p:nvGraphicFramePr>
        <p:xfrm>
          <a:off x="540047" y="2487964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"/>
                  </a:ext>
                </a:extLst>
              </a:tr>
            </a:tbl>
          </a:graphicData>
        </a:graphic>
      </p:graphicFrame>
      <p:sp>
        <p:nvSpPr>
          <p:cNvPr id="13489" name="yt_shape_13489"/>
          <p:cNvSpPr txBox="1"/>
          <p:nvPr/>
        </p:nvSpPr>
        <p:spPr>
          <a:xfrm>
            <a:off x="540119" y="301413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（兰州市中考）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388a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93" name="yt_table_13493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2752361"/>
                  </p:ext>
                </p:extLst>
              </p:nvPr>
            </p:nvGraphicFramePr>
            <p:xfrm>
              <a:off x="540047" y="3973570"/>
              <a:ext cx="8136955" cy="718566"/>
            </p:xfrm>
            <a:graphic>
              <a:graphicData uri="http://schemas.openxmlformats.org/drawingml/2006/table">
                <a:tbl>
                  <a:tblPr/>
                  <a:tblGrid>
                    <a:gridCol w="2316480">
                      <a:extLst>
                        <a:ext uri="{9D8B030D-6E8A-4147-A177-3AD203B41FA5}">
                          <a16:colId xmlns:a16="http://schemas.microsoft.com/office/drawing/2014/main" val="10665"/>
                        </a:ext>
                      </a:extLst>
                    </a:gridCol>
                    <a:gridCol w="2299018">
                      <a:extLst>
                        <a:ext uri="{9D8B030D-6E8A-4147-A177-3AD203B41FA5}">
                          <a16:colId xmlns:a16="http://schemas.microsoft.com/office/drawing/2014/main" val="10666"/>
                        </a:ext>
                      </a:extLst>
                    </a:gridCol>
                    <a:gridCol w="2299018">
                      <a:extLst>
                        <a:ext uri="{9D8B030D-6E8A-4147-A177-3AD203B41FA5}">
                          <a16:colId xmlns:a16="http://schemas.microsoft.com/office/drawing/2014/main" val="10667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6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493" name="yt_table_13493_skip" descr="{&quot;rangeId&quot;:3,&quot;type&quot;:&quot;Option&quot;,&quot;drawing&quot;:[&quot;yt_shape_13490&quot;]}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2752361"/>
                  </p:ext>
                </p:extLst>
              </p:nvPr>
            </p:nvGraphicFramePr>
            <p:xfrm>
              <a:off x="540047" y="3973570"/>
              <a:ext cx="8136955" cy="718566"/>
            </p:xfrm>
            <a:graphic>
              <a:graphicData uri="http://schemas.openxmlformats.org/drawingml/2006/table">
                <a:tbl>
                  <a:tblPr/>
                  <a:tblGrid>
                    <a:gridCol w="2316480">
                      <a:extLst>
                        <a:ext uri="{9D8B030D-6E8A-4147-A177-3AD203B41FA5}">
                          <a16:colId xmlns:a16="http://schemas.microsoft.com/office/drawing/2014/main" val="10665"/>
                        </a:ext>
                      </a:extLst>
                    </a:gridCol>
                    <a:gridCol w="2299018">
                      <a:extLst>
                        <a:ext uri="{9D8B030D-6E8A-4147-A177-3AD203B41FA5}">
                          <a16:colId xmlns:a16="http://schemas.microsoft.com/office/drawing/2014/main" val="10666"/>
                        </a:ext>
                      </a:extLst>
                    </a:gridCol>
                    <a:gridCol w="2299018">
                      <a:extLst>
                        <a:ext uri="{9D8B030D-6E8A-4147-A177-3AD203B41FA5}">
                          <a16:colId xmlns:a16="http://schemas.microsoft.com/office/drawing/2014/main" val="10667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668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1579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529" r="-152910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061" r="-53316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64677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490" name="yt_shape_13490_skip" title="H_114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7285" y="3973570"/>
            <a:ext cx="1552541" cy="1460133"/>
            <a:chOff x="0" y="0"/>
            <a:chExt cx="1552541" cy="1460133"/>
          </a:xfrm>
        </p:grpSpPr>
        <p:pic>
          <p:nvPicPr>
            <p:cNvPr id="2" name="yt_image_13490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52541" cy="1064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92" name="yt_shape_13492"/>
            <p:cNvSpPr txBox="1"/>
            <p:nvPr/>
          </p:nvSpPr>
          <p:spPr>
            <a:xfrm>
              <a:off x="242989" y="11001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736132">
            <a:extLst>
              <a:ext uri="{FF2B5EF4-FFF2-40B4-BE49-F238E27FC236}">
                <a16:creationId xmlns:a16="http://schemas.microsoft.com/office/drawing/2014/main" id="{6163E4C6-F202-7C81-8F1C-3942571926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63E2A15-24D5-6CCE-F67A-A83F4542AF08}"/>
              </a:ext>
            </a:extLst>
          </p:cNvPr>
          <p:cNvSpPr txBox="1"/>
          <p:nvPr/>
        </p:nvSpPr>
        <p:spPr>
          <a:xfrm>
            <a:off x="10178315" y="1924793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3993B5-8D98-D84A-6D3C-F467EB9DC230}"/>
              </a:ext>
            </a:extLst>
          </p:cNvPr>
          <p:cNvSpPr txBox="1"/>
          <p:nvPr/>
        </p:nvSpPr>
        <p:spPr>
          <a:xfrm>
            <a:off x="1059708" y="34428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8" name="yt_shape_1353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（台州市中考）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是放置在水平地面上的落地式话筒架实物图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c8b1"/>
              </a:rPr>
              <a:t>是其示意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支撑杆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垂直于地面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固定在支撑杆上的点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77f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求活动杆端点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离地面的高度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448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48°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48°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tan48°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541" name="yt_shape_13541"/>
          <p:cNvSpPr txBox="1"/>
          <p:nvPr/>
        </p:nvSpPr>
        <p:spPr>
          <a:xfrm>
            <a:off x="540000" y="2972062"/>
            <a:ext cx="4475584" cy="18910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500" b="0" i="0" u="none" spc="-10500">
                <a:solidFill>
                  <a:srgbClr val="1EE3CF"/>
                </a:solidFill>
                <a:effectLst/>
                <a:latin typeface="Times New Roman" pitchFamily="105"/>
                <a:ea typeface="宋体" pitchFamily="105"/>
              </a:rPr>
              <a:t> </a:t>
            </a:r>
            <a:r>
              <a:rPr lang="en-US" altLang="zh-CN" sz="10500" b="0" i="0" u="none" spc="14408">
                <a:solidFill>
                  <a:srgbClr val="1EE3CF"/>
                </a:solidFill>
                <a:effectLst/>
                <a:latin typeface="Times New Roman" pitchFamily="105"/>
                <a:ea typeface="宋体" pitchFamily="105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9500" b="0" i="0" u="none" spc="13092">
                <a:solidFill>
                  <a:srgbClr val="1EE3CF"/>
                </a:solidFill>
                <a:effectLst/>
                <a:latin typeface="Times New Roman" pitchFamily="95"/>
                <a:ea typeface="宋体" pitchFamily="95"/>
              </a:rPr>
              <a:t> </a:t>
            </a:r>
          </a:p>
        </p:txBody>
      </p:sp>
      <p:pic>
        <p:nvPicPr>
          <p:cNvPr id="13539" name="yt_image_13539" title="H_165.119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8236" y="2447792"/>
            <a:ext cx="2162664" cy="209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40" name="yt_image_13540" title="H_149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46976" y="4729485"/>
            <a:ext cx="1963924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543"/>
          <p:cNvSpPr txBox="1"/>
          <p:nvPr/>
        </p:nvSpPr>
        <p:spPr>
          <a:xfrm>
            <a:off x="540000" y="2869767"/>
            <a:ext cx="6849439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，得矩形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GBFD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cos 48°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0.67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53.6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53.6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163.6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164cm.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答：活动杆端点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离地面的高度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164cm.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59BE37-2AA9-1F50-068F-E9D1CC7ACFF3}"/>
              </a:ext>
            </a:extLst>
          </p:cNvPr>
          <p:cNvSpPr txBox="1"/>
          <p:nvPr/>
        </p:nvSpPr>
        <p:spPr>
          <a:xfrm>
            <a:off x="449989" y="2822961"/>
            <a:ext cx="6685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GBFD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890AD1-2912-322D-2FE4-9F667535DF6E}"/>
              </a:ext>
            </a:extLst>
          </p:cNvPr>
          <p:cNvSpPr txBox="1"/>
          <p:nvPr/>
        </p:nvSpPr>
        <p:spPr>
          <a:xfrm>
            <a:off x="449989" y="3298449"/>
            <a:ext cx="209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667618-388D-C767-AB7E-0D3840D0DDA5}"/>
              </a:ext>
            </a:extLst>
          </p:cNvPr>
          <p:cNvSpPr txBox="1"/>
          <p:nvPr/>
        </p:nvSpPr>
        <p:spPr>
          <a:xfrm>
            <a:off x="449989" y="3773937"/>
            <a:ext cx="23581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B08AAD7-4E6D-F47B-2EFF-856B6A28FF9F}"/>
              </a:ext>
            </a:extLst>
          </p:cNvPr>
          <p:cNvSpPr txBox="1"/>
          <p:nvPr/>
        </p:nvSpPr>
        <p:spPr>
          <a:xfrm>
            <a:off x="497614" y="4249425"/>
            <a:ext cx="398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0C5DD54-240D-4868-EE0D-BF5E7988BAB6}"/>
              </a:ext>
            </a:extLst>
          </p:cNvPr>
          <p:cNvSpPr txBox="1"/>
          <p:nvPr/>
        </p:nvSpPr>
        <p:spPr>
          <a:xfrm>
            <a:off x="449989" y="4724913"/>
            <a:ext cx="6655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cos 48°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53.6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50B7B0D-E808-5FC3-A862-871A19A9F550}"/>
              </a:ext>
            </a:extLst>
          </p:cNvPr>
          <p:cNvSpPr txBox="1"/>
          <p:nvPr/>
        </p:nvSpPr>
        <p:spPr>
          <a:xfrm>
            <a:off x="449989" y="5200401"/>
            <a:ext cx="69632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53.6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163.6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86B7107-98C0-C628-0430-A826A52D2F7A}"/>
              </a:ext>
            </a:extLst>
          </p:cNvPr>
          <p:cNvSpPr txBox="1"/>
          <p:nvPr/>
        </p:nvSpPr>
        <p:spPr>
          <a:xfrm>
            <a:off x="449989" y="5675889"/>
            <a:ext cx="3002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164cm.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8582AD1-BB59-36EF-AC89-45FB0439A766}"/>
              </a:ext>
            </a:extLst>
          </p:cNvPr>
          <p:cNvSpPr txBox="1"/>
          <p:nvPr/>
        </p:nvSpPr>
        <p:spPr>
          <a:xfrm>
            <a:off x="449989" y="6151377"/>
            <a:ext cx="6474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答：活动杆端点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离地面的高度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164cm.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6" name="yt_shape_1354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45" name="yt_image_13545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548" name="yt_shape_13548"/>
              <p:cNvSpPr txBox="1"/>
              <p:nvPr/>
            </p:nvSpPr>
            <p:spPr>
              <a:xfrm>
                <a:off x="540000" y="1266141"/>
                <a:ext cx="9587561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>
          <p:sp>
            <p:nvSpPr>
              <p:cNvPr id="13548" name="yt_shape_135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6141"/>
                <a:ext cx="9587561" cy="720903"/>
              </a:xfrm>
              <a:prstGeom prst="rect">
                <a:avLst/>
              </a:prstGeom>
              <a:blipFill>
                <a:blip r:embed="rId3"/>
                <a:stretch>
                  <a:fillRect l="-1972" r="-954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50" name="yt_image_13550" title="H_167.0967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36160" y="2947019"/>
            <a:ext cx="3659286" cy="154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52" name="yt_shape_13552"/>
          <p:cNvSpPr txBox="1"/>
          <p:nvPr/>
        </p:nvSpPr>
        <p:spPr>
          <a:xfrm>
            <a:off x="540000" y="1988840"/>
            <a:ext cx="21816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7" name="yt_shape_13557"/>
          <p:cNvSpPr txBox="1"/>
          <p:nvPr/>
        </p:nvSpPr>
        <p:spPr>
          <a:xfrm>
            <a:off x="540000" y="3121582"/>
            <a:ext cx="2827890" cy="9274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50" b="0" i="0" u="none" spc="-515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  <a:r>
              <a:rPr lang="en-US" altLang="zh-CN" sz="5150" b="0" i="0" u="none" spc="20764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</a:p>
        </p:txBody>
      </p:sp>
      <p:pic>
        <p:nvPicPr>
          <p:cNvPr id="8" name="yt_image_13556" title="H_81.1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1" y="2996952"/>
            <a:ext cx="2315640" cy="85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559"/>
              <p:cNvSpPr txBox="1"/>
              <p:nvPr/>
            </p:nvSpPr>
            <p:spPr>
              <a:xfrm>
                <a:off x="540000" y="3835846"/>
                <a:ext cx="5180072" cy="33155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 cos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>
          <p:sp>
            <p:nvSpPr>
              <p:cNvPr id="9" name="yt_shape_135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35846"/>
                <a:ext cx="5180072" cy="3315588"/>
              </a:xfrm>
              <a:prstGeom prst="rect">
                <a:avLst/>
              </a:prstGeom>
              <a:blipFill>
                <a:blip r:embed="rId6"/>
                <a:stretch>
                  <a:fillRect l="-3651" r="-2709" b="-49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868F7788-6813-C24F-B405-D7B72F8CBDE5}"/>
              </a:ext>
            </a:extLst>
          </p:cNvPr>
          <p:cNvSpPr txBox="1"/>
          <p:nvPr/>
        </p:nvSpPr>
        <p:spPr>
          <a:xfrm>
            <a:off x="449989" y="2429037"/>
            <a:ext cx="50457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31C93D8-DDD2-D501-F225-D985F6F2CCE7}"/>
                  </a:ext>
                </a:extLst>
              </p:cNvPr>
              <p:cNvSpPr txBox="1"/>
              <p:nvPr/>
            </p:nvSpPr>
            <p:spPr>
              <a:xfrm>
                <a:off x="449989" y="3717032"/>
                <a:ext cx="2245488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31C93D8-DDD2-D501-F225-D985F6F2CC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7032"/>
                <a:ext cx="2245488" cy="851231"/>
              </a:xfrm>
              <a:prstGeom prst="rect">
                <a:avLst/>
              </a:prstGeom>
              <a:blipFill>
                <a:blip r:embed="rId7"/>
                <a:stretch>
                  <a:fillRect l="-4348" r="-4348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F5EC8718-7E94-263C-AC2B-849A2FD695C5}"/>
              </a:ext>
            </a:extLst>
          </p:cNvPr>
          <p:cNvSpPr txBox="1"/>
          <p:nvPr/>
        </p:nvSpPr>
        <p:spPr>
          <a:xfrm>
            <a:off x="449989" y="4516084"/>
            <a:ext cx="1896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1E53C7F-FAC2-65FD-E779-9CD5898E9850}"/>
              </a:ext>
            </a:extLst>
          </p:cNvPr>
          <p:cNvSpPr txBox="1"/>
          <p:nvPr/>
        </p:nvSpPr>
        <p:spPr>
          <a:xfrm>
            <a:off x="449989" y="4941168"/>
            <a:ext cx="52235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 cos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FF13C4C-344D-D444-2B2E-026D36ADB278}"/>
              </a:ext>
            </a:extLst>
          </p:cNvPr>
          <p:cNvSpPr txBox="1"/>
          <p:nvPr/>
        </p:nvSpPr>
        <p:spPr>
          <a:xfrm>
            <a:off x="449989" y="5373216"/>
            <a:ext cx="2273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2BDCB9D-93FC-616A-DC66-DBF724E343E9}"/>
                  </a:ext>
                </a:extLst>
              </p:cNvPr>
              <p:cNvSpPr txBox="1"/>
              <p:nvPr/>
            </p:nvSpPr>
            <p:spPr>
              <a:xfrm>
                <a:off x="449989" y="5733256"/>
                <a:ext cx="5310060" cy="7686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2BDCB9D-93FC-616A-DC66-DBF724E343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33256"/>
                <a:ext cx="5310060" cy="768680"/>
              </a:xfrm>
              <a:prstGeom prst="rect">
                <a:avLst/>
              </a:prstGeom>
              <a:blipFill>
                <a:blip r:embed="rId8"/>
                <a:stretch>
                  <a:fillRect l="-1837" r="-1837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D84B0232-6A53-50AD-4972-3AB063ECFF24}"/>
              </a:ext>
            </a:extLst>
          </p:cNvPr>
          <p:cNvSpPr txBox="1"/>
          <p:nvPr/>
        </p:nvSpPr>
        <p:spPr>
          <a:xfrm>
            <a:off x="449989" y="6381328"/>
            <a:ext cx="5291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53" name="yt_shape_13553"/>
              <p:cNvSpPr txBox="1"/>
              <p:nvPr/>
            </p:nvSpPr>
            <p:spPr>
              <a:xfrm>
                <a:off x="540000" y="900000"/>
                <a:ext cx="4913204" cy="11935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的值等于</a:t>
                </a:r>
                <a:r>
                  <a:rPr sz="3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53" name="yt_shape_135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913204" cy="1193532"/>
              </a:xfrm>
              <a:prstGeom prst="rect">
                <a:avLst/>
              </a:prstGeom>
              <a:blipFill>
                <a:blip r:embed="rId2"/>
                <a:stretch>
                  <a:fillRect l="-3846" r="-1241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1C524D-15FC-11E3-91B2-5BC7E2D895BC}"/>
                  </a:ext>
                </a:extLst>
              </p:cNvPr>
              <p:cNvSpPr txBox="1"/>
              <p:nvPr/>
            </p:nvSpPr>
            <p:spPr>
              <a:xfrm>
                <a:off x="4301264" y="692696"/>
                <a:ext cx="807213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1C524D-15FC-11E3-91B2-5BC7E2D895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1264" y="692696"/>
                <a:ext cx="807213" cy="8512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image_13550" title="H_167.0967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5760" y="2080956"/>
            <a:ext cx="3659286" cy="154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7" name="yt_shape_13567"/>
          <p:cNvSpPr txBox="1"/>
          <p:nvPr/>
        </p:nvSpPr>
        <p:spPr>
          <a:xfrm>
            <a:off x="540000" y="900000"/>
            <a:ext cx="64681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一般三角形中作垂线构造直角三角形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68" name="yt_shape_13568"/>
              <p:cNvSpPr txBox="1"/>
              <p:nvPr/>
            </p:nvSpPr>
            <p:spPr>
              <a:xfrm>
                <a:off x="540119" y="1379303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72e2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568" name="yt_shape_13568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73" name="yt_table_13573_skip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386243"/>
                  </p:ext>
                </p:extLst>
              </p:nvPr>
            </p:nvGraphicFramePr>
            <p:xfrm>
              <a:off x="540047" y="2536612"/>
              <a:ext cx="7762431" cy="756412"/>
            </p:xfrm>
            <a:graphic>
              <a:graphicData uri="http://schemas.openxmlformats.org/drawingml/2006/table">
                <a:tbl>
                  <a:tblPr/>
                  <a:tblGrid>
                    <a:gridCol w="2283206">
                      <a:extLst>
                        <a:ext uri="{9D8B030D-6E8A-4147-A177-3AD203B41FA5}">
                          <a16:colId xmlns:a16="http://schemas.microsoft.com/office/drawing/2014/main" val="10675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676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67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573" name="yt_table_13573_skip" descr="{&quot;rangeId&quot;:18,&quot;type&quot;:&quot;Option&quot;,&quot;drawing&quot;:[&quot;yt_shape_13570&quot;]}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386243"/>
                  </p:ext>
                </p:extLst>
              </p:nvPr>
            </p:nvGraphicFramePr>
            <p:xfrm>
              <a:off x="540047" y="2536612"/>
              <a:ext cx="7762431" cy="712788"/>
            </p:xfrm>
            <a:graphic>
              <a:graphicData uri="http://schemas.openxmlformats.org/drawingml/2006/table">
                <a:tbl>
                  <a:tblPr/>
                  <a:tblGrid>
                    <a:gridCol w="2283206">
                      <a:extLst>
                        <a:ext uri="{9D8B030D-6E8A-4147-A177-3AD203B41FA5}">
                          <a16:colId xmlns:a16="http://schemas.microsoft.com/office/drawing/2014/main" val="10675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676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67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78"/>
                        </a:ext>
                      </a:extLst>
                    </a:gridCol>
                  </a:tblGrid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3973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7143" r="-15685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4892" r="-4758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19774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570" name="yt_shape_13570_skip" title="H_120.10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52586" y="2320992"/>
            <a:ext cx="1997337" cy="1525284"/>
            <a:chOff x="0" y="0"/>
            <a:chExt cx="1997337" cy="1525284"/>
          </a:xfrm>
        </p:grpSpPr>
        <p:pic>
          <p:nvPicPr>
            <p:cNvPr id="3" name="yt_image_1357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97337" cy="1129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72" name="yt_shape_13572"/>
            <p:cNvSpPr txBox="1"/>
            <p:nvPr/>
          </p:nvSpPr>
          <p:spPr>
            <a:xfrm>
              <a:off x="465387" y="11652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574" name="yt_shape_13574"/>
          <p:cNvSpPr txBox="1"/>
          <p:nvPr/>
        </p:nvSpPr>
        <p:spPr>
          <a:xfrm>
            <a:off x="540000" y="4112347"/>
            <a:ext cx="107834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78" name="yt_table_13578_skip" title="H_56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2766053"/>
                  </p:ext>
                </p:extLst>
              </p:nvPr>
            </p:nvGraphicFramePr>
            <p:xfrm>
              <a:off x="540047" y="4591650"/>
              <a:ext cx="8037132" cy="759397"/>
            </p:xfrm>
            <a:graphic>
              <a:graphicData uri="http://schemas.openxmlformats.org/drawingml/2006/table">
                <a:tbl>
                  <a:tblPr/>
                  <a:tblGrid>
                    <a:gridCol w="2283206">
                      <a:extLst>
                        <a:ext uri="{9D8B030D-6E8A-4147-A177-3AD203B41FA5}">
                          <a16:colId xmlns:a16="http://schemas.microsoft.com/office/drawing/2014/main" val="10679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680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681"/>
                        </a:ext>
                      </a:extLst>
                    </a:gridCol>
                    <a:gridCol w="1351026">
                      <a:extLst>
                        <a:ext uri="{9D8B030D-6E8A-4147-A177-3AD203B41FA5}">
                          <a16:colId xmlns:a16="http://schemas.microsoft.com/office/drawing/2014/main" val="106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21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21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4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578" name="yt_table_13578_skip" descr="{&quot;rangeId&quot;:19,&quot;type&quot;:&quot;Option&quot;,&quot;drawing&quot;:[&quot;yt_shape_13575&quot;]}" title="H_56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2766053"/>
                  </p:ext>
                </p:extLst>
              </p:nvPr>
            </p:nvGraphicFramePr>
            <p:xfrm>
              <a:off x="540047" y="4591650"/>
              <a:ext cx="8037132" cy="715582"/>
            </p:xfrm>
            <a:graphic>
              <a:graphicData uri="http://schemas.openxmlformats.org/drawingml/2006/table">
                <a:tbl>
                  <a:tblPr/>
                  <a:tblGrid>
                    <a:gridCol w="2283206">
                      <a:extLst>
                        <a:ext uri="{9D8B030D-6E8A-4147-A177-3AD203B41FA5}">
                          <a16:colId xmlns:a16="http://schemas.microsoft.com/office/drawing/2014/main" val="10679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680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681"/>
                        </a:ext>
                      </a:extLst>
                    </a:gridCol>
                    <a:gridCol w="1351026">
                      <a:extLst>
                        <a:ext uri="{9D8B030D-6E8A-4147-A177-3AD203B41FA5}">
                          <a16:colId xmlns:a16="http://schemas.microsoft.com/office/drawing/2014/main" val="10682"/>
                        </a:ext>
                      </a:extLst>
                    </a:gridCol>
                  </a:tblGrid>
                  <a:tr h="7155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52000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6838" r="-16923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95161" r="-5967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494595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575" name="yt_shape_13575_skip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96584" y="4712195"/>
            <a:ext cx="2353339" cy="1497852"/>
            <a:chOff x="0" y="0"/>
            <a:chExt cx="2353339" cy="1497852"/>
          </a:xfrm>
        </p:grpSpPr>
        <p:pic>
          <p:nvPicPr>
            <p:cNvPr id="2" name="yt_image_13575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2353339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77" name="yt_shape_13577"/>
            <p:cNvSpPr txBox="1"/>
            <p:nvPr/>
          </p:nvSpPr>
          <p:spPr>
            <a:xfrm>
              <a:off x="643388" y="11378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B639BE09-CC8B-6E00-75CB-29A656441577}"/>
              </a:ext>
            </a:extLst>
          </p:cNvPr>
          <p:cNvSpPr txBox="1"/>
          <p:nvPr/>
        </p:nvSpPr>
        <p:spPr>
          <a:xfrm>
            <a:off x="1364508" y="200394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049CC4-3EB3-0891-8517-BE42855782EB}"/>
              </a:ext>
            </a:extLst>
          </p:cNvPr>
          <p:cNvSpPr txBox="1"/>
          <p:nvPr/>
        </p:nvSpPr>
        <p:spPr>
          <a:xfrm>
            <a:off x="10298839" y="4065541"/>
            <a:ext cx="40074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79" name="yt_shape_13579"/>
              <p:cNvSpPr txBox="1"/>
              <p:nvPr/>
            </p:nvSpPr>
            <p:spPr>
              <a:xfrm>
                <a:off x="540120" y="900000"/>
                <a:ext cx="11492915" cy="11446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701a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79" name="yt_shape_135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144609"/>
              </a:xfrm>
              <a:prstGeom prst="rect">
                <a:avLst/>
              </a:prstGeom>
              <a:blipFill>
                <a:blip r:embed="rId2"/>
                <a:stretch>
                  <a:fillRect l="-1645" b="-15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81" name="yt_image_13581" title="H_75.9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1746" y="2247761"/>
            <a:ext cx="1888507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7A3059-BFBC-2387-C84D-2C249BC68769}"/>
              </a:ext>
            </a:extLst>
          </p:cNvPr>
          <p:cNvSpPr txBox="1"/>
          <p:nvPr/>
        </p:nvSpPr>
        <p:spPr>
          <a:xfrm>
            <a:off x="9717933" y="853194"/>
            <a:ext cx="7896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F77EFA-3BC4-88DD-9FD8-740B59BB4AAB}"/>
                  </a:ext>
                </a:extLst>
              </p:cNvPr>
              <p:cNvSpPr txBox="1"/>
              <p:nvPr/>
            </p:nvSpPr>
            <p:spPr>
              <a:xfrm>
                <a:off x="1364509" y="1444709"/>
                <a:ext cx="15581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hasSerialNum': 1, 'mathAnswerShape': 1, 'pageBreak': True}">
                <a:extLst>
                  <a:ext uri="{FF2B5EF4-FFF2-40B4-BE49-F238E27FC236}">
                    <a16:creationId xmlns:a16="http://schemas.microsoft.com/office/drawing/2014/main" id="{26F77EFA-3BC4-88DD-9FD8-740B59BB4A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9" y="1444709"/>
                <a:ext cx="1558164" cy="554686"/>
              </a:xfrm>
              <a:prstGeom prst="rect">
                <a:avLst/>
              </a:prstGeom>
              <a:blipFill>
                <a:blip r:embed="rId4"/>
                <a:stretch>
                  <a:fillRect l="-627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94" name="yt_shape_13494"/>
              <p:cNvSpPr txBox="1"/>
              <p:nvPr/>
            </p:nvSpPr>
            <p:spPr>
              <a:xfrm>
                <a:off x="540119" y="900000"/>
                <a:ext cx="11492915" cy="11440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b8aa,isEnd"/>
                  </a:rPr>
                  <a:t>的面积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94" name="yt_shape_134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44031"/>
              </a:xfrm>
              <a:prstGeom prst="rect">
                <a:avLst/>
              </a:prstGeom>
              <a:blipFill>
                <a:blip r:embed="rId2"/>
                <a:stretch>
                  <a:fillRect l="-1645" b="-15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99" name="yt_shape_13499"/>
          <p:cNvSpPr txBox="1"/>
          <p:nvPr/>
        </p:nvSpPr>
        <p:spPr>
          <a:xfrm>
            <a:off x="540000" y="412460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96" name="yt_shape_13496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42666" y="2247183"/>
            <a:ext cx="1106667" cy="1827036"/>
            <a:chOff x="0" y="0"/>
            <a:chExt cx="1106667" cy="1827036"/>
          </a:xfrm>
        </p:grpSpPr>
        <p:pic>
          <p:nvPicPr>
            <p:cNvPr id="2" name="yt_image_1349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06667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98" name="yt_shape_13498"/>
            <p:cNvSpPr txBox="1"/>
            <p:nvPr/>
          </p:nvSpPr>
          <p:spPr>
            <a:xfrm>
              <a:off x="20052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A036C7B-7237-A60B-93EF-6E1D0025D0D2}"/>
                  </a:ext>
                </a:extLst>
              </p:cNvPr>
              <p:cNvSpPr txBox="1"/>
              <p:nvPr/>
            </p:nvSpPr>
            <p:spPr>
              <a:xfrm>
                <a:off x="1364508" y="1444709"/>
                <a:ext cx="1100964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hasSerialNum': 1, 'mathAnswerShape': 1, 'pageBreak': True}">
                <a:extLst>
                  <a:ext uri="{FF2B5EF4-FFF2-40B4-BE49-F238E27FC236}">
                    <a16:creationId xmlns:a16="http://schemas.microsoft.com/office/drawing/2014/main" id="{CA036C7B-7237-A60B-93EF-6E1D0025D0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1444709"/>
                <a:ext cx="1100964" cy="554114"/>
              </a:xfrm>
              <a:prstGeom prst="rect">
                <a:avLst/>
              </a:prstGeom>
              <a:blipFill>
                <a:blip r:embed="rId4"/>
                <a:stretch>
                  <a:fillRect l="-888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00" name="yt_shape_13500"/>
              <p:cNvSpPr txBox="1"/>
              <p:nvPr/>
            </p:nvSpPr>
            <p:spPr>
              <a:xfrm>
                <a:off x="540000" y="900000"/>
                <a:ext cx="7880362" cy="3361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根据下列条件解直角三角形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00" name="yt_shape_13500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80362" cy="3361305"/>
              </a:xfrm>
              <a:prstGeom prst="rect">
                <a:avLst/>
              </a:prstGeom>
              <a:blipFill>
                <a:blip r:embed="rId2"/>
                <a:stretch>
                  <a:fillRect l="-2399" t="-1633" r="-1393" b="-4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79BE33A-4755-6EAD-1BB0-CEDD48A426DB}"/>
                  </a:ext>
                </a:extLst>
              </p:cNvPr>
              <p:cNvSpPr txBox="1"/>
              <p:nvPr/>
            </p:nvSpPr>
            <p:spPr>
              <a:xfrm>
                <a:off x="449989" y="1850462"/>
                <a:ext cx="6056757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, 'hasSerialNum': 1}">
                <a:extLst>
                  <a:ext uri="{FF2B5EF4-FFF2-40B4-BE49-F238E27FC236}">
                    <a16:creationId xmlns:a16="http://schemas.microsoft.com/office/drawing/2014/main" id="{F79BE33A-4755-6EAD-1BB0-CEDD48A426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50462"/>
                <a:ext cx="6056757" cy="851230"/>
              </a:xfrm>
              <a:prstGeom prst="rect">
                <a:avLst/>
              </a:prstGeom>
              <a:blipFill>
                <a:blip r:embed="rId3"/>
                <a:stretch>
                  <a:fillRect l="-1611" r="-1511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1B28061-DB87-88F0-119C-E56BC124B7C0}"/>
              </a:ext>
            </a:extLst>
          </p:cNvPr>
          <p:cNvSpPr txBox="1"/>
          <p:nvPr/>
        </p:nvSpPr>
        <p:spPr>
          <a:xfrm>
            <a:off x="449989" y="2608080"/>
            <a:ext cx="3729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D634A74-179C-C689-6598-E3D4DCA85266}"/>
                  </a:ext>
                </a:extLst>
              </p:cNvPr>
              <p:cNvSpPr txBox="1"/>
              <p:nvPr/>
            </p:nvSpPr>
            <p:spPr>
              <a:xfrm>
                <a:off x="449989" y="3083568"/>
                <a:ext cx="2047622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, 'hasSerialNum': 1}">
                <a:extLst>
                  <a:ext uri="{FF2B5EF4-FFF2-40B4-BE49-F238E27FC236}">
                    <a16:creationId xmlns:a16="http://schemas.microsoft.com/office/drawing/2014/main" id="{AD634A74-179C-C689-6598-E3D4DCA852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83568"/>
                <a:ext cx="2047622" cy="729882"/>
              </a:xfrm>
              <a:prstGeom prst="rect">
                <a:avLst/>
              </a:prstGeom>
              <a:blipFill>
                <a:blip r:embed="rId4"/>
                <a:stretch>
                  <a:fillRect l="-4762" r="-476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42DB87-8F0C-84A4-0B33-F846C053B772}"/>
                  </a:ext>
                </a:extLst>
              </p:cNvPr>
              <p:cNvSpPr txBox="1"/>
              <p:nvPr/>
            </p:nvSpPr>
            <p:spPr>
              <a:xfrm>
                <a:off x="449989" y="3719838"/>
                <a:ext cx="4598226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4, 'hasSerialNum': 1}">
                <a:extLst>
                  <a:ext uri="{FF2B5EF4-FFF2-40B4-BE49-F238E27FC236}">
                    <a16:creationId xmlns:a16="http://schemas.microsoft.com/office/drawing/2014/main" id="{5A42DB87-8F0C-84A4-0B33-F846C053B7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9838"/>
                <a:ext cx="4598226" cy="555765"/>
              </a:xfrm>
              <a:prstGeom prst="rect">
                <a:avLst/>
              </a:prstGeom>
              <a:blipFill>
                <a:blip r:embed="rId5"/>
                <a:stretch>
                  <a:fillRect l="-2122" r="-2122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05" name="yt_shape_13505"/>
              <p:cNvSpPr txBox="1"/>
              <p:nvPr/>
            </p:nvSpPr>
            <p:spPr>
              <a:xfrm>
                <a:off x="540000" y="900000"/>
                <a:ext cx="5772029" cy="28789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05" name="yt_shape_13505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72029" cy="2878930"/>
              </a:xfrm>
              <a:prstGeom prst="rect">
                <a:avLst/>
              </a:prstGeom>
              <a:blipFill>
                <a:blip r:embed="rId2"/>
                <a:stretch>
                  <a:fillRect l="-3277" t="-847" r="-2326" b="-2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7893A3F-0ADD-20FE-F754-2672B28D4976}"/>
                  </a:ext>
                </a:extLst>
              </p:cNvPr>
              <p:cNvSpPr txBox="1"/>
              <p:nvPr/>
            </p:nvSpPr>
            <p:spPr>
              <a:xfrm>
                <a:off x="449989" y="1373513"/>
                <a:ext cx="5896292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17893A3F-0ADD-20FE-F754-2672B28D4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3513"/>
                <a:ext cx="5896292" cy="778460"/>
              </a:xfrm>
              <a:prstGeom prst="rect">
                <a:avLst/>
              </a:prstGeom>
              <a:blipFill>
                <a:blip r:embed="rId3"/>
                <a:stretch>
                  <a:fillRect l="-1655" r="-1655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4671D38-B105-4801-BFE4-7A39D6FFFE36}"/>
                  </a:ext>
                </a:extLst>
              </p:cNvPr>
              <p:cNvSpPr txBox="1"/>
              <p:nvPr/>
            </p:nvSpPr>
            <p:spPr>
              <a:xfrm>
                <a:off x="449989" y="2058361"/>
                <a:ext cx="4342511" cy="110681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}">
                <a:extLst>
                  <a:ext uri="{FF2B5EF4-FFF2-40B4-BE49-F238E27FC236}">
                    <a16:creationId xmlns:a16="http://schemas.microsoft.com/office/drawing/2014/main" id="{D4671D38-B105-4801-BFE4-7A39D6FFFE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58361"/>
                <a:ext cx="4342511" cy="1106818"/>
              </a:xfrm>
              <a:prstGeom prst="rect">
                <a:avLst/>
              </a:prstGeom>
              <a:blipFill>
                <a:blip r:embed="rId4"/>
                <a:stretch>
                  <a:fillRect l="-2247" r="-22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7B9ED1-4A98-0E3C-702A-E39063F6E023}"/>
                  </a:ext>
                </a:extLst>
              </p:cNvPr>
              <p:cNvSpPr txBox="1"/>
              <p:nvPr/>
            </p:nvSpPr>
            <p:spPr>
              <a:xfrm>
                <a:off x="449989" y="3071567"/>
                <a:ext cx="529088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DA7B9ED1-4A98-0E3C-702A-E39063F6E0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71567"/>
                <a:ext cx="5290883" cy="726326"/>
              </a:xfrm>
              <a:prstGeom prst="rect">
                <a:avLst/>
              </a:prstGeom>
              <a:blipFill>
                <a:blip r:embed="rId5"/>
                <a:stretch>
                  <a:fillRect l="-1843" r="-1843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9" name="yt_shape_13509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解直角三角形的简单应用</a:t>
            </a:r>
          </a:p>
        </p:txBody>
      </p:sp>
      <p:sp>
        <p:nvSpPr>
          <p:cNvPr id="13510" name="yt_shape_13510"/>
          <p:cNvSpPr txBox="1"/>
          <p:nvPr/>
        </p:nvSpPr>
        <p:spPr>
          <a:xfrm>
            <a:off x="540120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（衡阳市中考）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如图是某商场营业大厅自动扶梯的示意图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自动扶梯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9f99"/>
              </a:rPr>
              <a:t>的倾斜角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大厅两层之间的距离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则自动扶梯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865f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cos 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12" name="yt_table_1351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531902"/>
              </p:ext>
            </p:extLst>
          </p:nvPr>
        </p:nvGraphicFramePr>
        <p:xfrm>
          <a:off x="540047" y="4177648"/>
          <a:ext cx="8800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0"/>
                  </a:ext>
                </a:extLst>
              </a:tr>
            </a:tbl>
          </a:graphicData>
        </a:graphic>
      </p:graphicFrame>
      <p:pic>
        <p:nvPicPr>
          <p:cNvPr id="13511" name="yt_image_13511_skip" title="H_99.7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9343" y="2829000"/>
            <a:ext cx="3171565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36204" title="H_26.259764">
            <a:extLst>
              <a:ext uri="{FF2B5EF4-FFF2-40B4-BE49-F238E27FC236}">
                <a16:creationId xmlns:a16="http://schemas.microsoft.com/office/drawing/2014/main" id="{BE14540C-0018-D982-D28C-F042BCA307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D619D9-17FA-D1DA-A606-299E5782039A}"/>
              </a:ext>
            </a:extLst>
          </p:cNvPr>
          <p:cNvSpPr txBox="1"/>
          <p:nvPr/>
        </p:nvSpPr>
        <p:spPr>
          <a:xfrm>
            <a:off x="4901459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4" name="yt_shape_1351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身高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的小丽用一个两锐角分别为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b1dc3"/>
              </a:rPr>
              <a:t>的三角尺测量一棵树的高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与三角尺的斜边在一条直线上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三角尺的一条直角边与水平面平行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5efb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她与树之间的距离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那么这棵树大约高多少米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44df"/>
              </a:rPr>
              <a:t>小丽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眼睛距离地面的高度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近似为其身高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15" name="yt_image_13515" title="H_126.5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6936" y="2972062"/>
            <a:ext cx="1978126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517"/>
              <p:cNvSpPr txBox="1"/>
              <p:nvPr/>
            </p:nvSpPr>
            <p:spPr>
              <a:xfrm>
                <a:off x="540000" y="2871680"/>
                <a:ext cx="7300204" cy="32058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答：这棵树大约高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5.1m.</a:t>
                </a:r>
              </a:p>
            </p:txBody>
          </p:sp>
        </mc:Choice>
        <mc:Fallback>
          <p:sp>
            <p:nvSpPr>
              <p:cNvPr id="4" name="yt_shape_135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1680"/>
                <a:ext cx="7300204" cy="3205814"/>
              </a:xfrm>
              <a:prstGeom prst="rect">
                <a:avLst/>
              </a:prstGeom>
              <a:blipFill>
                <a:blip r:embed="rId3"/>
                <a:stretch>
                  <a:fillRect l="-2590" t="-1521" r="-1504" b="-5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579FEE7-319D-A69B-1FD3-5E1F73FB9A3B}"/>
              </a:ext>
            </a:extLst>
          </p:cNvPr>
          <p:cNvSpPr txBox="1"/>
          <p:nvPr/>
        </p:nvSpPr>
        <p:spPr>
          <a:xfrm>
            <a:off x="449989" y="2824874"/>
            <a:ext cx="381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D74B468-837A-E1A5-4908-A54ABFEA88E8}"/>
                  </a:ext>
                </a:extLst>
              </p:cNvPr>
              <p:cNvSpPr txBox="1"/>
              <p:nvPr/>
            </p:nvSpPr>
            <p:spPr>
              <a:xfrm>
                <a:off x="449989" y="3300362"/>
                <a:ext cx="4684522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D74B468-837A-E1A5-4908-A54ABFEA88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00362"/>
                <a:ext cx="4684522" cy="852437"/>
              </a:xfrm>
              <a:prstGeom prst="rect">
                <a:avLst/>
              </a:prstGeom>
              <a:blipFill>
                <a:blip r:embed="rId4"/>
                <a:stretch>
                  <a:fillRect l="-2083" r="-2083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679712-5088-AE75-7067-47890EBC3437}"/>
                  </a:ext>
                </a:extLst>
              </p:cNvPr>
              <p:cNvSpPr txBox="1"/>
              <p:nvPr/>
            </p:nvSpPr>
            <p:spPr>
              <a:xfrm>
                <a:off x="449989" y="4059187"/>
                <a:ext cx="24662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679712-5088-AE75-7067-47890EBC34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9187"/>
                <a:ext cx="2466214" cy="613931"/>
              </a:xfrm>
              <a:prstGeom prst="rect">
                <a:avLst/>
              </a:prstGeom>
              <a:blipFill>
                <a:blip r:embed="rId5"/>
                <a:stretch>
                  <a:fillRect l="-3960" r="-346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243C1A2-2B61-24EE-EE6F-05A55A26B9E7}"/>
              </a:ext>
            </a:extLst>
          </p:cNvPr>
          <p:cNvSpPr txBox="1"/>
          <p:nvPr/>
        </p:nvSpPr>
        <p:spPr>
          <a:xfrm>
            <a:off x="449989" y="4579506"/>
            <a:ext cx="2178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49C4F57-766C-26D4-DDAF-7BB72E985A12}"/>
                  </a:ext>
                </a:extLst>
              </p:cNvPr>
              <p:cNvSpPr txBox="1"/>
              <p:nvPr/>
            </p:nvSpPr>
            <p:spPr>
              <a:xfrm>
                <a:off x="449989" y="5054994"/>
                <a:ext cx="74096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49C4F57-766C-26D4-DDAF-7BB72E985A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54994"/>
                <a:ext cx="7409688" cy="613931"/>
              </a:xfrm>
              <a:prstGeom prst="rect">
                <a:avLst/>
              </a:prstGeom>
              <a:blipFill>
                <a:blip r:embed="rId6"/>
                <a:stretch>
                  <a:fillRect l="-1317" r="-123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86C106D7-D390-657C-AE4C-28A10F3BFEB7}"/>
              </a:ext>
            </a:extLst>
          </p:cNvPr>
          <p:cNvSpPr txBox="1"/>
          <p:nvPr/>
        </p:nvSpPr>
        <p:spPr>
          <a:xfrm>
            <a:off x="449989" y="5575313"/>
            <a:ext cx="3312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答：这棵树大约高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5.1m.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0" name="yt_shape_13520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考虑问题不全面导致漏解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21" name="yt_shape_13521"/>
              <p:cNvSpPr txBox="1"/>
              <p:nvPr/>
            </p:nvSpPr>
            <p:spPr>
              <a:xfrm>
                <a:off x="540119" y="1389434"/>
                <a:ext cx="11492915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（内江市中考）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e2b3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21" name="yt_shape_135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955390"/>
              </a:xfrm>
              <a:prstGeom prst="rect">
                <a:avLst/>
              </a:prstGeom>
              <a:blipFill>
                <a:blip r:embed="rId2"/>
                <a:stretch>
                  <a:fillRect l="-1645" t="-2548" b="-18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736268" title="H_26.259764">
            <a:extLst>
              <a:ext uri="{FF2B5EF4-FFF2-40B4-BE49-F238E27FC236}">
                <a16:creationId xmlns:a16="http://schemas.microsoft.com/office/drawing/2014/main" id="{B3E3896E-2A7B-DE42-6B3C-8C81F6ABF6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DF875D-D89D-B1DA-D6AF-F1A2C18C5E19}"/>
              </a:ext>
            </a:extLst>
          </p:cNvPr>
          <p:cNvSpPr txBox="1"/>
          <p:nvPr/>
        </p:nvSpPr>
        <p:spPr>
          <a:xfrm>
            <a:off x="2278908" y="1864408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4" name="yt_shape_1352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23" name="yt_image_1352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26" name="yt_shape_13526"/>
              <p:cNvSpPr txBox="1"/>
              <p:nvPr/>
            </p:nvSpPr>
            <p:spPr>
              <a:xfrm>
                <a:off x="540119" y="1482165"/>
                <a:ext cx="11492915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一艘船由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港沿北偏东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方向航行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然后再沿北偏西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3230"/>
                  </a:rPr>
                  <a:t>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向航行至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港在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港北偏东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两港之间的距离为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526" name="yt_shape_13526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955390"/>
              </a:xfrm>
              <a:prstGeom prst="rect">
                <a:avLst/>
              </a:prstGeom>
              <a:blipFill>
                <a:blip r:embed="rId3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31" name="yt_table_13531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4390789"/>
                  </p:ext>
                </p:extLst>
              </p:nvPr>
            </p:nvGraphicFramePr>
            <p:xfrm>
              <a:off x="540047" y="2488343"/>
              <a:ext cx="7582472" cy="1040638"/>
            </p:xfrm>
            <a:graphic>
              <a:graphicData uri="http://schemas.openxmlformats.org/drawingml/2006/table">
                <a:tbl>
                  <a:tblPr/>
                  <a:tblGrid>
                    <a:gridCol w="4266057">
                      <a:extLst>
                        <a:ext uri="{9D8B030D-6E8A-4147-A177-3AD203B41FA5}">
                          <a16:colId xmlns:a16="http://schemas.microsoft.com/office/drawing/2014/main" val="10673"/>
                        </a:ext>
                      </a:extLst>
                    </a:gridCol>
                    <a:gridCol w="3316415">
                      <a:extLst>
                        <a:ext uri="{9D8B030D-6E8A-4147-A177-3AD203B41FA5}">
                          <a16:colId xmlns:a16="http://schemas.microsoft.com/office/drawing/2014/main" val="106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531" name="yt_table_13531_skip" descr="{&quot;rangeId&quot;:12,&quot;type&quot;:&quot;Option&quot;,&quot;drawing&quot;:[&quot;yt_shape_13528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4390789"/>
                  </p:ext>
                </p:extLst>
              </p:nvPr>
            </p:nvGraphicFramePr>
            <p:xfrm>
              <a:off x="540047" y="2488343"/>
              <a:ext cx="7582472" cy="922148"/>
            </p:xfrm>
            <a:graphic>
              <a:graphicData uri="http://schemas.openxmlformats.org/drawingml/2006/table">
                <a:tbl>
                  <a:tblPr/>
                  <a:tblGrid>
                    <a:gridCol w="4266057">
                      <a:extLst>
                        <a:ext uri="{9D8B030D-6E8A-4147-A177-3AD203B41FA5}">
                          <a16:colId xmlns:a16="http://schemas.microsoft.com/office/drawing/2014/main" val="10673"/>
                        </a:ext>
                      </a:extLst>
                    </a:gridCol>
                    <a:gridCol w="3316415">
                      <a:extLst>
                        <a:ext uri="{9D8B030D-6E8A-4147-A177-3AD203B41FA5}">
                          <a16:colId xmlns:a16="http://schemas.microsoft.com/office/drawing/2014/main" val="1067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947" r="-77857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8440" t="-3947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1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3947" r="-77857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8440" t="-10394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528" name="yt_shape_13528_skip" title="H_172.8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8368" y="2955104"/>
            <a:ext cx="2200393" cy="2195082"/>
            <a:chOff x="0" y="0"/>
            <a:chExt cx="2200393" cy="2195082"/>
          </a:xfrm>
        </p:grpSpPr>
        <p:pic>
          <p:nvPicPr>
            <p:cNvPr id="2" name="yt_image_1352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200393" cy="17990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30" name="yt_shape_13530"/>
            <p:cNvSpPr txBox="1"/>
            <p:nvPr/>
          </p:nvSpPr>
          <p:spPr>
            <a:xfrm>
              <a:off x="566915" y="183508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320CB23-3BBC-82FD-119C-B064EFC8183D}"/>
              </a:ext>
            </a:extLst>
          </p:cNvPr>
          <p:cNvSpPr txBox="1"/>
          <p:nvPr/>
        </p:nvSpPr>
        <p:spPr>
          <a:xfrm>
            <a:off x="10564071" y="1957139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32" name="yt_shape_13532"/>
              <p:cNvSpPr txBox="1"/>
              <p:nvPr/>
            </p:nvSpPr>
            <p:spPr>
              <a:xfrm>
                <a:off x="540119" y="900000"/>
                <a:ext cx="11492915" cy="20708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（随州市中考）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某梯子长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斜靠在竖直的墙面上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a50fb,isEnd"/>
                  </a:rPr>
                  <a:t>当梯子与水平地面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所成角为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梯子顶端靠在墙面上的点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底端落在水平地面的点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f84c,isEnd"/>
                  </a:rPr>
                  <a:t>现将梯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子底端向墙面靠近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使梯子与地面所成角为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8773b,isEnd"/>
                  </a:rPr>
                  <a:t>则梯子顶端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上升了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32" name="yt_shape_135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70823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37" name="yt_shape_13537"/>
          <p:cNvSpPr txBox="1"/>
          <p:nvPr/>
        </p:nvSpPr>
        <p:spPr>
          <a:xfrm>
            <a:off x="540000" y="491426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34" name="yt_shape_13534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3495" y="3173975"/>
            <a:ext cx="1545008" cy="1689876"/>
            <a:chOff x="0" y="0"/>
            <a:chExt cx="1545008" cy="1689876"/>
          </a:xfrm>
        </p:grpSpPr>
        <p:pic>
          <p:nvPicPr>
            <p:cNvPr id="2" name="yt_image_1353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45008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36" name="yt_shape_13536"/>
            <p:cNvSpPr txBox="1"/>
            <p:nvPr/>
          </p:nvSpPr>
          <p:spPr>
            <a:xfrm>
              <a:off x="239223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575F13A-611B-3ED1-300A-43B15C18D3A8}"/>
              </a:ext>
            </a:extLst>
          </p:cNvPr>
          <p:cNvSpPr txBox="1"/>
          <p:nvPr/>
        </p:nvSpPr>
        <p:spPr>
          <a:xfrm>
            <a:off x="1974108" y="2479620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1016</Words>
  <Application>Microsoft Office PowerPoint</Application>
  <PresentationFormat>宽屏</PresentationFormat>
  <Paragraphs>131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6" baseType="lpstr">
      <vt:lpstr>,isEnd</vt:lpstr>
      <vt:lpstr>_⨹_1_93230</vt:lpstr>
      <vt:lpstr>_⨹_1_b77fa</vt:lpstr>
      <vt:lpstr>_⨹_1_be2b3,isEnd</vt:lpstr>
      <vt:lpstr>_⨹_1_c4484</vt:lpstr>
      <vt:lpstr>_⨹_1_f701a,isEnd</vt:lpstr>
      <vt:lpstr>_⨹_1_f865f</vt:lpstr>
      <vt:lpstr>_⨹_11_b1dc3</vt:lpstr>
      <vt:lpstr>_⨹_2_15efb</vt:lpstr>
      <vt:lpstr>_⨹_2_944df</vt:lpstr>
      <vt:lpstr>_⨹_2_f72e2</vt:lpstr>
      <vt:lpstr>_⨹_3_1388a</vt:lpstr>
      <vt:lpstr>_⨹_3_6f84c,isEnd</vt:lpstr>
      <vt:lpstr>_⨹_3_7b8aa,isEnd</vt:lpstr>
      <vt:lpstr>_⨹_4_69f99</vt:lpstr>
      <vt:lpstr>_⨹_4_fc8b1</vt:lpstr>
      <vt:lpstr>_⨹_5_8773b,isEnd</vt:lpstr>
      <vt:lpstr>_⨹_8_a50fb,isEnd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2024-04-26T08:46:26Z</dcterms:created>
  <dcterms:modified xsi:type="dcterms:W3CDTF">2024-04-28T04:03:32Z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