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2" r:id="rId5"/>
    <p:sldId id="314" r:id="rId6"/>
    <p:sldId id="306" r:id="rId7"/>
    <p:sldId id="308" r:id="rId8"/>
    <p:sldId id="316" r:id="rId9"/>
    <p:sldId id="309" r:id="rId10"/>
    <p:sldId id="317" r:id="rId11"/>
    <p:sldId id="311" r:id="rId12"/>
    <p:sldId id="319" r:id="rId13"/>
    <p:sldId id="32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bin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6.png"/><Relationship Id="rId7" Type="http://schemas.openxmlformats.org/officeDocument/2006/relationships/image" Target="../media/image31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9" name="yt_shape_13729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方位角问题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30" name="yt_shape_13730"/>
              <p:cNvSpPr txBox="1"/>
              <p:nvPr/>
            </p:nvSpPr>
            <p:spPr>
              <a:xfrm>
                <a:off x="540120" y="1389434"/>
                <a:ext cx="11492915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一艘轮船位于灯塔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距离灯塔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海里的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6a6b,isEnd"/>
                  </a:rPr>
                  <a:t>它沿正北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方向航行一段时间后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到达位于灯塔的北偏东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方向上的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处与灯塔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f800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730" name="yt_shape_137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89434"/>
                <a:ext cx="11492915" cy="1425840"/>
              </a:xfrm>
              <a:prstGeom prst="rect">
                <a:avLst/>
              </a:prstGeom>
              <a:blipFill>
                <a:blip r:embed="rId2"/>
                <a:stretch>
                  <a:fillRect l="-1645" t="-3846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32" name="yt_image_13732" title="H_120.96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7831" y="3018426"/>
            <a:ext cx="1836336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70373" title="H_25.973701">
            <a:extLst>
              <a:ext uri="{FF2B5EF4-FFF2-40B4-BE49-F238E27FC236}">
                <a16:creationId xmlns:a16="http://schemas.microsoft.com/office/drawing/2014/main" id="{4089DE13-D10C-B437-C7D2-258170B3D2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0D87DA-23DD-F84E-520B-27054656D62E}"/>
                  </a:ext>
                </a:extLst>
              </p:cNvPr>
              <p:cNvSpPr txBox="1"/>
              <p:nvPr/>
            </p:nvSpPr>
            <p:spPr>
              <a:xfrm>
                <a:off x="2278909" y="2212654"/>
                <a:ext cx="12533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, 'hasSerialNum': 1, 'mathAnswerShape': 1}">
                <a:extLst>
                  <a:ext uri="{FF2B5EF4-FFF2-40B4-BE49-F238E27FC236}">
                    <a16:creationId xmlns:a16="http://schemas.microsoft.com/office/drawing/2014/main" id="{5F0D87DA-23DD-F84E-520B-27054656D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909" y="2212654"/>
                <a:ext cx="1253364" cy="554686"/>
              </a:xfrm>
              <a:prstGeom prst="rect">
                <a:avLst/>
              </a:prstGeom>
              <a:blipFill>
                <a:blip r:embed="rId5"/>
                <a:stretch>
                  <a:fillRect l="-780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88" name="yt_shape_13788"/>
              <p:cNvSpPr txBox="1"/>
              <p:nvPr/>
            </p:nvSpPr>
            <p:spPr>
              <a:xfrm>
                <a:off x="540119" y="900000"/>
                <a:ext cx="11492915" cy="2394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（凉山州中考）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王刚同学在学习了解直角三角形及其应用的知识后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97bc"/>
                  </a:rPr>
                  <a:t>尝试利用所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学知识测量河对岸大树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处测得大树顶端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eaa9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点出发沿斜坡走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米到达斜坡上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处测得树顶端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023a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斜坡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的坡比为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在同一水平线上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3788" name="yt_shape_137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394310"/>
              </a:xfrm>
              <a:prstGeom prst="rect">
                <a:avLst/>
              </a:prstGeom>
              <a:blipFill>
                <a:blip r:embed="rId2"/>
                <a:stretch>
                  <a:fillRect l="-1645" t="-2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3792" title="H_284.670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8" y="2852936"/>
            <a:ext cx="3528392" cy="235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791"/>
          <p:cNvSpPr txBox="1"/>
          <p:nvPr/>
        </p:nvSpPr>
        <p:spPr>
          <a:xfrm>
            <a:off x="540000" y="1383856"/>
            <a:ext cx="5208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pic>
        <p:nvPicPr>
          <p:cNvPr id="13792" name="yt_image_13792" title="H_284.670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912" y="1782693"/>
            <a:ext cx="2956138" cy="197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94" name="yt_image_13794" title="H_133.9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84852" y="4387648"/>
            <a:ext cx="269177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17EEE92-9A88-3DEB-7E36-34B217B20587}"/>
              </a:ext>
            </a:extLst>
          </p:cNvPr>
          <p:cNvSpPr txBox="1"/>
          <p:nvPr/>
        </p:nvSpPr>
        <p:spPr>
          <a:xfrm>
            <a:off x="449989" y="1337050"/>
            <a:ext cx="533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352" y="811392"/>
            <a:ext cx="808856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求王刚同学从点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的过程中上升的高度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797"/>
              <p:cNvSpPr txBox="1"/>
              <p:nvPr/>
            </p:nvSpPr>
            <p:spPr>
              <a:xfrm>
                <a:off x="540000" y="1927817"/>
                <a:ext cx="7314503" cy="35568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答：王刚同学从点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到点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的过程中上升的高度为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37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7817"/>
                <a:ext cx="7314503" cy="3556808"/>
              </a:xfrm>
              <a:prstGeom prst="rect">
                <a:avLst/>
              </a:prstGeom>
              <a:blipFill>
                <a:blip r:embed="rId4"/>
                <a:stretch>
                  <a:fillRect l="-2585" r="-1668" b="-4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E6D3D71-4F0D-0326-D4E6-5FED79F18D54}"/>
                  </a:ext>
                </a:extLst>
              </p:cNvPr>
              <p:cNvSpPr txBox="1"/>
              <p:nvPr/>
            </p:nvSpPr>
            <p:spPr>
              <a:xfrm>
                <a:off x="449989" y="1881011"/>
                <a:ext cx="4877244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E6D3D71-4F0D-0326-D4E6-5FED79F18D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81011"/>
                <a:ext cx="4877244" cy="769379"/>
              </a:xfrm>
              <a:prstGeom prst="rect">
                <a:avLst/>
              </a:prstGeom>
              <a:blipFill>
                <a:blip r:embed="rId5"/>
                <a:stretch>
                  <a:fillRect l="-2000" r="-187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8ECC54CB-6C64-6F04-D182-03201BC86B08}"/>
              </a:ext>
            </a:extLst>
          </p:cNvPr>
          <p:cNvSpPr txBox="1"/>
          <p:nvPr/>
        </p:nvSpPr>
        <p:spPr>
          <a:xfrm>
            <a:off x="449989" y="2556778"/>
            <a:ext cx="3982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2818BA0-BCD7-52D9-0392-F31BAA829868}"/>
              </a:ext>
            </a:extLst>
          </p:cNvPr>
          <p:cNvSpPr txBox="1"/>
          <p:nvPr/>
        </p:nvSpPr>
        <p:spPr>
          <a:xfrm>
            <a:off x="449989" y="3032266"/>
            <a:ext cx="313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1DF97AE-4248-01F1-B51C-245CD0C6A630}"/>
                  </a:ext>
                </a:extLst>
              </p:cNvPr>
              <p:cNvSpPr txBox="1"/>
              <p:nvPr/>
            </p:nvSpPr>
            <p:spPr>
              <a:xfrm>
                <a:off x="449989" y="3507754"/>
                <a:ext cx="42727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1DF97AE-4248-01F1-B51C-245CD0C6A6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07754"/>
                <a:ext cx="4272788" cy="613931"/>
              </a:xfrm>
              <a:prstGeom prst="rect">
                <a:avLst/>
              </a:prstGeom>
              <a:blipFill>
                <a:blip r:embed="rId6"/>
                <a:stretch>
                  <a:fillRect l="-2282" r="-2282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8FC9C57B-88B8-5111-9AC4-7737FC6D549D}"/>
              </a:ext>
            </a:extLst>
          </p:cNvPr>
          <p:cNvSpPr txBox="1"/>
          <p:nvPr/>
        </p:nvSpPr>
        <p:spPr>
          <a:xfrm>
            <a:off x="449989" y="4028073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ED7E868-EEE4-E547-9977-0446F5FE8055}"/>
              </a:ext>
            </a:extLst>
          </p:cNvPr>
          <p:cNvSpPr txBox="1"/>
          <p:nvPr/>
        </p:nvSpPr>
        <p:spPr>
          <a:xfrm>
            <a:off x="449989" y="4503561"/>
            <a:ext cx="344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CDF7911-A2B3-9D4E-0C48-30DDA665AA76}"/>
              </a:ext>
            </a:extLst>
          </p:cNvPr>
          <p:cNvSpPr txBox="1"/>
          <p:nvPr/>
        </p:nvSpPr>
        <p:spPr>
          <a:xfrm>
            <a:off x="449989" y="4979049"/>
            <a:ext cx="7423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答：王刚同学从点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的过程中上升的高度为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9" name="yt_shape_13799"/>
          <p:cNvSpPr txBox="1"/>
          <p:nvPr/>
        </p:nvSpPr>
        <p:spPr>
          <a:xfrm>
            <a:off x="540000" y="900000"/>
            <a:ext cx="6775894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求大树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结果保留根号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DHB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DHBG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为矩形，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pic>
        <p:nvPicPr>
          <p:cNvPr id="13802" name="yt_image_13802" title="H_284.670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8168" y="2563035"/>
            <a:ext cx="3705482" cy="247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7E9251-95BE-88BB-749C-099B0A8F62CA}"/>
              </a:ext>
            </a:extLst>
          </p:cNvPr>
          <p:cNvSpPr txBox="1"/>
          <p:nvPr/>
        </p:nvSpPr>
        <p:spPr>
          <a:xfrm>
            <a:off x="449989" y="1328682"/>
            <a:ext cx="689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32B6D4-4396-22B0-3DD0-188581DA2F0A}"/>
              </a:ext>
            </a:extLst>
          </p:cNvPr>
          <p:cNvSpPr txBox="1"/>
          <p:nvPr/>
        </p:nvSpPr>
        <p:spPr>
          <a:xfrm>
            <a:off x="449989" y="1804170"/>
            <a:ext cx="5160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BABE38-5F24-7ACB-79C3-6188F0B4F003}"/>
              </a:ext>
            </a:extLst>
          </p:cNvPr>
          <p:cNvSpPr txBox="1"/>
          <p:nvPr/>
        </p:nvSpPr>
        <p:spPr>
          <a:xfrm>
            <a:off x="449989" y="2279658"/>
            <a:ext cx="3561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379B77-91AA-D57F-ACAF-5280693E7AEB}"/>
              </a:ext>
            </a:extLst>
          </p:cNvPr>
          <p:cNvSpPr txBox="1"/>
          <p:nvPr/>
        </p:nvSpPr>
        <p:spPr>
          <a:xfrm>
            <a:off x="449989" y="2755146"/>
            <a:ext cx="6237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DB0A63-BAEA-5A00-8280-2D74C7024CBB}"/>
              </a:ext>
            </a:extLst>
          </p:cNvPr>
          <p:cNvSpPr txBox="1"/>
          <p:nvPr/>
        </p:nvSpPr>
        <p:spPr>
          <a:xfrm>
            <a:off x="449989" y="3230634"/>
            <a:ext cx="2496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D17DE1-653E-52E6-875E-A1CEBC203484}"/>
              </a:ext>
            </a:extLst>
          </p:cNvPr>
          <p:cNvSpPr txBox="1"/>
          <p:nvPr/>
        </p:nvSpPr>
        <p:spPr>
          <a:xfrm>
            <a:off x="449989" y="3706122"/>
            <a:ext cx="2902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9248036-FC02-AE64-20E9-EB721647ABF4}"/>
              </a:ext>
            </a:extLst>
          </p:cNvPr>
          <p:cNvSpPr txBox="1"/>
          <p:nvPr/>
        </p:nvSpPr>
        <p:spPr>
          <a:xfrm>
            <a:off x="449989" y="4181610"/>
            <a:ext cx="298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14AACF-6CA8-8B41-2372-30899102EA13}"/>
              </a:ext>
            </a:extLst>
          </p:cNvPr>
          <p:cNvSpPr txBox="1"/>
          <p:nvPr/>
        </p:nvSpPr>
        <p:spPr>
          <a:xfrm>
            <a:off x="449989" y="4657098"/>
            <a:ext cx="2548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2">
                <a:extLst>
                  <a:ext uri="{FF2B5EF4-FFF2-40B4-BE49-F238E27FC236}">
                    <a16:creationId xmlns:a16="http://schemas.microsoft.com/office/drawing/2014/main" id="{632C24A7-7685-1D77-54B2-7A08D2F4104B}"/>
                  </a:ext>
                </a:extLst>
              </p:cNvPr>
              <p:cNvSpPr txBox="1"/>
              <p:nvPr/>
            </p:nvSpPr>
            <p:spPr>
              <a:xfrm>
                <a:off x="540119" y="5073560"/>
                <a:ext cx="4657750" cy="1757212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tan30°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）米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/>
              </a:p>
            </p:txBody>
          </p:sp>
        </mc:Choice>
        <mc:Fallback>
          <p:sp>
            <p:nvSpPr>
              <p:cNvPr id="12" name="yt_shape_2">
                <a:extLst>
                  <a:ext uri="{FF2B5EF4-FFF2-40B4-BE49-F238E27FC236}">
                    <a16:creationId xmlns:a16="http://schemas.microsoft.com/office/drawing/2014/main" id="{632C24A7-7685-1D77-54B2-7A08D2F410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73560"/>
                <a:ext cx="4657750" cy="1757212"/>
              </a:xfrm>
              <a:prstGeom prst="rect">
                <a:avLst/>
              </a:prstGeom>
              <a:blipFill>
                <a:blip r:embed="rId3"/>
                <a:stretch>
                  <a:fillRect l="-4058" r="-2880" b="-968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3804"/>
              <p:cNvSpPr txBox="1"/>
              <p:nvPr/>
            </p:nvSpPr>
            <p:spPr>
              <a:xfrm>
                <a:off x="540000" y="6881560"/>
                <a:ext cx="501752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答：大树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的高度是（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" name="yt_shape_138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881560"/>
                <a:ext cx="5017527" cy="465577"/>
              </a:xfrm>
              <a:prstGeom prst="rect">
                <a:avLst/>
              </a:prstGeom>
              <a:blipFill>
                <a:blip r:embed="rId4"/>
                <a:stretch>
                  <a:fillRect l="-3767" t="-5263" r="-267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E129D23-6E2F-E159-FFB4-227CCFF419A7}"/>
                  </a:ext>
                </a:extLst>
              </p:cNvPr>
              <p:cNvSpPr txBox="1"/>
              <p:nvPr/>
            </p:nvSpPr>
            <p:spPr>
              <a:xfrm>
                <a:off x="450108" y="5026754"/>
                <a:ext cx="4792789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E129D23-6E2F-E159-FFB4-227CCFF419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26754"/>
                <a:ext cx="4792789" cy="852437"/>
              </a:xfrm>
              <a:prstGeom prst="rect">
                <a:avLst/>
              </a:prstGeom>
              <a:blipFill>
                <a:blip r:embed="rId5"/>
                <a:stretch>
                  <a:fillRect l="-2036" r="-1908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D5952B6-4D19-3C40-7B27-BBF62795744F}"/>
                  </a:ext>
                </a:extLst>
              </p:cNvPr>
              <p:cNvSpPr txBox="1"/>
              <p:nvPr/>
            </p:nvSpPr>
            <p:spPr>
              <a:xfrm>
                <a:off x="450108" y="5785579"/>
                <a:ext cx="24154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D5952B6-4D19-3C40-7B27-BBF6279574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85579"/>
                <a:ext cx="2415414" cy="613931"/>
              </a:xfrm>
              <a:prstGeom prst="rect">
                <a:avLst/>
              </a:prstGeom>
              <a:blipFill>
                <a:blip r:embed="rId6"/>
                <a:stretch>
                  <a:fillRect l="-4040" r="-378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F152387-6D51-E970-15B2-1D84E4068D6C}"/>
                  </a:ext>
                </a:extLst>
              </p:cNvPr>
              <p:cNvSpPr txBox="1"/>
              <p:nvPr/>
            </p:nvSpPr>
            <p:spPr>
              <a:xfrm>
                <a:off x="450108" y="6305898"/>
                <a:ext cx="33202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F152387-6D51-E970-15B2-1D84E4068D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305898"/>
                <a:ext cx="3320288" cy="554686"/>
              </a:xfrm>
              <a:prstGeom prst="rect">
                <a:avLst/>
              </a:prstGeom>
              <a:blipFill>
                <a:blip r:embed="rId7"/>
                <a:stretch>
                  <a:fillRect l="-2936" r="-2752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435A7C4-182B-5A4F-8239-05D2EDCA9B5E}"/>
                  </a:ext>
                </a:extLst>
              </p:cNvPr>
              <p:cNvSpPr txBox="1"/>
              <p:nvPr/>
            </p:nvSpPr>
            <p:spPr>
              <a:xfrm>
                <a:off x="3770396" y="6330698"/>
                <a:ext cx="51490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答：大树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的高度是（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435A7C4-182B-5A4F-8239-05D2EDCA9B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0396" y="6330698"/>
                <a:ext cx="5149088" cy="554686"/>
              </a:xfrm>
              <a:prstGeom prst="rect">
                <a:avLst/>
              </a:prstGeom>
              <a:blipFill>
                <a:blip r:embed="rId8"/>
                <a:stretch>
                  <a:fillRect l="-1896" t="-1111" r="-1896" b="-2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4" name="yt_shape_13734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某景区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两个景点位于湖泊两侧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游客从景点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必须经过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a8b9"/>
              </a:rPr>
              <a:t>处才能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出发向正北方向步行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a36c"/>
              </a:rPr>
              <a:t>米到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，由题意得，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a829b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pic>
        <p:nvPicPr>
          <p:cNvPr id="13737" name="yt_image_13737" title="H_194.0097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5" y="2497210"/>
            <a:ext cx="2985622" cy="246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0" name="yt_shape_13740"/>
          <p:cNvSpPr txBox="1"/>
          <p:nvPr/>
        </p:nvSpPr>
        <p:spPr>
          <a:xfrm>
            <a:off x="540000" y="900000"/>
            <a:ext cx="2375394" cy="180100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000" b="0" i="0" u="none" spc="-10000">
                <a:solidFill>
                  <a:srgbClr val="1EE3CF"/>
                </a:solidFill>
                <a:effectLst/>
                <a:latin typeface="Times New Roman" pitchFamily="100"/>
                <a:ea typeface="宋体" pitchFamily="100"/>
              </a:rPr>
              <a:t> </a:t>
            </a:r>
            <a:r>
              <a:rPr lang="en-US" altLang="zh-CN" sz="10000" b="0" i="0" u="none" spc="16023">
                <a:solidFill>
                  <a:srgbClr val="1EE3CF"/>
                </a:solidFill>
                <a:effectLst/>
                <a:latin typeface="Times New Roman" pitchFamily="100"/>
                <a:ea typeface="宋体" pitchFamily="100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742" name="yt_shape_13742"/>
              <p:cNvSpPr txBox="1"/>
              <p:nvPr/>
            </p:nvSpPr>
            <p:spPr>
              <a:xfrm>
                <a:off x="540000" y="2251670"/>
                <a:ext cx="7535909" cy="36778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答：景点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处之间的距离为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</p:txBody>
          </p:sp>
        </mc:Choice>
        <mc:Fallback>
          <p:sp>
            <p:nvSpPr>
              <p:cNvPr id="13742" name="yt_shape_137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51670"/>
                <a:ext cx="7535909" cy="3677866"/>
              </a:xfrm>
              <a:prstGeom prst="rect">
                <a:avLst/>
              </a:prstGeom>
              <a:blipFill>
                <a:blip r:embed="rId2"/>
                <a:stretch>
                  <a:fillRect l="-2508" t="-1325" r="-1294" b="-41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B6E567-718A-7D92-4192-63E4CF203713}"/>
              </a:ext>
            </a:extLst>
          </p:cNvPr>
          <p:cNvSpPr txBox="1"/>
          <p:nvPr/>
        </p:nvSpPr>
        <p:spPr>
          <a:xfrm>
            <a:off x="449989" y="2204864"/>
            <a:ext cx="2340674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9C4720-C3B3-3DDB-F090-0F28908E174A}"/>
              </a:ext>
            </a:extLst>
          </p:cNvPr>
          <p:cNvSpPr txBox="1"/>
          <p:nvPr/>
        </p:nvSpPr>
        <p:spPr>
          <a:xfrm>
            <a:off x="449989" y="2680352"/>
            <a:ext cx="359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C8E77B-4C4C-502C-1868-B5093C0997C4}"/>
                  </a:ext>
                </a:extLst>
              </p:cNvPr>
              <p:cNvSpPr txBox="1"/>
              <p:nvPr/>
            </p:nvSpPr>
            <p:spPr>
              <a:xfrm>
                <a:off x="449989" y="3155840"/>
                <a:ext cx="764311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C8E77B-4C4C-502C-1868-B5093C099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5840"/>
                <a:ext cx="7643114" cy="850024"/>
              </a:xfrm>
              <a:prstGeom prst="rect">
                <a:avLst/>
              </a:prstGeom>
              <a:blipFill>
                <a:blip r:embed="rId3"/>
                <a:stretch>
                  <a:fillRect l="-1276" r="-1037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756BE4B-A2BC-22A1-373F-D8F4F0597717}"/>
              </a:ext>
            </a:extLst>
          </p:cNvPr>
          <p:cNvSpPr txBox="1"/>
          <p:nvPr/>
        </p:nvSpPr>
        <p:spPr>
          <a:xfrm>
            <a:off x="449989" y="3912252"/>
            <a:ext cx="427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72C884-0FAE-C4F5-1750-B5F7A7F9B134}"/>
              </a:ext>
            </a:extLst>
          </p:cNvPr>
          <p:cNvSpPr txBox="1"/>
          <p:nvPr/>
        </p:nvSpPr>
        <p:spPr>
          <a:xfrm>
            <a:off x="449989" y="4387740"/>
            <a:ext cx="372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C3437D4-9735-865D-DCF4-303811542F44}"/>
                  </a:ext>
                </a:extLst>
              </p:cNvPr>
              <p:cNvSpPr txBox="1"/>
              <p:nvPr/>
            </p:nvSpPr>
            <p:spPr>
              <a:xfrm>
                <a:off x="449989" y="4863228"/>
                <a:ext cx="759555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C3437D4-9735-865D-DCF4-303811542F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3228"/>
                <a:ext cx="7595553" cy="615392"/>
              </a:xfrm>
              <a:prstGeom prst="rect">
                <a:avLst/>
              </a:prstGeom>
              <a:blipFill>
                <a:blip r:embed="rId4"/>
                <a:stretch>
                  <a:fillRect l="-1284" r="-104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8CE9865-B204-7FB2-A137-9F792F3A9688}"/>
                  </a:ext>
                </a:extLst>
              </p:cNvPr>
              <p:cNvSpPr txBox="1"/>
              <p:nvPr/>
            </p:nvSpPr>
            <p:spPr>
              <a:xfrm>
                <a:off x="449989" y="5385008"/>
                <a:ext cx="5650738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答：景点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处之间的距离为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8CE9865-B204-7FB2-A137-9F792F3A96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85008"/>
                <a:ext cx="5650738" cy="555765"/>
              </a:xfrm>
              <a:prstGeom prst="rect">
                <a:avLst/>
              </a:prstGeom>
              <a:blipFill>
                <a:blip r:embed="rId5"/>
                <a:stretch>
                  <a:fillRect l="-1726" r="-1510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323092" y="700644"/>
            <a:ext cx="880864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求景点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处之间的距离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；（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结果保留根号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583637A-8DB5-796E-98A0-6E224FC33714}"/>
              </a:ext>
            </a:extLst>
          </p:cNvPr>
          <p:cNvSpPr txBox="1"/>
          <p:nvPr/>
        </p:nvSpPr>
        <p:spPr>
          <a:xfrm>
            <a:off x="450108" y="1196752"/>
            <a:ext cx="113845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，由题意得，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a829b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31CFBDC-021E-B252-7FD6-D37AEE32BFB0}"/>
              </a:ext>
            </a:extLst>
          </p:cNvPr>
          <p:cNvSpPr txBox="1"/>
          <p:nvPr/>
        </p:nvSpPr>
        <p:spPr>
          <a:xfrm>
            <a:off x="450108" y="1672240"/>
            <a:ext cx="1178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yt_image_13739" title="H_157.23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31442" y="4672290"/>
            <a:ext cx="2351930" cy="19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yt_image_13737" title="H_194.0097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31482" y="1923878"/>
            <a:ext cx="2751890" cy="2271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44" name="yt_shape_13744"/>
              <p:cNvSpPr txBox="1"/>
              <p:nvPr/>
            </p:nvSpPr>
            <p:spPr>
              <a:xfrm>
                <a:off x="540119" y="900000"/>
                <a:ext cx="11492915" cy="30060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当地政府为了便捷游客游览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打算修建一条从景点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到景点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07679"/>
                  </a:rPr>
                  <a:t>的笔直的跨湖大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大桥修建后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从景点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到景点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比原来少走多少米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结果保留整数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1483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204.6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44" name="yt_shape_13744" descr="{&quot;rangeId&quot;:2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06079"/>
              </a:xfrm>
              <a:prstGeom prst="rect">
                <a:avLst/>
              </a:prstGeom>
              <a:blipFill>
                <a:blip r:embed="rId2"/>
                <a:stretch>
                  <a:fillRect l="-1645" t="-1826" b="-5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48" name="yt_image_13748" title="H_194.0097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4026545"/>
            <a:ext cx="2985622" cy="246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0" name="yt_shape_13750"/>
          <p:cNvSpPr txBox="1"/>
          <p:nvPr/>
        </p:nvSpPr>
        <p:spPr>
          <a:xfrm>
            <a:off x="540000" y="5044250"/>
            <a:ext cx="75004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答：大桥修建后，从景点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到景点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比原来少走约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205m.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86AE4C-E3B9-6D21-F216-3C4FC18371A8}"/>
                  </a:ext>
                </a:extLst>
              </p:cNvPr>
              <p:cNvSpPr txBox="1"/>
              <p:nvPr/>
            </p:nvSpPr>
            <p:spPr>
              <a:xfrm>
                <a:off x="450108" y="2325950"/>
                <a:ext cx="7487476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pageBreak': True}">
                <a:extLst>
                  <a:ext uri="{FF2B5EF4-FFF2-40B4-BE49-F238E27FC236}">
                    <a16:creationId xmlns:a16="http://schemas.microsoft.com/office/drawing/2014/main" id="{2786AE4C-E3B9-6D21-F216-3C4FC18371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25950"/>
                <a:ext cx="7487476" cy="615391"/>
              </a:xfrm>
              <a:prstGeom prst="rect">
                <a:avLst/>
              </a:prstGeom>
              <a:blipFill>
                <a:blip r:embed="rId4"/>
                <a:stretch>
                  <a:fillRect l="-1303" r="-105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6BA095-6A7C-B8E3-2131-B7AF4A91D6AB}"/>
                  </a:ext>
                </a:extLst>
              </p:cNvPr>
              <p:cNvSpPr txBox="1"/>
              <p:nvPr/>
            </p:nvSpPr>
            <p:spPr>
              <a:xfrm>
                <a:off x="497733" y="2847729"/>
                <a:ext cx="53507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pageBreak': True}">
                <a:extLst>
                  <a:ext uri="{FF2B5EF4-FFF2-40B4-BE49-F238E27FC236}">
                    <a16:creationId xmlns:a16="http://schemas.microsoft.com/office/drawing/2014/main" id="{7C6BA095-6A7C-B8E3-2131-B7AF4A91D6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847729"/>
                <a:ext cx="5350701" cy="613931"/>
              </a:xfrm>
              <a:prstGeom prst="rect">
                <a:avLst/>
              </a:prstGeom>
              <a:blipFill>
                <a:blip r:embed="rId5"/>
                <a:stretch>
                  <a:fillRect l="-1824" r="-159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4A5D13-8055-E31D-2BBA-0ABE5BC76805}"/>
                  </a:ext>
                </a:extLst>
              </p:cNvPr>
              <p:cNvSpPr txBox="1"/>
              <p:nvPr/>
            </p:nvSpPr>
            <p:spPr>
              <a:xfrm>
                <a:off x="497733" y="3368048"/>
                <a:ext cx="10892790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204.6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pageBreak': True}">
                <a:extLst>
                  <a:ext uri="{FF2B5EF4-FFF2-40B4-BE49-F238E27FC236}">
                    <a16:creationId xmlns:a16="http://schemas.microsoft.com/office/drawing/2014/main" id="{4F4A5D13-8055-E31D-2BBA-0ABE5BC768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368048"/>
                <a:ext cx="10892790" cy="555765"/>
              </a:xfrm>
              <a:prstGeom prst="rect">
                <a:avLst/>
              </a:prstGeom>
              <a:blipFill>
                <a:blip r:embed="rId6"/>
                <a:stretch>
                  <a:fillRect l="-895" r="-67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7CF6BF4-26A9-159E-79E0-3B46EE476085}"/>
              </a:ext>
            </a:extLst>
          </p:cNvPr>
          <p:cNvSpPr txBox="1"/>
          <p:nvPr/>
        </p:nvSpPr>
        <p:spPr>
          <a:xfrm>
            <a:off x="449989" y="3991137"/>
            <a:ext cx="7607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答：大桥修建后，从景点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到景点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比原来少走约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1" name="yt_shape_13751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仰角、俯角问题</a:t>
            </a:r>
          </a:p>
        </p:txBody>
      </p:sp>
      <p:sp>
        <p:nvSpPr>
          <p:cNvPr id="13752" name="yt_shape_13752"/>
          <p:cNvSpPr txBox="1"/>
          <p:nvPr/>
        </p:nvSpPr>
        <p:spPr>
          <a:xfrm>
            <a:off x="540119" y="1389434"/>
            <a:ext cx="11111999" cy="13924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（河池市中考改编）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小明同学在民族广场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处放风筝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风筝位于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f09b"/>
              </a:rPr>
              <a:t>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筝线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处看风筝的仰角为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小明的父母从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affd"/>
              </a:rPr>
              <a:t>处看风筝的仰角为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50°.</a:t>
            </a:r>
          </a:p>
        </p:txBody>
      </p:sp>
      <p:pic>
        <p:nvPicPr>
          <p:cNvPr id="13753" name="yt_image_13753" title="H_82.08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7071" y="2985083"/>
            <a:ext cx="193785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55" name="yt_shape_13755"/>
              <p:cNvSpPr txBox="1"/>
              <p:nvPr/>
            </p:nvSpPr>
            <p:spPr>
              <a:xfrm>
                <a:off x="540119" y="4078057"/>
                <a:ext cx="11651881" cy="19141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风筝离地面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结果保留小数点后一位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3fcc,isEnd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sin 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30°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0.8660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tan30°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0.5774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50°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0.7660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5_edc8d,isEnd"/>
                  </a:rPr>
                  <a:t> cos 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0.6428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tan50°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1.1918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>
          <p:sp>
            <p:nvSpPr>
              <p:cNvPr id="13755" name="yt_shape_137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78057"/>
                <a:ext cx="11651881" cy="1914178"/>
              </a:xfrm>
              <a:prstGeom prst="rect">
                <a:avLst/>
              </a:prstGeom>
              <a:blipFill>
                <a:blip r:embed="rId3"/>
                <a:stretch>
                  <a:fillRect l="-1622" t="-2866" b="-9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770448" title="H_25.973701">
            <a:extLst>
              <a:ext uri="{FF2B5EF4-FFF2-40B4-BE49-F238E27FC236}">
                <a16:creationId xmlns:a16="http://schemas.microsoft.com/office/drawing/2014/main" id="{B38E762C-1CB5-A43D-F85B-0408EFC32F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970411-37B4-8065-293C-85AC59BAB833}"/>
              </a:ext>
            </a:extLst>
          </p:cNvPr>
          <p:cNvSpPr txBox="1"/>
          <p:nvPr/>
        </p:nvSpPr>
        <p:spPr>
          <a:xfrm>
            <a:off x="3345708" y="403125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97B5DE-DB42-04AF-843C-507E704082DF}"/>
              </a:ext>
            </a:extLst>
          </p:cNvPr>
          <p:cNvSpPr txBox="1"/>
          <p:nvPr/>
        </p:nvSpPr>
        <p:spPr>
          <a:xfrm>
            <a:off x="3315546" y="4506739"/>
            <a:ext cx="11706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128.6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8" name="yt_shape_13758"/>
          <p:cNvSpPr txBox="1"/>
          <p:nvPr/>
        </p:nvSpPr>
        <p:spPr>
          <a:xfrm>
            <a:off x="540119" y="83671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（阜新市中考）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小颖家所在居民楼高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46m.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从楼顶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ab31"/>
              </a:rPr>
              <a:t>处测得另一座大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厦顶部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而大厦底部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的俯角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37°.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16dd"/>
              </a:rPr>
              <a:t>参考数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求两楼之间的距离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，垂足为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pic>
        <p:nvPicPr>
          <p:cNvPr id="13761" name="yt_image_13761" title="H_264.8569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7675" y="1700831"/>
            <a:ext cx="1749190" cy="213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3519C8-DF79-C4E9-A612-F0E841516598}"/>
              </a:ext>
            </a:extLst>
          </p:cNvPr>
          <p:cNvSpPr txBox="1"/>
          <p:nvPr/>
        </p:nvSpPr>
        <p:spPr>
          <a:xfrm>
            <a:off x="469497" y="2780928"/>
            <a:ext cx="5842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，垂足为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3763" title="H_196.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6779" y="4098292"/>
            <a:ext cx="2050435" cy="249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EFC1B25-F44A-84B0-9FE7-2F86CFEEB4C1}"/>
              </a:ext>
            </a:extLst>
          </p:cNvPr>
          <p:cNvSpPr txBox="1"/>
          <p:nvPr/>
        </p:nvSpPr>
        <p:spPr>
          <a:xfrm>
            <a:off x="449989" y="3329666"/>
            <a:ext cx="5706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A9ABDE-6739-3226-8A16-C8046FBA0095}"/>
              </a:ext>
            </a:extLst>
          </p:cNvPr>
          <p:cNvSpPr txBox="1"/>
          <p:nvPr/>
        </p:nvSpPr>
        <p:spPr>
          <a:xfrm>
            <a:off x="449989" y="3805154"/>
            <a:ext cx="48092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23A2734-AE35-274D-CAAF-FCDE7CE70F80}"/>
                  </a:ext>
                </a:extLst>
              </p:cNvPr>
              <p:cNvSpPr txBox="1"/>
              <p:nvPr/>
            </p:nvSpPr>
            <p:spPr>
              <a:xfrm>
                <a:off x="449989" y="4280642"/>
                <a:ext cx="5114036" cy="7860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61.3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23A2734-AE35-274D-CAAF-FCDE7CE70F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0642"/>
                <a:ext cx="5114036" cy="786016"/>
              </a:xfrm>
              <a:prstGeom prst="rect">
                <a:avLst/>
              </a:prstGeom>
              <a:blipFill>
                <a:blip r:embed="rId4"/>
                <a:stretch>
                  <a:fillRect l="-1907" r="-1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AEFAFA1-7804-9F2C-7917-33D169D1B636}"/>
              </a:ext>
            </a:extLst>
          </p:cNvPr>
          <p:cNvSpPr txBox="1"/>
          <p:nvPr/>
        </p:nvSpPr>
        <p:spPr>
          <a:xfrm>
            <a:off x="449989" y="4973046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61.3m.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591CB8-B784-4EBC-BAAE-7CD3B69E061F}"/>
              </a:ext>
            </a:extLst>
          </p:cNvPr>
          <p:cNvSpPr txBox="1"/>
          <p:nvPr/>
        </p:nvSpPr>
        <p:spPr>
          <a:xfrm>
            <a:off x="449989" y="5448534"/>
            <a:ext cx="488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答：两楼之间的距离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61.3m.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8" name="yt_shape_13768"/>
          <p:cNvSpPr txBox="1"/>
          <p:nvPr/>
        </p:nvSpPr>
        <p:spPr>
          <a:xfrm>
            <a:off x="540000" y="900000"/>
            <a:ext cx="606736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求大厦的高度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·tan45°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61.3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61.3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107.3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</p:txBody>
      </p:sp>
      <p:pic>
        <p:nvPicPr>
          <p:cNvPr id="13770" name="yt_image_13770" title="H_264.8569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1196752"/>
            <a:ext cx="2755958" cy="336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72" name="yt_shape_13772"/>
          <p:cNvSpPr txBox="1"/>
          <p:nvPr/>
        </p:nvSpPr>
        <p:spPr>
          <a:xfrm>
            <a:off x="540000" y="4945396"/>
            <a:ext cx="43024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答：大厦的高度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107.3m.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486630-2089-0BAF-1F6A-0E61087DE09A}"/>
              </a:ext>
            </a:extLst>
          </p:cNvPr>
          <p:cNvSpPr txBox="1"/>
          <p:nvPr/>
        </p:nvSpPr>
        <p:spPr>
          <a:xfrm>
            <a:off x="449989" y="1328682"/>
            <a:ext cx="56887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9A4019-94B5-477F-6829-6E439A5D2A8A}"/>
              </a:ext>
            </a:extLst>
          </p:cNvPr>
          <p:cNvSpPr txBox="1"/>
          <p:nvPr/>
        </p:nvSpPr>
        <p:spPr>
          <a:xfrm>
            <a:off x="449989" y="1804170"/>
            <a:ext cx="462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·tan45°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61.3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CBEA03-41ED-26FF-3017-67F5A99E7F36}"/>
              </a:ext>
            </a:extLst>
          </p:cNvPr>
          <p:cNvSpPr txBox="1"/>
          <p:nvPr/>
        </p:nvSpPr>
        <p:spPr>
          <a:xfrm>
            <a:off x="449989" y="2279658"/>
            <a:ext cx="6188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61.3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107.3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6F70D9-86D5-0A1B-C60A-04AB1AF3655A}"/>
              </a:ext>
            </a:extLst>
          </p:cNvPr>
          <p:cNvSpPr txBox="1"/>
          <p:nvPr/>
        </p:nvSpPr>
        <p:spPr>
          <a:xfrm>
            <a:off x="449989" y="2797815"/>
            <a:ext cx="4440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答：大厦的高度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107.3m.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3" name="yt_shape_13773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坡角、坡度问题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74" name="yt_shape_13774"/>
              <p:cNvSpPr txBox="1"/>
              <p:nvPr/>
            </p:nvSpPr>
            <p:spPr>
              <a:xfrm>
                <a:off x="540120" y="1389434"/>
                <a:ext cx="11492915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某地的一座人行天桥如图所示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天桥高为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坡面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的坡度为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文化墙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f846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在天桥底部正前方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为了方便行人推车过天桥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00215"/>
                  </a:rPr>
                  <a:t>有关部门决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定降低坡度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使新坡面的坡度为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774" name="yt_shape_13774" descr="{&quot;rangeId&quot;:2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89434"/>
                <a:ext cx="11111999" cy="1426929"/>
              </a:xfrm>
              <a:prstGeom prst="rect">
                <a:avLst/>
              </a:prstGeom>
              <a:blipFill>
                <a:blip r:embed="rId2"/>
                <a:stretch>
                  <a:fillRect l="-1701" t="-3846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76" name="yt_image_13776" title="H_171.4403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0189" y="3019515"/>
            <a:ext cx="6851620" cy="2177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78" name="yt_shape_13778"/>
              <p:cNvSpPr txBox="1"/>
              <p:nvPr/>
            </p:nvSpPr>
            <p:spPr>
              <a:xfrm>
                <a:off x="540000" y="5247115"/>
                <a:ext cx="5709896" cy="12021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若新坡面坡角为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求坡角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778" name="yt_shape_13778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47115"/>
                <a:ext cx="5709896" cy="1202189"/>
              </a:xfrm>
              <a:prstGeom prst="rect">
                <a:avLst/>
              </a:prstGeom>
              <a:blipFill>
                <a:blip r:embed="rId4"/>
                <a:stretch>
                  <a:fillRect l="-3312" t="-4569" r="-2244" b="-6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770523" title="H_25.973701">
            <a:extLst>
              <a:ext uri="{FF2B5EF4-FFF2-40B4-BE49-F238E27FC236}">
                <a16:creationId xmlns:a16="http://schemas.microsoft.com/office/drawing/2014/main" id="{ECC3B0F1-7E4A-D126-DB9E-AEB1CDA501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24E2BF-055C-718C-3839-33DA5178D32E}"/>
                  </a:ext>
                </a:extLst>
              </p:cNvPr>
              <p:cNvSpPr txBox="1"/>
              <p:nvPr/>
            </p:nvSpPr>
            <p:spPr>
              <a:xfrm>
                <a:off x="449989" y="5675797"/>
                <a:ext cx="5315776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6724E2BF-055C-718C-3839-33DA5178D3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75797"/>
                <a:ext cx="5315776" cy="808686"/>
              </a:xfrm>
              <a:prstGeom prst="rect">
                <a:avLst/>
              </a:prstGeom>
              <a:blipFill>
                <a:blip r:embed="rId6"/>
                <a:stretch>
                  <a:fillRect l="-1835" r="-1606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1" name="yt_shape_1378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有关部门规定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文化墙距天桥底部小于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米时应拆除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天桥改造后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该文化墙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b49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是否需要拆除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）该文化墙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不需要拆除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84" name="yt_shape_13784"/>
          <p:cNvSpPr txBox="1"/>
          <p:nvPr/>
        </p:nvSpPr>
        <p:spPr>
          <a:xfrm>
            <a:off x="540000" y="2971234"/>
            <a:ext cx="3146823" cy="7834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350" b="0" i="0" u="none" spc="-4350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  <a:r>
              <a:rPr lang="en-US" altLang="zh-CN" sz="4350" b="0" i="0" u="none" spc="23451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</a:p>
        </p:txBody>
      </p:sp>
      <p:pic>
        <p:nvPicPr>
          <p:cNvPr id="13783" name="yt_image_13783" title="H_68.2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8171" y="3685038"/>
            <a:ext cx="3114113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4C8E9C-76F3-B443-63F7-DDF4562D25CF}"/>
              </a:ext>
            </a:extLst>
          </p:cNvPr>
          <p:cNvSpPr txBox="1"/>
          <p:nvPr/>
        </p:nvSpPr>
        <p:spPr>
          <a:xfrm>
            <a:off x="450108" y="1804170"/>
            <a:ext cx="582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）该文化墙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不需要拆除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430093-6C48-0C7A-536D-835C5FEE9253}"/>
              </a:ext>
            </a:extLst>
          </p:cNvPr>
          <p:cNvSpPr txBox="1"/>
          <p:nvPr/>
        </p:nvSpPr>
        <p:spPr>
          <a:xfrm>
            <a:off x="450108" y="2279658"/>
            <a:ext cx="4667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E7C4DB0-CCF5-21DC-C371-6E1830893747}"/>
                  </a:ext>
                </a:extLst>
              </p:cNvPr>
              <p:cNvSpPr txBox="1"/>
              <p:nvPr/>
            </p:nvSpPr>
            <p:spPr>
              <a:xfrm>
                <a:off x="450108" y="2743061"/>
                <a:ext cx="38441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新坡面的坡度为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E7C4DB0-CCF5-21DC-C371-6E18308937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43061"/>
                <a:ext cx="3844163" cy="613931"/>
              </a:xfrm>
              <a:prstGeom prst="rect">
                <a:avLst/>
              </a:prstGeom>
              <a:blipFill>
                <a:blip r:embed="rId3"/>
                <a:stretch>
                  <a:fillRect l="-2540" r="-254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B9D29D2-B31B-759C-92AF-0928D7A866E7}"/>
                  </a:ext>
                </a:extLst>
              </p:cNvPr>
              <p:cNvSpPr txBox="1"/>
              <p:nvPr/>
            </p:nvSpPr>
            <p:spPr>
              <a:xfrm>
                <a:off x="450108" y="3157231"/>
                <a:ext cx="4269232" cy="7952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B9D29D2-B31B-759C-92AF-0928D7A866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57231"/>
                <a:ext cx="4269232" cy="795287"/>
              </a:xfrm>
              <a:prstGeom prst="rect">
                <a:avLst/>
              </a:prstGeom>
              <a:blipFill>
                <a:blip r:embed="rId4"/>
                <a:stretch>
                  <a:fillRect l="-2286" r="-2143" b="-4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8C4FA69-B485-9962-B12A-4CF85723215E}"/>
                  </a:ext>
                </a:extLst>
              </p:cNvPr>
              <p:cNvSpPr txBox="1"/>
              <p:nvPr/>
            </p:nvSpPr>
            <p:spPr>
              <a:xfrm>
                <a:off x="4466810" y="3338202"/>
                <a:ext cx="25932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8C4FA69-B485-9962-B12A-4CF8572321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6810" y="3338202"/>
                <a:ext cx="2593214" cy="613931"/>
              </a:xfrm>
              <a:prstGeom prst="rect">
                <a:avLst/>
              </a:prstGeom>
              <a:blipFill>
                <a:blip r:embed="rId5"/>
                <a:stretch>
                  <a:fillRect l="-3765" r="-3765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BC32223B-8925-9ABB-72F9-D40DE3BD9D2D}"/>
              </a:ext>
            </a:extLst>
          </p:cNvPr>
          <p:cNvSpPr txBox="1"/>
          <p:nvPr/>
        </p:nvSpPr>
        <p:spPr>
          <a:xfrm>
            <a:off x="450108" y="4015747"/>
            <a:ext cx="529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坡面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的坡度为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7695F5A-1856-2190-D8D0-975D83BE1C82}"/>
                  </a:ext>
                </a:extLst>
              </p:cNvPr>
              <p:cNvSpPr txBox="1"/>
              <p:nvPr/>
            </p:nvSpPr>
            <p:spPr>
              <a:xfrm>
                <a:off x="450108" y="4491235"/>
                <a:ext cx="68064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7695F5A-1856-2190-D8D0-975D83BE1C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91235"/>
                <a:ext cx="6806438" cy="613931"/>
              </a:xfrm>
              <a:prstGeom prst="rect">
                <a:avLst/>
              </a:prstGeom>
              <a:blipFill>
                <a:blip r:embed="rId6"/>
                <a:stretch>
                  <a:fillRect l="-1434" r="-1434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FE5C661-0A0F-07C7-09F0-CAEE6A8D34E3}"/>
                  </a:ext>
                </a:extLst>
              </p:cNvPr>
              <p:cNvSpPr txBox="1"/>
              <p:nvPr/>
            </p:nvSpPr>
            <p:spPr>
              <a:xfrm>
                <a:off x="450108" y="5191333"/>
                <a:ext cx="964057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fe16d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FE5C661-0A0F-07C7-09F0-CAEE6A8D34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91333"/>
                <a:ext cx="9640570" cy="613931"/>
              </a:xfrm>
              <a:prstGeom prst="rect">
                <a:avLst/>
              </a:prstGeom>
              <a:blipFill>
                <a:blip r:embed="rId7"/>
                <a:stretch>
                  <a:fillRect l="-1012" t="-2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07CCC3AB-82D0-A3EB-2253-E459275E096C}"/>
              </a:ext>
            </a:extLst>
          </p:cNvPr>
          <p:cNvSpPr txBox="1"/>
          <p:nvPr/>
        </p:nvSpPr>
        <p:spPr>
          <a:xfrm>
            <a:off x="450108" y="5531873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1.732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（米）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5FC2D66-B926-A56E-F264-4C076DB249EA}"/>
              </a:ext>
            </a:extLst>
          </p:cNvPr>
          <p:cNvSpPr txBox="1"/>
          <p:nvPr/>
        </p:nvSpPr>
        <p:spPr>
          <a:xfrm>
            <a:off x="450108" y="6007361"/>
            <a:ext cx="3839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该文化墙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不需要拆除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yt_image_13776" title="H_171.4403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24192" y="2145106"/>
            <a:ext cx="3600392" cy="114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1268</Words>
  <Application>Microsoft Office PowerPoint</Application>
  <PresentationFormat>宽屏</PresentationFormat>
  <Paragraphs>124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7" baseType="lpstr">
      <vt:lpstr>,isEnd</vt:lpstr>
      <vt:lpstr>_⨹_1_03fcc,isEnd</vt:lpstr>
      <vt:lpstr>_⨹_1_1483d</vt:lpstr>
      <vt:lpstr>_⨹_1_4f09b</vt:lpstr>
      <vt:lpstr>_⨹_1_6b49a</vt:lpstr>
      <vt:lpstr>_⨹_1_6f846</vt:lpstr>
      <vt:lpstr>_⨹_1_7eaa9</vt:lpstr>
      <vt:lpstr>_⨹_1_8f800,isEnd</vt:lpstr>
      <vt:lpstr>_⨹_1_a829b</vt:lpstr>
      <vt:lpstr>_⨹_1_e023a</vt:lpstr>
      <vt:lpstr>_⨹_1_fe16d</vt:lpstr>
      <vt:lpstr>_⨹_2_da36c</vt:lpstr>
      <vt:lpstr>_⨹_3_8a8b9</vt:lpstr>
      <vt:lpstr>_⨹_3_a16dd</vt:lpstr>
      <vt:lpstr>_⨹_4_26a6b,isEnd</vt:lpstr>
      <vt:lpstr>_⨹_5_00215</vt:lpstr>
      <vt:lpstr>_⨹_5_c97bc</vt:lpstr>
      <vt:lpstr>_⨹_5_edc8d,isEnd</vt:lpstr>
      <vt:lpstr>_⨹_7_07679</vt:lpstr>
      <vt:lpstr>_⨹_7_3ab31</vt:lpstr>
      <vt:lpstr>_⨹_8_1affd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2024-04-28T04:34:59Z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