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17" r:id="rId5"/>
    <p:sldId id="308" r:id="rId6"/>
    <p:sldId id="309" r:id="rId7"/>
    <p:sldId id="314" r:id="rId8"/>
    <p:sldId id="316" r:id="rId9"/>
    <p:sldId id="318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5" name="yt_shape_1340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04" name="yt_image_1340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07" name="yt_shape_13407"/>
          <p:cNvSpPr txBox="1"/>
          <p:nvPr/>
        </p:nvSpPr>
        <p:spPr>
          <a:xfrm>
            <a:off x="540000" y="1482165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已知锐角求三角函数值</a:t>
            </a:r>
          </a:p>
        </p:txBody>
      </p:sp>
      <p:sp>
        <p:nvSpPr>
          <p:cNvPr id="13408" name="yt_shape_13408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54°25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在屏幕上显示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acd5"/>
              </a:rPr>
              <a:t>以下正确的按键顺序是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09" name="yt_table_1340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535164"/>
              </p:ext>
            </p:extLst>
          </p:nvPr>
        </p:nvGraphicFramePr>
        <p:xfrm>
          <a:off x="540047" y="2931034"/>
          <a:ext cx="3675063" cy="1901952"/>
        </p:xfrm>
        <a:graphic>
          <a:graphicData uri="http://schemas.openxmlformats.org/drawingml/2006/table">
            <a:tbl>
              <a:tblPr/>
              <a:tblGrid>
                <a:gridCol w="3675063">
                  <a:extLst>
                    <a:ext uri="{9D8B030D-6E8A-4147-A177-3AD203B41FA5}">
                      <a16:colId xmlns:a16="http://schemas.microsoft.com/office/drawing/2014/main" val="106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sin 5 4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 </a:t>
                      </a:r>
                      <a:r>
                        <a:rPr lang="en-US" altLang="zh-CN" sz="2400" b="0" i="0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400" b="0" i="0" u="none" smtClean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0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 4 °</a:t>
                      </a:r>
                      <a:r>
                        <a:rPr lang="en-US" altLang="zh-CN" sz="2400" b="0" i="1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zh-CN" altLang="zh-CN" sz="2400" b="0" i="1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  <a:r>
                        <a:rPr lang="en-US" altLang="zh-CN" sz="2400" b="0" i="1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 5 °</a:t>
                      </a:r>
                      <a:r>
                        <a:rPr lang="en-US" altLang="zh-CN" sz="2400" b="0" i="1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sin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sin </a:t>
                      </a:r>
                      <a:r>
                        <a:rPr lang="en-US" altLang="zh-CN" sz="2400" b="0" i="0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 4 °</a:t>
                      </a:r>
                      <a:r>
                        <a:rPr lang="en-US" altLang="zh-CN" sz="2400" b="0" i="1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zh-CN" altLang="zh-CN" sz="2400" b="0" i="1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  <a:r>
                        <a:rPr lang="en-US" altLang="zh-CN" sz="2400" b="0" i="1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 5 °</a:t>
                      </a:r>
                      <a:r>
                        <a:rPr lang="en-US" altLang="zh-CN" sz="2400" b="0" i="1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zh-CN" altLang="zh-CN" sz="2400" b="0" i="1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  <a:r>
                        <a:rPr lang="en-US" altLang="zh-CN" sz="2400" b="0" i="1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mtClean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itchFamily="24"/>
                        <a:ea typeface="宋体" pitchFamily="24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sin </a:t>
                      </a:r>
                      <a:r>
                        <a:rPr lang="en-US" altLang="zh-CN" sz="2400" b="0" i="0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 4 °</a:t>
                      </a:r>
                      <a:r>
                        <a:rPr lang="en-US" altLang="zh-CN" sz="2400" b="0" i="1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zh-CN" altLang="zh-CN" sz="2400" b="0" i="1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  <a:r>
                        <a:rPr lang="en-US" altLang="zh-CN" sz="2400" b="0" i="1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2 5 </a:t>
                      </a:r>
                      <a:r>
                        <a:rPr lang="en-US" altLang="zh-CN" sz="2400" b="0" i="0" u="none" smtClean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 </a:t>
                      </a:r>
                      <a:r>
                        <a:rPr lang="en-US" altLang="zh-CN" sz="2400" b="0" i="0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6 0 </a:t>
                      </a:r>
                      <a:r>
                        <a:rPr lang="zh-CN" altLang="zh-CN" sz="2400" b="0" i="0" u="none" smtClean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itchFamily="24"/>
                        <a:ea typeface="宋体" pitchFamily="24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"/>
                  </a:ext>
                </a:extLst>
              </a:tr>
            </a:tbl>
          </a:graphicData>
        </a:graphic>
      </p:graphicFrame>
      <p:sp>
        <p:nvSpPr>
          <p:cNvPr id="2" name="yt_shape_矩形_2">
            <a:extLst>
              <a:ext uri="{FF2B5EF4-FFF2-40B4-BE49-F238E27FC236}">
                <a16:creationId xmlns:a16="http://schemas.microsoft.com/office/drawing/2014/main" id="{1C68FE8D-0461-43DC-0EDE-F98687CA12C3}"/>
              </a:ext>
            </a:extLst>
          </p:cNvPr>
          <p:cNvSpPr/>
          <p:nvPr/>
        </p:nvSpPr>
        <p:spPr>
          <a:xfrm>
            <a:off x="6417044" y="2035099"/>
            <a:ext cx="220726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yt_shape_1714121719825">
            <a:extLst>
              <a:ext uri="{FF2B5EF4-FFF2-40B4-BE49-F238E27FC236}">
                <a16:creationId xmlns:a16="http://schemas.microsoft.com/office/drawing/2014/main" id="{4E6E925D-06B1-7E64-752E-64BDA5D045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9F4F126-DF4A-73DB-E26F-3F926938590B}"/>
              </a:ext>
            </a:extLst>
          </p:cNvPr>
          <p:cNvSpPr txBox="1"/>
          <p:nvPr/>
        </p:nvSpPr>
        <p:spPr>
          <a:xfrm>
            <a:off x="10597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9416" y="3068960"/>
            <a:ext cx="432048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43472" y="3068960"/>
            <a:ext cx="155351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70832" y="3051375"/>
            <a:ext cx="155219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805335" y="3065621"/>
            <a:ext cx="330225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98047" y="3065621"/>
            <a:ext cx="244025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77897" y="3065621"/>
            <a:ext cx="161720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80726" y="3065621"/>
            <a:ext cx="246922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47209" y="3065621"/>
            <a:ext cx="150351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26948" y="3068960"/>
            <a:ext cx="178794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58901" y="3065621"/>
            <a:ext cx="232748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00089" y="3512245"/>
            <a:ext cx="155351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16113" y="3512245"/>
            <a:ext cx="155351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343472" y="3516847"/>
            <a:ext cx="382579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739085" y="3512245"/>
            <a:ext cx="180452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955108" y="3512245"/>
            <a:ext cx="180452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173666" y="3512245"/>
            <a:ext cx="355810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639616" y="3512245"/>
            <a:ext cx="431053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097561" y="3512245"/>
            <a:ext cx="334144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888368" y="4028599"/>
            <a:ext cx="334144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286169" y="4018535"/>
            <a:ext cx="212654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526431" y="4018535"/>
            <a:ext cx="212654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771644" y="4012634"/>
            <a:ext cx="363915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172939" y="4012634"/>
            <a:ext cx="178646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394987" y="4012634"/>
            <a:ext cx="178646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634292" y="4015553"/>
            <a:ext cx="336389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005035" y="4033757"/>
            <a:ext cx="334577" cy="24578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916774" y="4535191"/>
            <a:ext cx="334577" cy="24578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310796" y="4520223"/>
            <a:ext cx="188028" cy="24578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567841" y="4523821"/>
            <a:ext cx="188028" cy="24578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808247" y="4513023"/>
            <a:ext cx="327312" cy="24578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2172909" y="4513023"/>
            <a:ext cx="178676" cy="24578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2421915" y="4513023"/>
            <a:ext cx="178676" cy="24578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2670921" y="4513023"/>
            <a:ext cx="299760" cy="24578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3041011" y="4513023"/>
            <a:ext cx="264731" cy="24578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3330647" y="4520223"/>
            <a:ext cx="173066" cy="24578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3568581" y="4509120"/>
            <a:ext cx="334577" cy="24578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1" name="yt_shape_13411"/>
          <p:cNvSpPr txBox="1"/>
          <p:nvPr/>
        </p:nvSpPr>
        <p:spPr>
          <a:xfrm>
            <a:off x="540000" y="900000"/>
            <a:ext cx="87988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用计算器比较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27°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26°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tan25°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12" name="yt_table_1341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621230"/>
              </p:ext>
            </p:extLst>
          </p:nvPr>
        </p:nvGraphicFramePr>
        <p:xfrm>
          <a:off x="540047" y="1379303"/>
          <a:ext cx="4286250" cy="1901952"/>
        </p:xfrm>
        <a:graphic>
          <a:graphicData uri="http://schemas.openxmlformats.org/drawingml/2006/table">
            <a:tbl>
              <a:tblPr/>
              <a:tblGrid>
                <a:gridCol w="4286250">
                  <a:extLst>
                    <a:ext uri="{9D8B030D-6E8A-4147-A177-3AD203B41FA5}">
                      <a16:colId xmlns:a16="http://schemas.microsoft.com/office/drawing/2014/main" val="106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tan25°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cos 26°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sin 27°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tan25°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sin 27°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cos 26°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sin 27°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tan25°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cos 26°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cos 26°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tan25°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sin 27°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1866FF0-35C1-F9C2-44A6-6E0D4AEB0394}"/>
              </a:ext>
            </a:extLst>
          </p:cNvPr>
          <p:cNvSpPr txBox="1"/>
          <p:nvPr/>
        </p:nvSpPr>
        <p:spPr>
          <a:xfrm>
            <a:off x="8350976" y="8531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3414"/>
          <p:cNvSpPr txBox="1"/>
          <p:nvPr/>
        </p:nvSpPr>
        <p:spPr>
          <a:xfrm>
            <a:off x="540119" y="34904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40°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50°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eadb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tan35°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0.0001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1B1D03-8145-B8D6-91B4-35170DDC0D40}"/>
              </a:ext>
            </a:extLst>
          </p:cNvPr>
          <p:cNvSpPr txBox="1"/>
          <p:nvPr/>
        </p:nvSpPr>
        <p:spPr>
          <a:xfrm>
            <a:off x="4737946" y="3443641"/>
            <a:ext cx="132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0.6428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521D168-D7D8-4149-8464-32A1D2561ABE}"/>
              </a:ext>
            </a:extLst>
          </p:cNvPr>
          <p:cNvSpPr txBox="1"/>
          <p:nvPr/>
        </p:nvSpPr>
        <p:spPr>
          <a:xfrm>
            <a:off x="8085982" y="3443641"/>
            <a:ext cx="1323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0.6428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D55D2DB-ECCA-D371-6DA0-13EB7C52BDF8}"/>
              </a:ext>
            </a:extLst>
          </p:cNvPr>
          <p:cNvSpPr txBox="1"/>
          <p:nvPr/>
        </p:nvSpPr>
        <p:spPr>
          <a:xfrm>
            <a:off x="2163021" y="3919129"/>
            <a:ext cx="1323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0.7002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5" name="yt_shape_13415"/>
          <p:cNvSpPr txBox="1"/>
          <p:nvPr/>
        </p:nvSpPr>
        <p:spPr>
          <a:xfrm>
            <a:off x="540000" y="90872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已知三角函数值求锐角</a:t>
            </a:r>
          </a:p>
        </p:txBody>
      </p:sp>
      <p:sp>
        <p:nvSpPr>
          <p:cNvPr id="13416" name="yt_shape_13416"/>
          <p:cNvSpPr txBox="1"/>
          <p:nvPr/>
        </p:nvSpPr>
        <p:spPr>
          <a:xfrm>
            <a:off x="540119" y="13981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0.2476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用计算器求锐角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在屏幕显示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的情况下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c1d2"/>
              </a:rPr>
              <a:t>以下正确的按键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17" name="yt_table_1341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652009"/>
              </p:ext>
            </p:extLst>
          </p:nvPr>
        </p:nvGraphicFramePr>
        <p:xfrm>
          <a:off x="540047" y="2357589"/>
          <a:ext cx="3577463" cy="1901952"/>
        </p:xfrm>
        <a:graphic>
          <a:graphicData uri="http://schemas.openxmlformats.org/drawingml/2006/table">
            <a:tbl>
              <a:tblPr/>
              <a:tblGrid>
                <a:gridCol w="3577463">
                  <a:extLst>
                    <a:ext uri="{9D8B030D-6E8A-4147-A177-3AD203B41FA5}">
                      <a16:colId xmlns:a16="http://schemas.microsoft.com/office/drawing/2014/main" val="106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SHIFT </a:t>
                      </a:r>
                      <a:r>
                        <a:rPr lang="en-US" altLang="zh-CN" sz="2400" b="0" i="0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sin  0 . 2 4 7 6 </a:t>
                      </a:r>
                      <a:r>
                        <a:rPr lang="zh-CN" altLang="zh-CN" sz="2400" b="0" i="0" u="none" smtClean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itchFamily="24"/>
                        <a:ea typeface="宋体" pitchFamily="24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sin </a:t>
                      </a:r>
                      <a:r>
                        <a:rPr lang="en-US" altLang="zh-CN" sz="2400" b="0" i="0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SHIFT 0 . 2 4 7 6 </a:t>
                      </a:r>
                      <a:r>
                        <a:rPr lang="zh-CN" altLang="zh-CN" sz="2400" b="0" i="0" u="none" smtClean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itchFamily="24"/>
                        <a:ea typeface="宋体" pitchFamily="24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sin </a:t>
                      </a:r>
                      <a:r>
                        <a:rPr lang="en-US" altLang="zh-CN" sz="2400" b="0" i="0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0 . 2 4 7 6 </a:t>
                      </a:r>
                      <a:r>
                        <a:rPr lang="zh-CN" altLang="zh-CN" sz="2400" b="0" i="0" u="none" smtClean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itchFamily="24"/>
                        <a:ea typeface="宋体" pitchFamily="24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SHIFT cos </a:t>
                      </a:r>
                      <a:r>
                        <a:rPr lang="en-US" altLang="zh-CN" sz="2400" b="0" i="0" u="none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0 . 2 4 7 6 </a:t>
                      </a:r>
                      <a:r>
                        <a:rPr lang="zh-CN" altLang="zh-CN" sz="2400" b="0" i="0" u="none" smtClean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itchFamily="24"/>
                        <a:ea typeface="宋体" pitchFamily="24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6"/>
                  </a:ext>
                </a:extLst>
              </a:tr>
            </a:tbl>
          </a:graphicData>
        </a:graphic>
      </p:graphicFrame>
      <p:sp>
        <p:nvSpPr>
          <p:cNvPr id="2" name="yt_shape_矩形_2">
            <a:extLst>
              <a:ext uri="{FF2B5EF4-FFF2-40B4-BE49-F238E27FC236}">
                <a16:creationId xmlns:a16="http://schemas.microsoft.com/office/drawing/2014/main" id="{8F6816BE-DBAE-CD96-CD9C-66D771D61057}"/>
              </a:ext>
            </a:extLst>
          </p:cNvPr>
          <p:cNvSpPr/>
          <p:nvPr/>
        </p:nvSpPr>
        <p:spPr>
          <a:xfrm>
            <a:off x="7693394" y="1461654"/>
            <a:ext cx="220726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yt_shape_1714121719990">
            <a:extLst>
              <a:ext uri="{FF2B5EF4-FFF2-40B4-BE49-F238E27FC236}">
                <a16:creationId xmlns:a16="http://schemas.microsoft.com/office/drawing/2014/main" id="{7050FFA3-4BE8-73AE-25CA-48C9C0702A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9173"/>
            <a:ext cx="1186052" cy="33349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30195EE-FBEA-656F-A713-8B079E0D91AA}"/>
              </a:ext>
            </a:extLst>
          </p:cNvPr>
          <p:cNvSpPr txBox="1"/>
          <p:nvPr/>
        </p:nvSpPr>
        <p:spPr>
          <a:xfrm>
            <a:off x="1974108" y="18268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5420" y="2492896"/>
            <a:ext cx="936104" cy="31301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9416" y="2941221"/>
            <a:ext cx="432048" cy="34985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07468" y="2941221"/>
            <a:ext cx="900100" cy="34985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75420" y="3920979"/>
            <a:ext cx="900099" cy="33856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858865" y="2492896"/>
            <a:ext cx="432048" cy="32067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74236" y="3428999"/>
            <a:ext cx="432048" cy="34128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85462" y="2492896"/>
            <a:ext cx="322306" cy="30885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544604" y="2932323"/>
            <a:ext cx="322306" cy="35875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594941" y="3428999"/>
            <a:ext cx="312724" cy="34128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613454" y="3812803"/>
            <a:ext cx="322306" cy="40968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74856" y="2492896"/>
            <a:ext cx="220085" cy="32067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35719" y="2948873"/>
            <a:ext cx="139137" cy="3422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325471" y="3418727"/>
            <a:ext cx="150998" cy="35155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290913" y="3915187"/>
            <a:ext cx="204687" cy="35712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817192" y="3920979"/>
            <a:ext cx="390376" cy="33485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616089" y="2492896"/>
            <a:ext cx="167543" cy="31301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423592" y="2948873"/>
            <a:ext cx="129079" cy="3422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564741" y="3428999"/>
            <a:ext cx="159115" cy="34128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537273" y="3906506"/>
            <a:ext cx="83344" cy="34538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804780" y="2494459"/>
            <a:ext cx="167543" cy="31301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025200" y="2488732"/>
            <a:ext cx="167543" cy="31301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235039" y="2484042"/>
            <a:ext cx="167543" cy="31301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475623" y="2488447"/>
            <a:ext cx="167543" cy="31301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627437" y="2944931"/>
            <a:ext cx="129079" cy="3422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855019" y="2939022"/>
            <a:ext cx="129079" cy="3422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3082601" y="2932893"/>
            <a:ext cx="129079" cy="3422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3297960" y="2917258"/>
            <a:ext cx="129079" cy="3422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723856" y="3418727"/>
            <a:ext cx="135009" cy="36432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936117" y="3428999"/>
            <a:ext cx="155591" cy="33486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2159398" y="3428999"/>
            <a:ext cx="117039" cy="33723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2400955" y="3429000"/>
            <a:ext cx="151715" cy="34826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714791" y="3880253"/>
            <a:ext cx="135009" cy="36432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2927052" y="3890525"/>
            <a:ext cx="155591" cy="33486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3170649" y="3890525"/>
            <a:ext cx="117039" cy="33723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3391890" y="3890526"/>
            <a:ext cx="151715" cy="34826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3618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9" name="yt_shape_13419"/>
          <p:cNvSpPr txBox="1"/>
          <p:nvPr/>
        </p:nvSpPr>
        <p:spPr>
          <a:xfrm>
            <a:off x="540000" y="900000"/>
            <a:ext cx="871713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根据三角函数值用计算器求锐角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0.01°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0.9333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68.96°.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0.8032.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36.56°.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82E3392-A624-C5D4-9A13-0C69D3506223}"/>
              </a:ext>
            </a:extLst>
          </p:cNvPr>
          <p:cNvSpPr txBox="1"/>
          <p:nvPr/>
        </p:nvSpPr>
        <p:spPr>
          <a:xfrm>
            <a:off x="449989" y="1804170"/>
            <a:ext cx="2564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68.96°.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4B245F-BDBE-4DF9-3824-B9329EA7993A}"/>
              </a:ext>
            </a:extLst>
          </p:cNvPr>
          <p:cNvSpPr txBox="1"/>
          <p:nvPr/>
        </p:nvSpPr>
        <p:spPr>
          <a:xfrm>
            <a:off x="449989" y="2755146"/>
            <a:ext cx="2564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36.56°.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5" name="yt_shape_1342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24" name="yt_image_13424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27" name="yt_shape_13427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运用计算器计算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01ba"/>
              </a:rPr>
              <a:t>的度数约等于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28" name="yt_table_1342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468310"/>
              </p:ext>
            </p:extLst>
          </p:nvPr>
        </p:nvGraphicFramePr>
        <p:xfrm>
          <a:off x="540047" y="2441600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657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658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659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6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37°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39°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7"/>
                  </a:ext>
                </a:extLst>
              </a:tr>
            </a:tbl>
          </a:graphicData>
        </a:graphic>
      </p:graphicFrame>
      <p:sp>
        <p:nvSpPr>
          <p:cNvPr id="13430" name="yt_shape_13430"/>
          <p:cNvSpPr txBox="1"/>
          <p:nvPr/>
        </p:nvSpPr>
        <p:spPr>
          <a:xfrm>
            <a:off x="540119" y="2967771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都是锐角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1.1176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0.0580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a730,isEnd"/>
              </a:rPr>
              <a:t>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腰和底的长分别是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8c9f2,isEnd"/>
              </a:rPr>
              <a:t>则这个三角形底角的度数约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用科学计算器计算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69D112A-9D42-18BD-7D6E-C2706123D70C}"/>
              </a:ext>
            </a:extLst>
          </p:cNvPr>
          <p:cNvSpPr txBox="1"/>
          <p:nvPr/>
        </p:nvSpPr>
        <p:spPr>
          <a:xfrm>
            <a:off x="3467947" y="19108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8E44D7-275B-6393-EA56-7144C0F760BC}"/>
              </a:ext>
            </a:extLst>
          </p:cNvPr>
          <p:cNvSpPr txBox="1"/>
          <p:nvPr/>
        </p:nvSpPr>
        <p:spPr>
          <a:xfrm>
            <a:off x="1364508" y="3396453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AF5BF1-757B-9A6E-58FA-4B26E547A8C3}"/>
              </a:ext>
            </a:extLst>
          </p:cNvPr>
          <p:cNvSpPr txBox="1"/>
          <p:nvPr/>
        </p:nvSpPr>
        <p:spPr>
          <a:xfrm>
            <a:off x="3467946" y="3396453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0FA441-1CF9-C27A-36B9-315B403B9282}"/>
              </a:ext>
            </a:extLst>
          </p:cNvPr>
          <p:cNvSpPr txBox="1"/>
          <p:nvPr/>
        </p:nvSpPr>
        <p:spPr>
          <a:xfrm>
            <a:off x="1364508" y="4347429"/>
            <a:ext cx="1140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49.5°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3" name="yt_shape_1343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32" name="yt_image_13432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35" name="yt_shape_13435"/>
          <p:cNvSpPr txBox="1"/>
          <p:nvPr/>
        </p:nvSpPr>
        <p:spPr>
          <a:xfrm>
            <a:off x="540119" y="1482165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抽象能力）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锐角的正弦值和余弦值都随着锐角的确定而确定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变化而变化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5df6"/>
              </a:rPr>
              <a:t>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探索随着锐角度数的增大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它的正弦值和余弦值变化的规律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3437" name="yt_image_13437" title="H_133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2694" y="3056787"/>
            <a:ext cx="2986610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68DE047-0092-5402-0870-768959BBF2FE}"/>
              </a:ext>
            </a:extLst>
          </p:cNvPr>
          <p:cNvSpPr txBox="1"/>
          <p:nvPr/>
        </p:nvSpPr>
        <p:spPr>
          <a:xfrm>
            <a:off x="450108" y="4869160"/>
            <a:ext cx="9247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）正弦值随角度的增大而增大，余弦值随角度的增大而减小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F075CCCD-004B-6383-2810-A948A84DE37C}"/>
              </a:ext>
            </a:extLst>
          </p:cNvPr>
          <p:cNvSpPr txBox="1"/>
          <p:nvPr/>
        </p:nvSpPr>
        <p:spPr>
          <a:xfrm>
            <a:off x="450108" y="1877354"/>
            <a:ext cx="7141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解： 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sin 18°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sin 34°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sin 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sin 62°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sin 88°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D30CE31-05F2-F372-1F29-C6B888041EBE}"/>
              </a:ext>
            </a:extLst>
          </p:cNvPr>
          <p:cNvSpPr txBox="1"/>
          <p:nvPr/>
        </p:nvSpPr>
        <p:spPr>
          <a:xfrm>
            <a:off x="526308" y="2352842"/>
            <a:ext cx="6328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cos 88°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cos 62°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cos 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cos 34°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cos 18°.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439"/>
          <p:cNvSpPr txBox="1"/>
          <p:nvPr/>
        </p:nvSpPr>
        <p:spPr>
          <a:xfrm>
            <a:off x="540119" y="980728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根据你探索到的规律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试比较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25303"/>
              </a:rPr>
              <a:t>这些锐角的正弦值的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大小和余弦值的大小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1" name="yt_image_13437" title="H_133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0216" y="1890035"/>
            <a:ext cx="2986610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0" name="yt_shape_13440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利用互为余角的两个角的正弦和余弦的关系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c03bc,isEnd"/>
              </a:rPr>
              <a:t>试比较下列正弦值和余弦值的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10°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cos 70°.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）正弦值随角度的增大而增大，余弦值随角度的增大而减小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sin 18°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sin 34°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sin 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sin 62°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sin 88°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cos 88°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cos 62°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cos 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cos 34°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cos 18°.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sin 10°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cos 70°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sin 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cos 30°.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BF4CA17-F263-9BBF-362E-BBCE727A6D88}"/>
              </a:ext>
            </a:extLst>
          </p:cNvPr>
          <p:cNvSpPr txBox="1"/>
          <p:nvPr/>
        </p:nvSpPr>
        <p:spPr>
          <a:xfrm>
            <a:off x="3534621" y="1328682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24C725-A747-7E52-6C11-3BBE75D223EC}"/>
              </a:ext>
            </a:extLst>
          </p:cNvPr>
          <p:cNvSpPr txBox="1"/>
          <p:nvPr/>
        </p:nvSpPr>
        <p:spPr>
          <a:xfrm>
            <a:off x="3534621" y="1804170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E16C8A-BDC9-89C5-E5C2-FDC424523F86}"/>
              </a:ext>
            </a:extLst>
          </p:cNvPr>
          <p:cNvSpPr txBox="1"/>
          <p:nvPr/>
        </p:nvSpPr>
        <p:spPr>
          <a:xfrm>
            <a:off x="3534621" y="2279658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A5CE010-1399-D341-D2CB-DE8898E57629}"/>
              </a:ext>
            </a:extLst>
          </p:cNvPr>
          <p:cNvSpPr txBox="1"/>
          <p:nvPr/>
        </p:nvSpPr>
        <p:spPr>
          <a:xfrm>
            <a:off x="450108" y="3847121"/>
            <a:ext cx="5774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sin 10°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cos 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sin 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cos 30°.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3437" title="H_133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8208" y="3876057"/>
            <a:ext cx="2986610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08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1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749</Words>
  <Application>Microsoft Office PowerPoint</Application>
  <PresentationFormat>宽屏</PresentationFormat>
  <Paragraphs>70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32" baseType="lpstr">
      <vt:lpstr>,isEnd</vt:lpstr>
      <vt:lpstr>_⨹_1_0eadb,isEnd</vt:lpstr>
      <vt:lpstr>_⨹_1_35df6</vt:lpstr>
      <vt:lpstr>_⨹_1_ea730,isEnd</vt:lpstr>
      <vt:lpstr>_⨹_10_0acd5</vt:lpstr>
      <vt:lpstr>_⨹_12_8c9f2,isEnd</vt:lpstr>
      <vt:lpstr>_⨹_13_c03bc,isEnd</vt:lpstr>
      <vt:lpstr>_⨹_6_401ba</vt:lpstr>
      <vt:lpstr>_⨹_7_9c1d2</vt:lpstr>
      <vt:lpstr>_⨹_9_25303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2024-04-26T08:46:26Z</dcterms:created>
  <dcterms:modified xsi:type="dcterms:W3CDTF">2024-04-28T03:56:04Z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