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1" r:id="rId9"/>
    <p:sldId id="313" r:id="rId10"/>
    <p:sldId id="314" r:id="rId11"/>
    <p:sldId id="315" r:id="rId12"/>
    <p:sldId id="316" r:id="rId13"/>
    <p:sldId id="32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2" name="yt_shape_1303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31" name="yt_image_13031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4" name="yt_shape_13034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利用勾股定理测量</a:t>
            </a:r>
          </a:p>
        </p:txBody>
      </p:sp>
      <p:sp>
        <p:nvSpPr>
          <p:cNvPr id="13035" name="yt_shape_13035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457200" indent="-457200" algn="l" eaLnBrk="1" latinLnBrk="0" hangingPunct="0">
              <a:lnSpc>
                <a:spcPct val="129999"/>
              </a:lnSpc>
              <a:buAutoNum type="arabicPeriod"/>
            </a:pP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为求出湖两岸的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一个观测者在点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1624"/>
              </a:rPr>
              <a:t> </a:t>
            </a:r>
            <a:r>
              <a:rPr lang="en-US" altLang="zh-CN" sz="24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恰好为直角三角形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0fbf"/>
              </a:rPr>
              <a:t>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37" name="yt_table_1303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627631"/>
              </p:ext>
            </p:extLst>
          </p:nvPr>
        </p:nvGraphicFramePr>
        <p:xfrm>
          <a:off x="540047" y="3411165"/>
          <a:ext cx="89084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</a:tbl>
          </a:graphicData>
        </a:graphic>
      </p:graphicFrame>
      <p:pic>
        <p:nvPicPr>
          <p:cNvPr id="13036" name="yt_image_13036_skip" title="H_86.3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4926" y="3411165"/>
            <a:ext cx="2105020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73689" title="H_26.259764">
            <a:extLst>
              <a:ext uri="{FF2B5EF4-FFF2-40B4-BE49-F238E27FC236}">
                <a16:creationId xmlns:a16="http://schemas.microsoft.com/office/drawing/2014/main" id="{7E2D2A11-551B-9FB4-0FE9-D1C52E4414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257E79-BCD9-3E89-B021-CBE86E32A3B6}"/>
              </a:ext>
            </a:extLst>
          </p:cNvPr>
          <p:cNvSpPr txBox="1"/>
          <p:nvPr/>
        </p:nvSpPr>
        <p:spPr>
          <a:xfrm>
            <a:off x="2888508" y="28757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2" name="yt_shape_13082"/>
          <p:cNvSpPr txBox="1"/>
          <p:nvPr/>
        </p:nvSpPr>
        <p:spPr>
          <a:xfrm>
            <a:off x="540119" y="76470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（数学文化）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是古代东方数学代表作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书中记载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69dc"/>
              </a:rPr>
              <a:t>今有开门去阃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kǔn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门槛的意思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不合二寸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问门广几何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题目大意是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b3ba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的俯视示意图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今推开双门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门框上点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到门槛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41c9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双门间的缝隙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求门宽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的长是多少寸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85" name="yt_shape_13085"/>
          <p:cNvSpPr txBox="1"/>
          <p:nvPr/>
        </p:nvSpPr>
        <p:spPr>
          <a:xfrm>
            <a:off x="540000" y="2972062"/>
            <a:ext cx="10229916" cy="20081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150" b="0" i="0" u="none" spc="-11150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</a:rPr>
              <a:t> </a:t>
            </a:r>
            <a:r>
              <a:rPr lang="en-US" altLang="zh-CN" sz="11150" b="0" i="0" u="none" spc="42064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800" b="0" i="0" u="none" spc="3057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</a:p>
        </p:txBody>
      </p:sp>
      <p:pic>
        <p:nvPicPr>
          <p:cNvPr id="13083" name="yt_image_13083" title="H_174.9559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3281" y="2427724"/>
            <a:ext cx="4577293" cy="17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84" name="yt_image_13084" title="H_122.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8649"/>
          <a:stretch/>
        </p:blipFill>
        <p:spPr bwMode="auto">
          <a:xfrm>
            <a:off x="7964012" y="4489910"/>
            <a:ext cx="2969407" cy="181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087"/>
              <p:cNvSpPr txBox="1"/>
              <p:nvPr/>
            </p:nvSpPr>
            <p:spPr>
              <a:xfrm>
                <a:off x="540000" y="2179662"/>
                <a:ext cx="6403997" cy="5427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解：过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寸，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寸，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寸，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寸，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）寸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（寸），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寸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答：门宽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寸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9662"/>
                <a:ext cx="6403997" cy="5427704"/>
              </a:xfrm>
              <a:prstGeom prst="rect">
                <a:avLst/>
              </a:prstGeom>
              <a:blipFill>
                <a:blip r:embed="rId4"/>
                <a:stretch>
                  <a:fillRect l="-2952" t="-1011" r="-1905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4398D1F-6155-DF7C-AF51-035AA42A0823}"/>
              </a:ext>
            </a:extLst>
          </p:cNvPr>
          <p:cNvSpPr txBox="1"/>
          <p:nvPr/>
        </p:nvSpPr>
        <p:spPr>
          <a:xfrm>
            <a:off x="449989" y="2132856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52C22D-8A01-3699-03CA-291C50C21D51}"/>
              </a:ext>
            </a:extLst>
          </p:cNvPr>
          <p:cNvSpPr txBox="1"/>
          <p:nvPr/>
        </p:nvSpPr>
        <p:spPr>
          <a:xfrm>
            <a:off x="449989" y="2492896"/>
            <a:ext cx="491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64CCCB1-2AF6-6393-A4D5-970CE5F745D9}"/>
              </a:ext>
            </a:extLst>
          </p:cNvPr>
          <p:cNvSpPr txBox="1"/>
          <p:nvPr/>
        </p:nvSpPr>
        <p:spPr>
          <a:xfrm>
            <a:off x="449989" y="2852936"/>
            <a:ext cx="451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寸，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8F32EA4-2339-43C1-EA31-2EB1E26AC307}"/>
                  </a:ext>
                </a:extLst>
              </p:cNvPr>
              <p:cNvSpPr txBox="1"/>
              <p:nvPr/>
            </p:nvSpPr>
            <p:spPr>
              <a:xfrm>
                <a:off x="449989" y="3140968"/>
                <a:ext cx="6522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寸，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寸，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寸，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8F32EA4-2339-43C1-EA31-2EB1E26AC3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0968"/>
                <a:ext cx="6522148" cy="765061"/>
              </a:xfrm>
              <a:prstGeom prst="rect">
                <a:avLst/>
              </a:prstGeom>
              <a:blipFill>
                <a:blip r:embed="rId5"/>
                <a:stretch>
                  <a:fillRect l="-1495" r="-140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9C53E43E-5B48-4107-5F9F-EAAD1EEBEDDE}"/>
              </a:ext>
            </a:extLst>
          </p:cNvPr>
          <p:cNvSpPr txBox="1"/>
          <p:nvPr/>
        </p:nvSpPr>
        <p:spPr>
          <a:xfrm>
            <a:off x="449989" y="3645024"/>
            <a:ext cx="2918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AAC1FE-D82E-2104-68A8-3A26BAEB57F6}"/>
              </a:ext>
            </a:extLst>
          </p:cNvPr>
          <p:cNvSpPr txBox="1"/>
          <p:nvPr/>
        </p:nvSpPr>
        <p:spPr>
          <a:xfrm>
            <a:off x="449989" y="4005064"/>
            <a:ext cx="23232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27CCF47-C060-03A4-E94D-99633B81EA50}"/>
              </a:ext>
            </a:extLst>
          </p:cNvPr>
          <p:cNvSpPr txBox="1"/>
          <p:nvPr/>
        </p:nvSpPr>
        <p:spPr>
          <a:xfrm>
            <a:off x="497614" y="4365104"/>
            <a:ext cx="267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4DB3D40-DFA6-837D-961E-3F454CAAAC5C}"/>
              </a:ext>
            </a:extLst>
          </p:cNvPr>
          <p:cNvSpPr txBox="1"/>
          <p:nvPr/>
        </p:nvSpPr>
        <p:spPr>
          <a:xfrm>
            <a:off x="449989" y="4725144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32B2D54-8ECD-41B8-FE76-163DBF2D81DD}"/>
              </a:ext>
            </a:extLst>
          </p:cNvPr>
          <p:cNvSpPr txBox="1"/>
          <p:nvPr/>
        </p:nvSpPr>
        <p:spPr>
          <a:xfrm>
            <a:off x="449989" y="5157192"/>
            <a:ext cx="2451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C04D1C9-FF97-4CBA-924F-890A9BD97589}"/>
              </a:ext>
            </a:extLst>
          </p:cNvPr>
          <p:cNvSpPr txBox="1"/>
          <p:nvPr/>
        </p:nvSpPr>
        <p:spPr>
          <a:xfrm>
            <a:off x="449989" y="5596204"/>
            <a:ext cx="4747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（寸），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2595A6E-988C-486E-0214-D39585DD4C54}"/>
              </a:ext>
            </a:extLst>
          </p:cNvPr>
          <p:cNvSpPr txBox="1"/>
          <p:nvPr/>
        </p:nvSpPr>
        <p:spPr>
          <a:xfrm>
            <a:off x="449989" y="6021288"/>
            <a:ext cx="3618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答：门宽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3" name="yt_shape_1309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92" name="yt_image_1309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95" name="yt_shape_13095"/>
          <p:cNvSpPr txBox="1"/>
          <p:nvPr/>
        </p:nvSpPr>
        <p:spPr>
          <a:xfrm>
            <a:off x="540120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轴表示一条东西方向的道路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6739"/>
              </a:rPr>
              <a:t>轴表示一条南北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小丽和小明分别从十字路口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点处同时出发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小丽沿着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0342"/>
              </a:rPr>
              <a:t>/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时的速度由西向东前进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小明沿着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时的速度由南向北前进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5337"/>
              </a:rPr>
              <a:t>有一棵百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年古树位于图中的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古树与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096" name="yt_image_13096" title="H_152.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1944" y="3630731"/>
            <a:ext cx="1821609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9" name="yt_shape_13099"/>
          <p:cNvSpPr txBox="1"/>
          <p:nvPr/>
        </p:nvSpPr>
        <p:spPr>
          <a:xfrm>
            <a:off x="540000" y="1459035"/>
            <a:ext cx="10743326" cy="6417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离开路口经过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两人与这棵古树所处的位置恰好在一条直线上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101" name="yt_shape_13101"/>
          <p:cNvSpPr txBox="1"/>
          <p:nvPr/>
        </p:nvSpPr>
        <p:spPr>
          <a:xfrm>
            <a:off x="540000" y="2151602"/>
            <a:ext cx="938878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）设离开路口后经过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小时，两人与这棵古树的距离恰好相等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102" name="yt_shape_13102"/>
              <p:cNvSpPr txBox="1"/>
              <p:nvPr/>
            </p:nvSpPr>
            <p:spPr>
              <a:xfrm>
                <a:off x="540000" y="4071300"/>
                <a:ext cx="3930563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（舍去）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02" name="yt_shape_13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71300"/>
                <a:ext cx="3930563" cy="641266"/>
              </a:xfrm>
              <a:prstGeom prst="rect">
                <a:avLst/>
              </a:prstGeom>
              <a:blipFill>
                <a:blip r:embed="rId2"/>
                <a:stretch>
                  <a:fillRect l="-4814" r="-388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104" name="yt_shape_13104"/>
              <p:cNvSpPr txBox="1"/>
              <p:nvPr/>
            </p:nvSpPr>
            <p:spPr>
              <a:xfrm>
                <a:off x="540000" y="4763354"/>
                <a:ext cx="6896119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答：经过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小时，两人与这棵古树的距离恰好相等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04" name="yt_shape_13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63354"/>
                <a:ext cx="6896119" cy="641266"/>
              </a:xfrm>
              <a:prstGeom prst="rect">
                <a:avLst/>
              </a:prstGeom>
              <a:blipFill>
                <a:blip r:embed="rId3"/>
                <a:stretch>
                  <a:fillRect l="-2741" r="-176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82C112-3C8E-7EA5-9346-111BDFDB85A6}"/>
                  </a:ext>
                </a:extLst>
              </p:cNvPr>
              <p:cNvSpPr txBox="1"/>
              <p:nvPr/>
            </p:nvSpPr>
            <p:spPr>
              <a:xfrm>
                <a:off x="3393214" y="1259656"/>
                <a:ext cx="789686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82C112-3C8E-7EA5-9346-111BDFDB85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3214" y="1259656"/>
                <a:ext cx="789686" cy="7291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FE83C09-C38E-D459-B23D-E72285D5C623}"/>
              </a:ext>
            </a:extLst>
          </p:cNvPr>
          <p:cNvSpPr txBox="1"/>
          <p:nvPr/>
        </p:nvSpPr>
        <p:spPr>
          <a:xfrm>
            <a:off x="449989" y="2104796"/>
            <a:ext cx="9478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）设离开路口后经过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小时，两人与这棵古树的距离恰好相等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B1934B-A47C-30C0-AD69-658E89A28F1D}"/>
              </a:ext>
            </a:extLst>
          </p:cNvPr>
          <p:cNvSpPr txBox="1"/>
          <p:nvPr/>
        </p:nvSpPr>
        <p:spPr>
          <a:xfrm>
            <a:off x="449989" y="2580284"/>
            <a:ext cx="704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E40E48-66F2-710A-935B-9AFACA504C45}"/>
              </a:ext>
            </a:extLst>
          </p:cNvPr>
          <p:cNvSpPr txBox="1"/>
          <p:nvPr/>
        </p:nvSpPr>
        <p:spPr>
          <a:xfrm>
            <a:off x="449989" y="3055772"/>
            <a:ext cx="19886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B57D0F-7A26-0449-5E1C-BC1DA8B9BF88}"/>
              </a:ext>
            </a:extLst>
          </p:cNvPr>
          <p:cNvSpPr txBox="1"/>
          <p:nvPr/>
        </p:nvSpPr>
        <p:spPr>
          <a:xfrm>
            <a:off x="449989" y="3531260"/>
            <a:ext cx="5314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9A1F404-673D-301C-61E4-B69823FD24D2}"/>
                  </a:ext>
                </a:extLst>
              </p:cNvPr>
              <p:cNvSpPr txBox="1"/>
              <p:nvPr/>
            </p:nvSpPr>
            <p:spPr>
              <a:xfrm>
                <a:off x="449989" y="4024494"/>
                <a:ext cx="4072636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（舍去）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9A1F404-673D-301C-61E4-B69823FD24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4494"/>
                <a:ext cx="4072636" cy="728676"/>
              </a:xfrm>
              <a:prstGeom prst="rect">
                <a:avLst/>
              </a:prstGeom>
              <a:blipFill>
                <a:blip r:embed="rId5"/>
                <a:stretch>
                  <a:fillRect l="-2395" r="-239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42704D2-BE41-E824-CD85-EA11A41549F6}"/>
                  </a:ext>
                </a:extLst>
              </p:cNvPr>
              <p:cNvSpPr txBox="1"/>
              <p:nvPr/>
            </p:nvSpPr>
            <p:spPr>
              <a:xfrm>
                <a:off x="449989" y="4716548"/>
                <a:ext cx="7009512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答：经过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小时，两人与这棵古树的距离恰好相等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42704D2-BE41-E824-CD85-EA11A41549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6548"/>
                <a:ext cx="7009512" cy="728676"/>
              </a:xfrm>
              <a:prstGeom prst="rect">
                <a:avLst/>
              </a:prstGeom>
              <a:blipFill>
                <a:blip r:embed="rId6"/>
                <a:stretch>
                  <a:fillRect l="-1391" r="-139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3098"/>
          <p:cNvSpPr txBox="1"/>
          <p:nvPr/>
        </p:nvSpPr>
        <p:spPr>
          <a:xfrm>
            <a:off x="540000" y="891691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离开路口后经过多长时间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两人与这棵古树的距离恰好相等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" name="yt_image_13096" title="H_152.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13904" y="3135233"/>
            <a:ext cx="1821609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9" name="yt_shape_1303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一架长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的梯子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斜靠在一竖直的墙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d5e5"/>
              </a:rPr>
              <a:t>若梯子的底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向墙脚内移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求这时梯子顶端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到地面的高度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040" name="yt_image_13040" title="H_119.1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2950" y="2011799"/>
            <a:ext cx="1306099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42" name="yt_shape_13042"/>
              <p:cNvSpPr txBox="1"/>
              <p:nvPr/>
            </p:nvSpPr>
            <p:spPr>
              <a:xfrm>
                <a:off x="540000" y="3575585"/>
                <a:ext cx="6480557" cy="29543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答：这时梯子顶端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到地面的高度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2.4m.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2" name="yt_shape_13042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5585"/>
                <a:ext cx="6480557" cy="2954335"/>
              </a:xfrm>
              <a:prstGeom prst="rect">
                <a:avLst/>
              </a:prstGeom>
              <a:blipFill>
                <a:blip r:embed="rId3"/>
                <a:stretch>
                  <a:fillRect l="-2916" t="-1860" r="-1787" b="-5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070314-DE5F-4C2E-6E92-DDC5C7732C53}"/>
              </a:ext>
            </a:extLst>
          </p:cNvPr>
          <p:cNvSpPr txBox="1"/>
          <p:nvPr/>
        </p:nvSpPr>
        <p:spPr>
          <a:xfrm>
            <a:off x="449989" y="3528779"/>
            <a:ext cx="2932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9EBF6BD-3401-0896-34C8-4475C7720DC0}"/>
                  </a:ext>
                </a:extLst>
              </p:cNvPr>
              <p:cNvSpPr txBox="1"/>
              <p:nvPr/>
            </p:nvSpPr>
            <p:spPr>
              <a:xfrm>
                <a:off x="497614" y="4004267"/>
                <a:ext cx="4302760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mathAnswerShape': 1}">
                <a:extLst>
                  <a:ext uri="{FF2B5EF4-FFF2-40B4-BE49-F238E27FC236}">
                    <a16:creationId xmlns:a16="http://schemas.microsoft.com/office/drawing/2014/main" id="{B9EBF6BD-3401-0896-34C8-4475C7720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004267"/>
                <a:ext cx="4302760" cy="631076"/>
              </a:xfrm>
              <a:prstGeom prst="rect">
                <a:avLst/>
              </a:prstGeom>
              <a:blipFill>
                <a:blip r:embed="rId4"/>
                <a:stretch>
                  <a:fillRect l="-2270" r="-2128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B90B72C-F384-5CAC-4F72-517C7DB2C72C}"/>
              </a:ext>
            </a:extLst>
          </p:cNvPr>
          <p:cNvSpPr txBox="1"/>
          <p:nvPr/>
        </p:nvSpPr>
        <p:spPr>
          <a:xfrm>
            <a:off x="449989" y="4541731"/>
            <a:ext cx="343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72E259-A110-2482-CDE0-213B861B8718}"/>
              </a:ext>
            </a:extLst>
          </p:cNvPr>
          <p:cNvSpPr txBox="1"/>
          <p:nvPr/>
        </p:nvSpPr>
        <p:spPr>
          <a:xfrm>
            <a:off x="449989" y="5017219"/>
            <a:ext cx="4242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EA7D17-FA88-A415-5BEA-8CDF1B77B686}"/>
                  </a:ext>
                </a:extLst>
              </p:cNvPr>
              <p:cNvSpPr txBox="1"/>
              <p:nvPr/>
            </p:nvSpPr>
            <p:spPr>
              <a:xfrm>
                <a:off x="449989" y="5492707"/>
                <a:ext cx="6597968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, 'mathAnswerShape': 1}">
                <a:extLst>
                  <a:ext uri="{FF2B5EF4-FFF2-40B4-BE49-F238E27FC236}">
                    <a16:creationId xmlns:a16="http://schemas.microsoft.com/office/drawing/2014/main" id="{19EA7D17-FA88-A415-5BEA-8CDF1B77B6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92707"/>
                <a:ext cx="6597968" cy="631076"/>
              </a:xfrm>
              <a:prstGeom prst="rect">
                <a:avLst/>
              </a:prstGeom>
              <a:blipFill>
                <a:blip r:embed="rId5"/>
                <a:stretch>
                  <a:fillRect l="-1479" r="-138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60224F2-DCC7-7739-C598-8C7650D1BA8E}"/>
              </a:ext>
            </a:extLst>
          </p:cNvPr>
          <p:cNvSpPr txBox="1"/>
          <p:nvPr/>
        </p:nvSpPr>
        <p:spPr>
          <a:xfrm>
            <a:off x="449989" y="6030171"/>
            <a:ext cx="6263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答：这时梯子顶端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到地面的高度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" name="yt_shape_13045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利用相似三角形进行测量</a:t>
            </a:r>
          </a:p>
        </p:txBody>
      </p:sp>
      <p:sp>
        <p:nvSpPr>
          <p:cNvPr id="13046" name="yt_shape_13046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为了测量油桶内油面的高度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将一根细木棒自油桶边缘的小孔插入桶内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e981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测得木棒插入部分的长为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木棒上沾油部分的长为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桶高为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1bac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桶内油面的高度是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48" name="yt_table_130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0449"/>
              </p:ext>
            </p:extLst>
          </p:nvPr>
        </p:nvGraphicFramePr>
        <p:xfrm>
          <a:off x="540047" y="2829000"/>
          <a:ext cx="9295766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</a:tbl>
          </a:graphicData>
        </a:graphic>
      </p:graphicFrame>
      <p:pic>
        <p:nvPicPr>
          <p:cNvPr id="13047" name="yt_image_13047_skip" title="H_80.7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5223" y="2829000"/>
            <a:ext cx="984477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73755" title="H_26.259764">
            <a:extLst>
              <a:ext uri="{FF2B5EF4-FFF2-40B4-BE49-F238E27FC236}">
                <a16:creationId xmlns:a16="http://schemas.microsoft.com/office/drawing/2014/main" id="{88C132A1-9D52-CD69-F7A8-8DA2606237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A728A9-4AB0-875D-BA37-041272066E7E}"/>
              </a:ext>
            </a:extLst>
          </p:cNvPr>
          <p:cNvSpPr txBox="1"/>
          <p:nvPr/>
        </p:nvSpPr>
        <p:spPr>
          <a:xfrm>
            <a:off x="349810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0" name="yt_shape_1305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某校数学兴趣小组为测量学校旗杆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处竖立一根长为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ba1a"/>
              </a:rPr>
              <a:t>米的标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的影子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再量出旗杆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的影子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d250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那么旗杆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52" name="yt_table_1305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905479"/>
              </p:ext>
            </p:extLst>
          </p:nvPr>
        </p:nvGraphicFramePr>
        <p:xfrm>
          <a:off x="540047" y="2339566"/>
          <a:ext cx="86480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</a:tbl>
          </a:graphicData>
        </a:graphic>
      </p:graphicFrame>
      <p:pic>
        <p:nvPicPr>
          <p:cNvPr id="13051" name="yt_image_13051_skip" title="H_111.8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3000" y="2339566"/>
            <a:ext cx="2367005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E3A730-F0EC-D915-AC16-873B233490E9}"/>
              </a:ext>
            </a:extLst>
          </p:cNvPr>
          <p:cNvSpPr txBox="1"/>
          <p:nvPr/>
        </p:nvSpPr>
        <p:spPr>
          <a:xfrm>
            <a:off x="5353896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4" name="yt_shape_1305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小杰同学跳起来把一个排球打在离他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远的地上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defb,isEnd"/>
              </a:rPr>
              <a:t>排球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反弹碰到墙上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如果他跳起击球时的高度是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8d27,isEnd"/>
              </a:rPr>
              <a:t>排球落地点离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墙的距离是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假设排球一直沿直线运动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a912,isEnd"/>
              </a:rPr>
              <a:t>那么排球能碰到墙面离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055" name="yt_image_13055" title="H_101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0999" y="2972062"/>
            <a:ext cx="2050000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08CBCE-B379-5AB0-3D90-DDB458C26B41}"/>
              </a:ext>
            </a:extLst>
          </p:cNvPr>
          <p:cNvSpPr txBox="1"/>
          <p:nvPr/>
        </p:nvSpPr>
        <p:spPr>
          <a:xfrm>
            <a:off x="3694958" y="2279658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7" name="yt_shape_1305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如图是小明利用太阳光测楼高的示意图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在测量时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小明边移动边观察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f53f"/>
              </a:rPr>
              <a:t>发现站到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可以使自己落在墙上的影子与这栋楼落在墙上的影子重叠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c424"/>
              </a:rPr>
              <a:t>且高度恰好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测得小明落在墙上的影子高度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8ae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已知小明的身高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请你帮小明求出楼高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6253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060" name="yt_shape_13060"/>
          <p:cNvSpPr txBox="1"/>
          <p:nvPr/>
        </p:nvSpPr>
        <p:spPr>
          <a:xfrm>
            <a:off x="6528048" y="3573016"/>
            <a:ext cx="6910290" cy="25394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4100" b="0" i="0" u="none" spc="-141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4100" b="0" i="0" u="none" spc="28206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8450" b="0" i="0" u="none" spc="17642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p:pic>
        <p:nvPicPr>
          <p:cNvPr id="13058" name="yt_image_13058" title="H_221.482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2956889"/>
            <a:ext cx="2533253" cy="176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59" name="yt_image_13059" title="H_133.0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11821" y="4903220"/>
            <a:ext cx="2506694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062"/>
              <p:cNvSpPr txBox="1"/>
              <p:nvPr/>
            </p:nvSpPr>
            <p:spPr>
              <a:xfrm>
                <a:off x="540000" y="3213555"/>
                <a:ext cx="7524496" cy="35150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解：过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则由题意可得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18.75m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18.75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所以楼高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20.0m.</a:t>
                </a:r>
              </a:p>
            </p:txBody>
          </p:sp>
        </mc:Choice>
        <mc:Fallback>
          <p:sp>
            <p:nvSpPr>
              <p:cNvPr id="6" name="yt_shape_130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13555"/>
                <a:ext cx="7524496" cy="3515001"/>
              </a:xfrm>
              <a:prstGeom prst="rect">
                <a:avLst/>
              </a:prstGeom>
              <a:blipFill>
                <a:blip r:embed="rId4"/>
                <a:stretch>
                  <a:fillRect l="-2512" t="-1386" r="-1540" b="-4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A42AB14-D580-E19E-A45E-59F1064D74FA}"/>
              </a:ext>
            </a:extLst>
          </p:cNvPr>
          <p:cNvSpPr txBox="1"/>
          <p:nvPr/>
        </p:nvSpPr>
        <p:spPr>
          <a:xfrm>
            <a:off x="449989" y="3166749"/>
            <a:ext cx="644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A25AB7-12D3-0BDE-C2E2-F1B6FC85366E}"/>
              </a:ext>
            </a:extLst>
          </p:cNvPr>
          <p:cNvSpPr txBox="1"/>
          <p:nvPr/>
        </p:nvSpPr>
        <p:spPr>
          <a:xfrm>
            <a:off x="449989" y="3642237"/>
            <a:ext cx="575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则由题意可得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C6B388-8AB1-36A3-C96A-56EDFC62496D}"/>
              </a:ext>
            </a:extLst>
          </p:cNvPr>
          <p:cNvSpPr txBox="1"/>
          <p:nvPr/>
        </p:nvSpPr>
        <p:spPr>
          <a:xfrm>
            <a:off x="497614" y="4117725"/>
            <a:ext cx="5194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AC133FF-E118-4549-E5DB-22285528143B}"/>
                  </a:ext>
                </a:extLst>
              </p:cNvPr>
              <p:cNvSpPr txBox="1"/>
              <p:nvPr/>
            </p:nvSpPr>
            <p:spPr>
              <a:xfrm>
                <a:off x="449989" y="4593213"/>
                <a:ext cx="701459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易得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DMF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DHB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AC133FF-E118-4549-E5DB-2228552814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93213"/>
                <a:ext cx="7014591" cy="772808"/>
              </a:xfrm>
              <a:prstGeom prst="rect">
                <a:avLst/>
              </a:prstGeom>
              <a:blipFill>
                <a:blip r:embed="rId5"/>
                <a:stretch>
                  <a:fillRect l="-1390" r="-1390" b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97F17C15-4FD6-94D0-8D73-AAAC47FA9D41}"/>
              </a:ext>
            </a:extLst>
          </p:cNvPr>
          <p:cNvSpPr txBox="1"/>
          <p:nvPr/>
        </p:nvSpPr>
        <p:spPr>
          <a:xfrm>
            <a:off x="449989" y="5272409"/>
            <a:ext cx="2518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18.75m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1AE11C5-38CC-7815-7CEB-397B2EC3644C}"/>
              </a:ext>
            </a:extLst>
          </p:cNvPr>
          <p:cNvSpPr txBox="1"/>
          <p:nvPr/>
        </p:nvSpPr>
        <p:spPr>
          <a:xfrm>
            <a:off x="449989" y="5747897"/>
            <a:ext cx="7631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18.75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1D5102-9CE2-182F-DEEA-E38E1F97A693}"/>
              </a:ext>
            </a:extLst>
          </p:cNvPr>
          <p:cNvSpPr txBox="1"/>
          <p:nvPr/>
        </p:nvSpPr>
        <p:spPr>
          <a:xfrm>
            <a:off x="449989" y="6223385"/>
            <a:ext cx="3321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所以楼高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5" name="yt_shape_1306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64" name="yt_image_130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7" name="yt_shape_13067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已知零件的外径为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现用一个交叉卡钳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两条尺长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5c1f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测量零件的内孔直径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且量得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d60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零件的厚度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mm.</a:t>
            </a:r>
          </a:p>
        </p:txBody>
      </p:sp>
      <p:sp>
        <p:nvSpPr>
          <p:cNvPr id="13071" name="yt_shape_13071"/>
          <p:cNvSpPr txBox="1"/>
          <p:nvPr/>
        </p:nvSpPr>
        <p:spPr>
          <a:xfrm>
            <a:off x="540000" y="547260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68" name="yt_shape_13068" title="H_184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0326" y="3074095"/>
            <a:ext cx="1171346" cy="2348244"/>
            <a:chOff x="0" y="0"/>
            <a:chExt cx="1171346" cy="2348244"/>
          </a:xfrm>
        </p:grpSpPr>
        <p:pic>
          <p:nvPicPr>
            <p:cNvPr id="2" name="yt_image_1306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71346" cy="195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70" name="yt_shape_13070"/>
            <p:cNvSpPr txBox="1"/>
            <p:nvPr/>
          </p:nvSpPr>
          <p:spPr>
            <a:xfrm>
              <a:off x="52392" y="19882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206EFBD-495A-9A00-A9CA-812220F371C9}"/>
              </a:ext>
            </a:extLst>
          </p:cNvPr>
          <p:cNvSpPr txBox="1"/>
          <p:nvPr/>
        </p:nvSpPr>
        <p:spPr>
          <a:xfrm>
            <a:off x="3118696" y="238633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2" name="yt_shape_1307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时测得直立于地面的某树的影长为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be10,isEnd"/>
              </a:rPr>
              <a:t>时又测得该树的影长为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若两次日照的光线互相垂直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则树的高度为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076" name="yt_shape_13076"/>
          <p:cNvSpPr txBox="1"/>
          <p:nvPr/>
        </p:nvSpPr>
        <p:spPr>
          <a:xfrm>
            <a:off x="540000" y="387322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73" name="yt_shape_13073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3017" y="2011799"/>
            <a:ext cx="1985965" cy="1811034"/>
            <a:chOff x="0" y="0"/>
            <a:chExt cx="1985965" cy="1811034"/>
          </a:xfrm>
        </p:grpSpPr>
        <p:pic>
          <p:nvPicPr>
            <p:cNvPr id="2" name="yt_image_1307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5965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75" name="yt_shape_13075"/>
            <p:cNvSpPr txBox="1"/>
            <p:nvPr/>
          </p:nvSpPr>
          <p:spPr>
            <a:xfrm>
              <a:off x="459701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0B1660-5E52-6985-F0E2-61FF496EAA28}"/>
              </a:ext>
            </a:extLst>
          </p:cNvPr>
          <p:cNvSpPr txBox="1"/>
          <p:nvPr/>
        </p:nvSpPr>
        <p:spPr>
          <a:xfrm>
            <a:off x="7536707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7" name="yt_shape_1307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教学楼旁边有一棵树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333e5,isEnd"/>
              </a:rPr>
              <a:t>课外兴趣小组在阳光下测得一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的竹竿影长为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但他们马上测树高时发现树的影子不全落在地面上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b436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有一部分落在教学楼的墙壁上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经过一番争论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f4488,isEnd"/>
              </a:rPr>
              <a:t>该小组的同学认为继续测量也可以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求出树高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他们测得落在墙面上的影长为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地面上的影长为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a1a2,isEnd"/>
              </a:rPr>
              <a:t>则树高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sp>
        <p:nvSpPr>
          <p:cNvPr id="13081" name="yt_shape_13081"/>
          <p:cNvSpPr txBox="1"/>
          <p:nvPr/>
        </p:nvSpPr>
        <p:spPr>
          <a:xfrm>
            <a:off x="540000" y="546674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78" name="yt_shape_13078" title="H_154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1902" y="3452193"/>
            <a:ext cx="1508194" cy="1964196"/>
            <a:chOff x="0" y="0"/>
            <a:chExt cx="1508194" cy="1964196"/>
          </a:xfrm>
        </p:grpSpPr>
        <p:pic>
          <p:nvPicPr>
            <p:cNvPr id="2" name="yt_image_1307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8194" cy="1568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80" name="yt_shape_13080"/>
            <p:cNvSpPr txBox="1"/>
            <p:nvPr/>
          </p:nvSpPr>
          <p:spPr>
            <a:xfrm>
              <a:off x="220816" y="16041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70F3184-8E9F-B3EA-9FA5-7851497D764A}"/>
              </a:ext>
            </a:extLst>
          </p:cNvPr>
          <p:cNvSpPr txBox="1"/>
          <p:nvPr/>
        </p:nvSpPr>
        <p:spPr>
          <a:xfrm>
            <a:off x="1364508" y="2755146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1113</Words>
  <Application>Microsoft Office PowerPoint</Application>
  <PresentationFormat>宽屏</PresentationFormat>
  <Paragraphs>110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4" baseType="lpstr">
      <vt:lpstr>,isEnd</vt:lpstr>
      <vt:lpstr>_⨹_1_1e981</vt:lpstr>
      <vt:lpstr>_⨹_1_25c1f,isEnd</vt:lpstr>
      <vt:lpstr>_⨹_1_3b436,isEnd</vt:lpstr>
      <vt:lpstr>_⨹_1_41624</vt:lpstr>
      <vt:lpstr>_⨹_1_46253</vt:lpstr>
      <vt:lpstr>_⨹_1_541c9</vt:lpstr>
      <vt:lpstr>_⨹_1_7b3ba</vt:lpstr>
      <vt:lpstr>_⨹_1_80fbf</vt:lpstr>
      <vt:lpstr>_⨹_1_9cd60,isEnd</vt:lpstr>
      <vt:lpstr>_⨹_1_b8ae1</vt:lpstr>
      <vt:lpstr>_⨹_1_c0342</vt:lpstr>
      <vt:lpstr>_⨹_10_ca912,isEnd</vt:lpstr>
      <vt:lpstr>_⨹_10_ebe10,isEnd</vt:lpstr>
      <vt:lpstr>_⨹_13_333e5,isEnd</vt:lpstr>
      <vt:lpstr>_⨹_15_f4488,isEnd</vt:lpstr>
      <vt:lpstr>_⨹_2_1defb,isEnd</vt:lpstr>
      <vt:lpstr>_⨹_2_21bac</vt:lpstr>
      <vt:lpstr>_⨹_2_ed250</vt:lpstr>
      <vt:lpstr>_⨹_3_1ba1a</vt:lpstr>
      <vt:lpstr>_⨹_3_9a1a2,isEnd</vt:lpstr>
      <vt:lpstr>_⨹_4_85337</vt:lpstr>
      <vt:lpstr>_⨹_4_ef53f</vt:lpstr>
      <vt:lpstr>_⨹_5_8c424</vt:lpstr>
      <vt:lpstr>_⨹_5_9d5e5</vt:lpstr>
      <vt:lpstr>_⨹_6_869dc</vt:lpstr>
      <vt:lpstr>_⨹_6_e8d27,isEnd</vt:lpstr>
      <vt:lpstr>_⨹_7_06739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2024-04-26T08:46:26Z</dcterms:created>
  <dcterms:modified xsi:type="dcterms:W3CDTF">2024-04-28T03:30:39Z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