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20" r:id="rId9"/>
    <p:sldId id="312" r:id="rId10"/>
    <p:sldId id="314" r:id="rId11"/>
    <p:sldId id="315" r:id="rId12"/>
    <p:sldId id="316" r:id="rId13"/>
    <p:sldId id="32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8" name="yt_shape_1238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87" name="yt_image_123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0" name="yt_shape_12390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利用相似三角形测量高度</a:t>
            </a:r>
          </a:p>
        </p:txBody>
      </p:sp>
      <p:sp>
        <p:nvSpPr>
          <p:cNvPr id="12391" name="yt_shape_12391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（天水市中考）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某校数学兴趣小组利用标杆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测量建筑物的高度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411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已知标杆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则建筑物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76a0"/>
              </a:rPr>
              <a:t>的高是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5" name="yt_table_123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49016"/>
              </p:ext>
            </p:extLst>
          </p:nvPr>
        </p:nvGraphicFramePr>
        <p:xfrm>
          <a:off x="540047" y="3411165"/>
          <a:ext cx="9213216" cy="475488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17.5m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16.5m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</a:tbl>
          </a:graphicData>
        </a:graphic>
      </p:graphicFrame>
      <p:grpSp>
        <p:nvGrpSpPr>
          <p:cNvPr id="12392" name="yt_shape_12392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5871" y="3411165"/>
            <a:ext cx="1804010" cy="1772172"/>
            <a:chOff x="0" y="0"/>
            <a:chExt cx="1804010" cy="1772172"/>
          </a:xfrm>
        </p:grpSpPr>
        <p:pic>
          <p:nvPicPr>
            <p:cNvPr id="2" name="yt_image_1239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04010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94" name="yt_shape_12394"/>
            <p:cNvSpPr txBox="1"/>
            <p:nvPr/>
          </p:nvSpPr>
          <p:spPr>
            <a:xfrm>
              <a:off x="368724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592594">
            <a:extLst>
              <a:ext uri="{FF2B5EF4-FFF2-40B4-BE49-F238E27FC236}">
                <a16:creationId xmlns:a16="http://schemas.microsoft.com/office/drawing/2014/main" id="{76F916EF-D3FB-473A-86C7-0E92F30A4F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3C58DB8-9201-2528-28DA-F1B6C346E36C}"/>
              </a:ext>
            </a:extLst>
          </p:cNvPr>
          <p:cNvSpPr txBox="1"/>
          <p:nvPr/>
        </p:nvSpPr>
        <p:spPr>
          <a:xfrm>
            <a:off x="1059708" y="28757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46" name="yt_shape_12446"/>
              <p:cNvSpPr txBox="1"/>
              <p:nvPr/>
            </p:nvSpPr>
            <p:spPr>
              <a:xfrm>
                <a:off x="540120" y="730941"/>
                <a:ext cx="11492915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如图是夹文件用的铁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塑料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夹子在常态下的侧面示意图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65e98"/>
                  </a:rPr>
                  <a:t>夹子为轴对称图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表示铁夹的两个面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点是轴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5775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10mm.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已知文件夹是轴对称图形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求图中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2191"/>
                  </a:rPr>
                  <a:t>两点间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676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446" name="yt_shape_124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730941"/>
                <a:ext cx="11492915" cy="1905971"/>
              </a:xfrm>
              <a:prstGeom prst="rect">
                <a:avLst/>
              </a:prstGeom>
              <a:blipFill>
                <a:blip r:embed="rId2"/>
                <a:stretch>
                  <a:fillRect l="-1645" t="-6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50" name="yt_shape_12450"/>
          <p:cNvSpPr txBox="1"/>
          <p:nvPr/>
        </p:nvSpPr>
        <p:spPr>
          <a:xfrm>
            <a:off x="540000" y="3009123"/>
            <a:ext cx="5156861" cy="161191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50" b="0" i="0" u="none" spc="-895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  <a:r>
              <a:rPr lang="en-US" altLang="zh-CN" sz="8950" b="0" i="0" u="none" spc="1857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200" b="0" i="0" u="none" spc="15205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p:pic>
        <p:nvPicPr>
          <p:cNvPr id="12448" name="yt_image_12448" title="H_140.7826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39819" y="2452476"/>
            <a:ext cx="2640330" cy="178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49" name="yt_image_12449" title="H_113.1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5" y="4678324"/>
            <a:ext cx="2159217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452"/>
              <p:cNvSpPr txBox="1"/>
              <p:nvPr/>
            </p:nvSpPr>
            <p:spPr>
              <a:xfrm>
                <a:off x="540000" y="2179662"/>
                <a:ext cx="8135240" cy="47414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延长线交于点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夹子是轴对称图形，对称轴是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为一组对称点，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4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9662"/>
                <a:ext cx="8135240" cy="4741491"/>
              </a:xfrm>
              <a:prstGeom prst="rect">
                <a:avLst/>
              </a:prstGeom>
              <a:blipFill>
                <a:blip r:embed="rId5"/>
                <a:stretch>
                  <a:fillRect l="-2324" t="-1158" r="-1349" b="-3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4128886-7D01-521E-3342-E88B69EBF19A}"/>
              </a:ext>
            </a:extLst>
          </p:cNvPr>
          <p:cNvSpPr txBox="1"/>
          <p:nvPr/>
        </p:nvSpPr>
        <p:spPr>
          <a:xfrm>
            <a:off x="449989" y="2132856"/>
            <a:ext cx="525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延长线交于点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8685B4-C433-77FB-3767-144537DB518F}"/>
              </a:ext>
            </a:extLst>
          </p:cNvPr>
          <p:cNvSpPr txBox="1"/>
          <p:nvPr/>
        </p:nvSpPr>
        <p:spPr>
          <a:xfrm>
            <a:off x="449989" y="2571868"/>
            <a:ext cx="823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夹子是轴对称图形，对称轴是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为一组对称点，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E36546-ED0F-851B-4D14-1BD3CB9DACA7}"/>
              </a:ext>
            </a:extLst>
          </p:cNvPr>
          <p:cNvSpPr txBox="1"/>
          <p:nvPr/>
        </p:nvSpPr>
        <p:spPr>
          <a:xfrm>
            <a:off x="449989" y="3083832"/>
            <a:ext cx="343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29379C1-459F-3BB8-346A-DE100A5D0723}"/>
              </a:ext>
            </a:extLst>
          </p:cNvPr>
          <p:cNvSpPr txBox="1"/>
          <p:nvPr/>
        </p:nvSpPr>
        <p:spPr>
          <a:xfrm>
            <a:off x="449989" y="3559320"/>
            <a:ext cx="38916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4F41A84-571B-3E9E-3BED-70D9BA006FE5}"/>
              </a:ext>
            </a:extLst>
          </p:cNvPr>
          <p:cNvSpPr txBox="1"/>
          <p:nvPr/>
        </p:nvSpPr>
        <p:spPr>
          <a:xfrm>
            <a:off x="449989" y="4034808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F1BBB19-0B7C-86A4-935E-09A0444D101F}"/>
                  </a:ext>
                </a:extLst>
              </p:cNvPr>
              <p:cNvSpPr txBox="1"/>
              <p:nvPr/>
            </p:nvSpPr>
            <p:spPr>
              <a:xfrm>
                <a:off x="449989" y="4510296"/>
                <a:ext cx="531069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F1BBB19-0B7C-86A4-935E-09A0444D1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10296"/>
                <a:ext cx="5310695" cy="772110"/>
              </a:xfrm>
              <a:prstGeom prst="rect">
                <a:avLst/>
              </a:prstGeom>
              <a:blipFill>
                <a:blip r:embed="rId6"/>
                <a:stretch>
                  <a:fillRect l="-1837" r="-1722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C16EA91-C729-4386-3154-CEC99D9DDF77}"/>
                  </a:ext>
                </a:extLst>
              </p:cNvPr>
              <p:cNvSpPr txBox="1"/>
              <p:nvPr/>
            </p:nvSpPr>
            <p:spPr>
              <a:xfrm>
                <a:off x="449989" y="5188794"/>
                <a:ext cx="696118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C16EA91-C729-4386-3154-CEC99D9DD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88794"/>
                <a:ext cx="6961188" cy="630441"/>
              </a:xfrm>
              <a:prstGeom prst="rect">
                <a:avLst/>
              </a:prstGeom>
              <a:blipFill>
                <a:blip r:embed="rId7"/>
                <a:stretch>
                  <a:fillRect l="-1401" r="-963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B1893FD-DB7D-E1A1-D9A1-55C80D09F83D}"/>
                  </a:ext>
                </a:extLst>
              </p:cNvPr>
              <p:cNvSpPr txBox="1"/>
              <p:nvPr/>
            </p:nvSpPr>
            <p:spPr>
              <a:xfrm>
                <a:off x="449989" y="5725623"/>
                <a:ext cx="5119433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B1893FD-DB7D-E1A1-D9A1-55C80D09F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25623"/>
                <a:ext cx="5119433" cy="772109"/>
              </a:xfrm>
              <a:prstGeom prst="rect">
                <a:avLst/>
              </a:prstGeom>
              <a:blipFill>
                <a:blip r:embed="rId8"/>
                <a:stretch>
                  <a:fillRect l="-1905" r="-131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9C78C7A7-F1EF-226A-940B-B065EB0F5AE0}"/>
              </a:ext>
            </a:extLst>
          </p:cNvPr>
          <p:cNvSpPr txBox="1"/>
          <p:nvPr/>
        </p:nvSpPr>
        <p:spPr>
          <a:xfrm>
            <a:off x="449989" y="6404120"/>
            <a:ext cx="3644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5" name="yt_shape_12455"/>
          <p:cNvSpPr txBox="1"/>
          <p:nvPr/>
        </p:nvSpPr>
        <p:spPr>
          <a:xfrm>
            <a:off x="540000" y="931685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54" name="yt_image_12454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6839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7" name="yt_shape_12457"/>
          <p:cNvSpPr txBox="1"/>
          <p:nvPr/>
        </p:nvSpPr>
        <p:spPr>
          <a:xfrm>
            <a:off x="540120" y="1444461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为了测量一栋楼的高度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5676"/>
              </a:rPr>
              <a:t>小明同学先在操场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处放一面镜子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向后退到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恰好在镜子中看到楼的顶部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再将镜子放到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906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然后后退到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恰好再次在镜子中看到楼的顶部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4dc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如果小明眼睛距地面高度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39b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试确定楼的高度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58" name="yt_image_12458" title="H_117.4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4108757"/>
            <a:ext cx="213907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460"/>
              <p:cNvSpPr txBox="1"/>
              <p:nvPr/>
            </p:nvSpPr>
            <p:spPr>
              <a:xfrm>
                <a:off x="540000" y="3219459"/>
                <a:ext cx="5721118" cy="4602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4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19459"/>
                <a:ext cx="5721118" cy="4602029"/>
              </a:xfrm>
              <a:prstGeom prst="rect">
                <a:avLst/>
              </a:prstGeom>
              <a:blipFill>
                <a:blip r:embed="rId4"/>
                <a:stretch>
                  <a:fillRect l="-3305" t="-1060" r="-2132" b="-3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0F5B01B-9689-00C9-B0C2-EB9EF0751EEE}"/>
              </a:ext>
            </a:extLst>
          </p:cNvPr>
          <p:cNvSpPr txBox="1"/>
          <p:nvPr/>
        </p:nvSpPr>
        <p:spPr>
          <a:xfrm>
            <a:off x="449989" y="3172653"/>
            <a:ext cx="584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E4A742-772B-0F03-99F5-31EA1A8DC92A}"/>
              </a:ext>
            </a:extLst>
          </p:cNvPr>
          <p:cNvSpPr txBox="1"/>
          <p:nvPr/>
        </p:nvSpPr>
        <p:spPr>
          <a:xfrm>
            <a:off x="6016082" y="3198528"/>
            <a:ext cx="30979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0A52429-7BF1-539D-7A42-E9849F6AC8A3}"/>
                  </a:ext>
                </a:extLst>
              </p:cNvPr>
              <p:cNvSpPr txBox="1"/>
              <p:nvPr/>
            </p:nvSpPr>
            <p:spPr>
              <a:xfrm>
                <a:off x="456307" y="3543381"/>
                <a:ext cx="189426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0A52429-7BF1-539D-7A42-E9849F6AC8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07" y="3543381"/>
                <a:ext cx="1894268" cy="772110"/>
              </a:xfrm>
              <a:prstGeom prst="rect">
                <a:avLst/>
              </a:prstGeom>
              <a:blipFill>
                <a:blip r:embed="rId5"/>
                <a:stretch>
                  <a:fillRect l="-5145" r="-4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E48E3B6-C49A-B8E3-B66F-BA735A6A234B}"/>
                  </a:ext>
                </a:extLst>
              </p:cNvPr>
              <p:cNvSpPr txBox="1"/>
              <p:nvPr/>
            </p:nvSpPr>
            <p:spPr>
              <a:xfrm>
                <a:off x="2072254" y="3614560"/>
                <a:ext cx="225139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E48E3B6-C49A-B8E3-B66F-BA735A6A2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2254" y="3614560"/>
                <a:ext cx="2251393" cy="768617"/>
              </a:xfrm>
              <a:prstGeom prst="rect">
                <a:avLst/>
              </a:prstGeom>
              <a:blipFill>
                <a:blip r:embed="rId6"/>
                <a:stretch>
                  <a:fillRect l="-4336" r="-43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7078F54-9674-E42B-8DD1-A023A43E4B2B}"/>
              </a:ext>
            </a:extLst>
          </p:cNvPr>
          <p:cNvSpPr txBox="1"/>
          <p:nvPr/>
        </p:nvSpPr>
        <p:spPr>
          <a:xfrm>
            <a:off x="449989" y="4252773"/>
            <a:ext cx="494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81D5FF0-B51C-E42D-9A22-C87828BA86AF}"/>
                  </a:ext>
                </a:extLst>
              </p:cNvPr>
              <p:cNvSpPr txBox="1"/>
              <p:nvPr/>
            </p:nvSpPr>
            <p:spPr>
              <a:xfrm>
                <a:off x="449989" y="4540805"/>
                <a:ext cx="471049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FBA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81D5FF0-B51C-E42D-9A22-C87828BA86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0805"/>
                <a:ext cx="4710493" cy="771792"/>
              </a:xfrm>
              <a:prstGeom prst="rect">
                <a:avLst/>
              </a:prstGeom>
              <a:blipFill>
                <a:blip r:embed="rId7"/>
                <a:stretch>
                  <a:fillRect l="-2070" r="-207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289D508-A955-9ED1-86D5-8E90822D65D8}"/>
                  </a:ext>
                </a:extLst>
              </p:cNvPr>
              <p:cNvSpPr txBox="1"/>
              <p:nvPr/>
            </p:nvSpPr>
            <p:spPr>
              <a:xfrm>
                <a:off x="4804337" y="4548121"/>
                <a:ext cx="2046606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289D508-A955-9ED1-86D5-8E90822D65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4337" y="4548121"/>
                <a:ext cx="2046606" cy="768617"/>
              </a:xfrm>
              <a:prstGeom prst="rect">
                <a:avLst/>
              </a:prstGeom>
              <a:blipFill>
                <a:blip r:embed="rId8"/>
                <a:stretch>
                  <a:fillRect l="-4464" r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47993C77-1DCD-1F41-AC72-C2829647DACD}"/>
              </a:ext>
            </a:extLst>
          </p:cNvPr>
          <p:cNvSpPr txBox="1"/>
          <p:nvPr/>
        </p:nvSpPr>
        <p:spPr>
          <a:xfrm>
            <a:off x="449989" y="5188877"/>
            <a:ext cx="38011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2465"/>
          <p:cNvSpPr txBox="1"/>
          <p:nvPr/>
        </p:nvSpPr>
        <p:spPr>
          <a:xfrm>
            <a:off x="540000" y="5702481"/>
            <a:ext cx="588943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32.</a:t>
            </a:r>
          </a:p>
        </p:txBody>
      </p:sp>
      <p:sp>
        <p:nvSpPr>
          <p:cNvPr id="16" name="yt_shape_12466"/>
          <p:cNvSpPr txBox="1"/>
          <p:nvPr/>
        </p:nvSpPr>
        <p:spPr>
          <a:xfrm>
            <a:off x="540000" y="6171787"/>
            <a:ext cx="3284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答：楼的高度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32m.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F3639CF-EEFA-7AAD-E6A5-F1E5504E8C2F}"/>
              </a:ext>
            </a:extLst>
          </p:cNvPr>
          <p:cNvSpPr txBox="1"/>
          <p:nvPr/>
        </p:nvSpPr>
        <p:spPr>
          <a:xfrm>
            <a:off x="449989" y="5655675"/>
            <a:ext cx="601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9E20AF0-9CA2-B1B6-8908-76C304E6EE31}"/>
              </a:ext>
            </a:extLst>
          </p:cNvPr>
          <p:cNvSpPr txBox="1"/>
          <p:nvPr/>
        </p:nvSpPr>
        <p:spPr>
          <a:xfrm>
            <a:off x="6177880" y="5681233"/>
            <a:ext cx="1418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83B1E92-2FCD-349C-B90B-1FFAE15D2130}"/>
              </a:ext>
            </a:extLst>
          </p:cNvPr>
          <p:cNvSpPr txBox="1"/>
          <p:nvPr/>
        </p:nvSpPr>
        <p:spPr>
          <a:xfrm>
            <a:off x="449989" y="6124981"/>
            <a:ext cx="3432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答：楼的高度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7" grpId="0" build="allAtOnce"/>
      <p:bldP spid="18" grpId="0" build="allAtOnce"/>
      <p:bldP spid="1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7" name="yt_shape_12467"/>
          <p:cNvSpPr txBox="1"/>
          <p:nvPr/>
        </p:nvSpPr>
        <p:spPr>
          <a:xfrm>
            <a:off x="540000" y="980728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468" name="yt_shape_12468"/>
          <p:cNvSpPr txBox="1"/>
          <p:nvPr/>
        </p:nvSpPr>
        <p:spPr>
          <a:xfrm>
            <a:off x="3561085" y="1460031"/>
            <a:ext cx="5069831" cy="514738"/>
          </a:xfrm>
          <a:prstGeom prst="rect">
            <a:avLst/>
          </a:prstGeom>
          <a:ln>
            <a:noFill/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利用相似三角形解决实际问题的方法</a:t>
            </a:r>
          </a:p>
        </p:txBody>
      </p:sp>
      <p:sp>
        <p:nvSpPr>
          <p:cNvPr id="9" name="yt_shape_12469"/>
          <p:cNvSpPr txBox="1"/>
          <p:nvPr/>
        </p:nvSpPr>
        <p:spPr>
          <a:xfrm>
            <a:off x="540119" y="1974769"/>
            <a:ext cx="11492915" cy="1893818"/>
          </a:xfrm>
          <a:prstGeom prst="rect">
            <a:avLst/>
          </a:prstGeom>
          <a:ln>
            <a:noFill/>
          </a:ln>
        </p:spPr>
        <p:txBody>
          <a:bodyPr vert="horz" wrap="square" lIns="72000" tIns="0" rIns="72000" bIns="7200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1_3eb1d"/>
              </a:rPr>
              <a:t>利用太阳光线平行构造相似；利用同一时刻物高与影长成比例构造比例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式；画数学图形找相似解决实际问题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没有相似时可以构造直角三角形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对于不易测量的长度或高度，可以用易测量的对应线段通过成比例来计算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623392" y="1460031"/>
            <a:ext cx="10945216" cy="24085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yt_shape_1239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学校门口的栏杆如图所示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栏杆从水平位置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点旋转到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365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a143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栏杆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端应下降的垂直距离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01" name="yt_table_124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112200"/>
              </p:ext>
            </p:extLst>
          </p:nvPr>
        </p:nvGraphicFramePr>
        <p:xfrm>
          <a:off x="540047" y="2339566"/>
          <a:ext cx="9060816" cy="475488"/>
        </p:xfrm>
        <a:graphic>
          <a:graphicData uri="http://schemas.openxmlformats.org/drawingml/2006/table">
            <a:tbl>
              <a:tblPr/>
              <a:tblGrid>
                <a:gridCol w="2506980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0.3m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0.4m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grpSp>
        <p:nvGrpSpPr>
          <p:cNvPr id="12398" name="yt_shape_12398_skip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8886" y="2339566"/>
            <a:ext cx="2051048" cy="1525284"/>
            <a:chOff x="0" y="0"/>
            <a:chExt cx="2094904" cy="1525284"/>
          </a:xfrm>
        </p:grpSpPr>
        <p:pic>
          <p:nvPicPr>
            <p:cNvPr id="2" name="yt_image_1239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4904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0" name="yt_shape_12400"/>
            <p:cNvSpPr txBox="1"/>
            <p:nvPr/>
          </p:nvSpPr>
          <p:spPr>
            <a:xfrm>
              <a:off x="514171" y="11652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D152744-EF4B-81A8-FB9F-6D4DEAE6C746}"/>
              </a:ext>
            </a:extLst>
          </p:cNvPr>
          <p:cNvSpPr txBox="1"/>
          <p:nvPr/>
        </p:nvSpPr>
        <p:spPr>
          <a:xfrm>
            <a:off x="5534871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yt_shape_12403"/>
          <p:cNvSpPr txBox="1"/>
          <p:nvPr/>
        </p:nvSpPr>
        <p:spPr>
          <a:xfrm>
            <a:off x="540120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如图是小玲用手电来测量某古城高度的示意图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处放一水平的平面镜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e86c"/>
              </a:rPr>
              <a:t>光线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出发经平面镜反射后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刚好射到古城墙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007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那么该古城墙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3038"/>
              </a:rPr>
              <a:t>的高度是多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404" name="yt_image_12404" title="H_104.4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6160" y="3717804"/>
            <a:ext cx="2457853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406"/>
              <p:cNvSpPr txBox="1"/>
              <p:nvPr/>
            </p:nvSpPr>
            <p:spPr>
              <a:xfrm>
                <a:off x="540000" y="2842978"/>
                <a:ext cx="6126677" cy="3234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答：该古城墙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的高度是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4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2978"/>
                <a:ext cx="6126677" cy="3234796"/>
              </a:xfrm>
              <a:prstGeom prst="rect">
                <a:avLst/>
              </a:prstGeom>
              <a:blipFill>
                <a:blip r:embed="rId3"/>
                <a:stretch>
                  <a:fillRect l="-3085" t="-1507" r="-1990" b="-4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621EC74-CECF-BEE9-41E5-954A1536B1D6}"/>
              </a:ext>
            </a:extLst>
          </p:cNvPr>
          <p:cNvSpPr txBox="1"/>
          <p:nvPr/>
        </p:nvSpPr>
        <p:spPr>
          <a:xfrm>
            <a:off x="449989" y="2796172"/>
            <a:ext cx="624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2549FB-D8CA-D1FA-97DA-A4614FCB4DB5}"/>
              </a:ext>
            </a:extLst>
          </p:cNvPr>
          <p:cNvSpPr txBox="1"/>
          <p:nvPr/>
        </p:nvSpPr>
        <p:spPr>
          <a:xfrm>
            <a:off x="449989" y="3271660"/>
            <a:ext cx="301059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361DD55-04CF-4896-A987-C70FB815422B}"/>
                  </a:ext>
                </a:extLst>
              </p:cNvPr>
              <p:cNvSpPr txBox="1"/>
              <p:nvPr/>
            </p:nvSpPr>
            <p:spPr>
              <a:xfrm>
                <a:off x="449989" y="3747148"/>
                <a:ext cx="1897824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361DD55-04CF-4896-A987-C70FB81542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7148"/>
                <a:ext cx="1897824" cy="771792"/>
              </a:xfrm>
              <a:prstGeom prst="rect">
                <a:avLst/>
              </a:prstGeom>
              <a:blipFill>
                <a:blip r:embed="rId4"/>
                <a:stretch>
                  <a:fillRect l="-5145" r="-5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7728D3F-733B-A82C-C2A5-377C190DFEAF}"/>
                  </a:ext>
                </a:extLst>
              </p:cNvPr>
              <p:cNvSpPr txBox="1"/>
              <p:nvPr/>
            </p:nvSpPr>
            <p:spPr>
              <a:xfrm>
                <a:off x="449989" y="4425328"/>
                <a:ext cx="1951736" cy="768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7728D3F-733B-A82C-C2A5-377C190DFE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5328"/>
                <a:ext cx="1951736" cy="768109"/>
              </a:xfrm>
              <a:prstGeom prst="rect">
                <a:avLst/>
              </a:prstGeom>
              <a:blipFill>
                <a:blip r:embed="rId5"/>
                <a:stretch>
                  <a:fillRect l="-5000" r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202F803-D28B-9CCD-F74D-C5F3E83433A5}"/>
              </a:ext>
            </a:extLst>
          </p:cNvPr>
          <p:cNvSpPr txBox="1"/>
          <p:nvPr/>
        </p:nvSpPr>
        <p:spPr>
          <a:xfrm>
            <a:off x="449989" y="5099825"/>
            <a:ext cx="1842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9A9A35-1CAA-B42D-817A-D521C06EC459}"/>
              </a:ext>
            </a:extLst>
          </p:cNvPr>
          <p:cNvSpPr txBox="1"/>
          <p:nvPr/>
        </p:nvSpPr>
        <p:spPr>
          <a:xfrm>
            <a:off x="449989" y="5575313"/>
            <a:ext cx="4280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答：该古城墙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的高度是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" name="yt_shape_12410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利用相似三角形测量宽度</a:t>
            </a:r>
          </a:p>
        </p:txBody>
      </p:sp>
      <p:sp>
        <p:nvSpPr>
          <p:cNvPr id="12411" name="yt_shape_12411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为估算某河的宽度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在河对岸选定一个目标点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在近岸取点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6b9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e0fe,isEnd"/>
              </a:rPr>
              <a:t>在同一条直线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则河的宽度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sp>
        <p:nvSpPr>
          <p:cNvPr id="12415" name="yt_shape_12415"/>
          <p:cNvSpPr txBox="1"/>
          <p:nvPr/>
        </p:nvSpPr>
        <p:spPr>
          <a:xfrm>
            <a:off x="540000" y="504619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12" name="yt_shape_12412" title="H_158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6755" y="2981364"/>
            <a:ext cx="1618488" cy="2014488"/>
            <a:chOff x="0" y="0"/>
            <a:chExt cx="1618488" cy="2014488"/>
          </a:xfrm>
        </p:grpSpPr>
        <p:pic>
          <p:nvPicPr>
            <p:cNvPr id="2" name="yt_image_1241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8488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4" name="yt_shape_12414"/>
            <p:cNvSpPr txBox="1"/>
            <p:nvPr/>
          </p:nvSpPr>
          <p:spPr>
            <a:xfrm>
              <a:off x="275963" y="1654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592668">
            <a:extLst>
              <a:ext uri="{FF2B5EF4-FFF2-40B4-BE49-F238E27FC236}">
                <a16:creationId xmlns:a16="http://schemas.microsoft.com/office/drawing/2014/main" id="{214C9DD4-9A98-73F1-4D8E-D68F1CECC8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5175531-A7AD-2A7D-8BDE-BC458A1F0B78}"/>
              </a:ext>
            </a:extLst>
          </p:cNvPr>
          <p:cNvSpPr txBox="1"/>
          <p:nvPr/>
        </p:nvSpPr>
        <p:spPr>
          <a:xfrm>
            <a:off x="10106871" y="229360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6" name="yt_shape_1241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比例规是一种画图工具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它由长度相等的两脚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交叉构成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8944,isEnd"/>
              </a:rPr>
              <a:t>利用它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可以把线段按一定的比例伸长或缩短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如果把比例规的两脚合上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c975,isEnd"/>
              </a:rPr>
              <a:t>使螺丝钉固定在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刻度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的地方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即同时使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然后张开两脚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f627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420" name="yt_shape_12420"/>
          <p:cNvSpPr txBox="1"/>
          <p:nvPr/>
        </p:nvSpPr>
        <p:spPr>
          <a:xfrm>
            <a:off x="540000" y="496490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17" name="yt_shape_12417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52273" y="2972062"/>
            <a:ext cx="1087452" cy="1942479"/>
            <a:chOff x="0" y="0"/>
            <a:chExt cx="1087452" cy="1942479"/>
          </a:xfrm>
        </p:grpSpPr>
        <p:pic>
          <p:nvPicPr>
            <p:cNvPr id="2" name="yt_image_1241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87452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9" name="yt_shape_12419"/>
            <p:cNvSpPr txBox="1"/>
            <p:nvPr/>
          </p:nvSpPr>
          <p:spPr>
            <a:xfrm>
              <a:off x="10445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B35BD4D-270A-AB89-666B-51B4CA655F32}"/>
              </a:ext>
            </a:extLst>
          </p:cNvPr>
          <p:cNvSpPr txBox="1"/>
          <p:nvPr/>
        </p:nvSpPr>
        <p:spPr>
          <a:xfrm>
            <a:off x="2593233" y="2279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" name="yt_shape_12421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列比例式时，混淆对应关系而出错</a:t>
            </a:r>
          </a:p>
        </p:txBody>
      </p:sp>
      <p:sp>
        <p:nvSpPr>
          <p:cNvPr id="12422" name="yt_shape_12422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小明同学用自制直角三角形纸板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测量树的高度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0e02,isEnd"/>
              </a:rPr>
              <a:t>他调整自己的位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设法使斜边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保持水平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已知纸板的两条边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0604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离地面的高度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则树高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b90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sp>
        <p:nvSpPr>
          <p:cNvPr id="12426" name="yt_shape_12426"/>
          <p:cNvSpPr txBox="1"/>
          <p:nvPr/>
        </p:nvSpPr>
        <p:spPr>
          <a:xfrm>
            <a:off x="540000" y="559717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23" name="yt_shape_12423" title="H_164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82886" y="3461496"/>
            <a:ext cx="2426227" cy="2085354"/>
            <a:chOff x="0" y="0"/>
            <a:chExt cx="2426227" cy="2085354"/>
          </a:xfrm>
        </p:grpSpPr>
        <p:pic>
          <p:nvPicPr>
            <p:cNvPr id="2" name="yt_image_1242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26227" cy="1689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5" name="yt_shape_12425"/>
            <p:cNvSpPr txBox="1"/>
            <p:nvPr/>
          </p:nvSpPr>
          <p:spPr>
            <a:xfrm>
              <a:off x="679832" y="172535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592732">
            <a:extLst>
              <a:ext uri="{FF2B5EF4-FFF2-40B4-BE49-F238E27FC236}">
                <a16:creationId xmlns:a16="http://schemas.microsoft.com/office/drawing/2014/main" id="{05C71744-C0C1-F807-FD9F-A77571C67F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3C879BA-44AC-B82B-A1C3-4A02C1808C58}"/>
              </a:ext>
            </a:extLst>
          </p:cNvPr>
          <p:cNvSpPr txBox="1"/>
          <p:nvPr/>
        </p:nvSpPr>
        <p:spPr>
          <a:xfrm>
            <a:off x="1783608" y="2769092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7" name="yt_shape_1242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如图为测量小玻璃管口径的量具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4621,isEnd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如果小玻璃管口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正好对着量具上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等份处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5bb8,isEnd"/>
              </a:rPr>
              <a:t>那么小玻璃管口直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pic>
        <p:nvPicPr>
          <p:cNvPr id="12428" name="yt_image_12428" title="H_96.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6684" y="2491930"/>
            <a:ext cx="253863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0" name="yt_shape_12430"/>
          <p:cNvSpPr txBox="1"/>
          <p:nvPr/>
        </p:nvSpPr>
        <p:spPr>
          <a:xfrm>
            <a:off x="5824911" y="3938655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965756-49F9-14C4-0BB6-3350A56599D5}"/>
              </a:ext>
            </a:extLst>
          </p:cNvPr>
          <p:cNvSpPr txBox="1"/>
          <p:nvPr/>
        </p:nvSpPr>
        <p:spPr>
          <a:xfrm>
            <a:off x="247575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2" name="yt_shape_1243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31" name="yt_image_124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4" name="yt_shape_12434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（跨学科）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是装了液体的高脚杯示意图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fd46"/>
              </a:rPr>
              <a:t>用去一部分液体后如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此时液面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38" name="yt_table_1243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288802"/>
              </p:ext>
            </p:extLst>
          </p:nvPr>
        </p:nvGraphicFramePr>
        <p:xfrm>
          <a:off x="540047" y="2441600"/>
          <a:ext cx="86861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</a:tbl>
          </a:graphicData>
        </a:graphic>
      </p:graphicFrame>
      <p:grpSp>
        <p:nvGrpSpPr>
          <p:cNvPr id="12435" name="yt_shape_12435_skip" title="H_187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24319" y="2441600"/>
            <a:ext cx="2425698" cy="2499568"/>
            <a:chOff x="0" y="0"/>
            <a:chExt cx="2628370" cy="2499568"/>
          </a:xfrm>
        </p:grpSpPr>
        <p:pic>
          <p:nvPicPr>
            <p:cNvPr id="2" name="yt_image_1243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28370" cy="1991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7" name="yt_shape_12437"/>
            <p:cNvSpPr txBox="1"/>
            <p:nvPr/>
          </p:nvSpPr>
          <p:spPr>
            <a:xfrm>
              <a:off x="780904" y="2027106"/>
              <a:ext cx="1681231" cy="472462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1_a8d08"/>
                </a:rPr>
                <a:t>题</a:t>
              </a:r>
              <a:r>
                <a:rPr lang="zh-CN" altLang="zh-CN" sz="2400" b="0" i="0" u="none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C1E05D5-907F-E153-225F-FF0C27F296D4}"/>
              </a:ext>
            </a:extLst>
          </p:cNvPr>
          <p:cNvSpPr txBox="1"/>
          <p:nvPr/>
        </p:nvSpPr>
        <p:spPr>
          <a:xfrm>
            <a:off x="4422033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0" name="yt_shape_1244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某超市在一楼至二楼之间安装有电梯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天花板与地面平行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5303"/>
              </a:rPr>
              <a:t>张强扛着箱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人与箱子的总高度约为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乘电梯刚好完全通过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请你根据图中数据回答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d44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两层楼之间的高约为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44" name="yt_table_1244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298847"/>
              </p:ext>
            </p:extLst>
          </p:nvPr>
        </p:nvGraphicFramePr>
        <p:xfrm>
          <a:off x="540047" y="4183340"/>
          <a:ext cx="8973313" cy="475488"/>
        </p:xfrm>
        <a:graphic>
          <a:graphicData uri="http://schemas.openxmlformats.org/drawingml/2006/table">
            <a:tbl>
              <a:tblPr/>
              <a:tblGrid>
                <a:gridCol w="2506980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2402015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6.2m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11m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2.2m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p:grpSp>
        <p:nvGrpSpPr>
          <p:cNvPr id="12441" name="yt_shape_12441_skip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50434" y="2339566"/>
            <a:ext cx="2489230" cy="1844181"/>
            <a:chOff x="0" y="0"/>
            <a:chExt cx="2489230" cy="1844181"/>
          </a:xfrm>
        </p:grpSpPr>
        <p:pic>
          <p:nvPicPr>
            <p:cNvPr id="2" name="yt_image_1244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89230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3" name="yt_shape_12443"/>
            <p:cNvSpPr txBox="1"/>
            <p:nvPr/>
          </p:nvSpPr>
          <p:spPr>
            <a:xfrm>
              <a:off x="711334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1EE9E08-0D7D-690F-9364-F4E02E2C772E}"/>
              </a:ext>
            </a:extLst>
          </p:cNvPr>
          <p:cNvSpPr txBox="1"/>
          <p:nvPr/>
        </p:nvSpPr>
        <p:spPr>
          <a:xfrm>
            <a:off x="38029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908</Words>
  <Application>Microsoft Office PowerPoint</Application>
  <PresentationFormat>宽屏</PresentationFormat>
  <Paragraphs>113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6" baseType="lpstr">
      <vt:lpstr>,isEnd</vt:lpstr>
      <vt:lpstr>_⨹_1_04621,isEnd</vt:lpstr>
      <vt:lpstr>_⨹_1_06b9c,isEnd</vt:lpstr>
      <vt:lpstr>_⨹_1_139bc</vt:lpstr>
      <vt:lpstr>_⨹_1_1411e</vt:lpstr>
      <vt:lpstr>_⨹_1_14dc5</vt:lpstr>
      <vt:lpstr>_⨹_1_4365d</vt:lpstr>
      <vt:lpstr>_⨹_1_5906d</vt:lpstr>
      <vt:lpstr>_⨹_1_6d443</vt:lpstr>
      <vt:lpstr>_⨹_1_85775</vt:lpstr>
      <vt:lpstr>_⨹_1_9f627,isEnd</vt:lpstr>
      <vt:lpstr>_⨹_1_a8d08</vt:lpstr>
      <vt:lpstr>_⨹_1_b0077</vt:lpstr>
      <vt:lpstr>_⨹_1_cb907,isEnd</vt:lpstr>
      <vt:lpstr>_⨹_1_da143</vt:lpstr>
      <vt:lpstr>_⨹_1_e0604,isEnd</vt:lpstr>
      <vt:lpstr>_⨹_2_ae86c</vt:lpstr>
      <vt:lpstr>_⨹_3_72191</vt:lpstr>
      <vt:lpstr>_⨹_3_a76a0</vt:lpstr>
      <vt:lpstr>_⨹_3_c8944,isEnd</vt:lpstr>
      <vt:lpstr>_⨹_31_3eb1d</vt:lpstr>
      <vt:lpstr>_⨹_5_45303</vt:lpstr>
      <vt:lpstr>_⨹_5_93038</vt:lpstr>
      <vt:lpstr>_⨹_6_7e0fe,isEnd</vt:lpstr>
      <vt:lpstr>_⨹_7_65e98</vt:lpstr>
      <vt:lpstr>_⨹_7_8c975,isEnd</vt:lpstr>
      <vt:lpstr>_⨹_7_c0e02,isEnd</vt:lpstr>
      <vt:lpstr>_⨹_8_25bb8,isEnd</vt:lpstr>
      <vt:lpstr>_⨹_8_75676</vt:lpstr>
      <vt:lpstr>_⨹_9_bfd46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2024-04-26T08:46:26Z</dcterms:created>
  <dcterms:modified xsi:type="dcterms:W3CDTF">2024-04-28T03:05:58Z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