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21" r:id="rId6"/>
    <p:sldId id="307" r:id="rId7"/>
    <p:sldId id="309" r:id="rId8"/>
    <p:sldId id="310" r:id="rId9"/>
    <p:sldId id="311" r:id="rId10"/>
    <p:sldId id="313" r:id="rId11"/>
    <p:sldId id="315" r:id="rId12"/>
    <p:sldId id="316" r:id="rId13"/>
    <p:sldId id="317" r:id="rId14"/>
    <p:sldId id="318" r:id="rId15"/>
    <p:sldId id="324" r:id="rId16"/>
    <p:sldId id="320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bin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2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7" name="yt_shape_1161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16" name="yt_image_1161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9" name="yt_shape_11619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平行线分线段成比例</a:t>
            </a:r>
          </a:p>
        </p:txBody>
      </p:sp>
      <p:sp>
        <p:nvSpPr>
          <p:cNvPr id="11620" name="yt_shape_11620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（成都市中考）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f400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24" name="yt_table_11624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6141099"/>
                  </p:ext>
                </p:extLst>
              </p:nvPr>
            </p:nvGraphicFramePr>
            <p:xfrm>
              <a:off x="540047" y="2931034"/>
              <a:ext cx="7295516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624" name="yt_table_11624_skip" descr="{&quot;rangeId&quot;:2,&quot;type&quot;:&quot;Option&quot;,&quot;drawing&quot;:[&quot;yt_shape_11621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6141099"/>
                  </p:ext>
                </p:extLst>
              </p:nvPr>
            </p:nvGraphicFramePr>
            <p:xfrm>
              <a:off x="540047" y="2931034"/>
              <a:ext cx="7295516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05051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621" name="yt_shape_11621_skip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1744" y="2931034"/>
            <a:ext cx="1678109" cy="1877328"/>
            <a:chOff x="0" y="0"/>
            <a:chExt cx="1678109" cy="1877328"/>
          </a:xfrm>
        </p:grpSpPr>
        <p:pic>
          <p:nvPicPr>
            <p:cNvPr id="2" name="yt_image_1162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78109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23" name="yt_shape_11623"/>
            <p:cNvSpPr txBox="1"/>
            <p:nvPr/>
          </p:nvSpPr>
          <p:spPr>
            <a:xfrm>
              <a:off x="305773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487148">
            <a:extLst>
              <a:ext uri="{FF2B5EF4-FFF2-40B4-BE49-F238E27FC236}">
                <a16:creationId xmlns:a16="http://schemas.microsoft.com/office/drawing/2014/main" id="{51571FA3-316B-F351-D043-53448A5DEE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A4BA962-826D-4B9B-7DB2-4FB2B00B85E5}"/>
              </a:ext>
            </a:extLst>
          </p:cNvPr>
          <p:cNvSpPr txBox="1"/>
          <p:nvPr/>
        </p:nvSpPr>
        <p:spPr>
          <a:xfrm>
            <a:off x="5712671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5" name="yt_shape_1167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（丽水市中考）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五线谱是由等距离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等长度的五条平行横线组成的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0dcf"/>
              </a:rPr>
              <a:t>同一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条直线上的三个点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都在横线上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79" name="yt_table_11679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6405471"/>
                  </p:ext>
                </p:extLst>
              </p:nvPr>
            </p:nvGraphicFramePr>
            <p:xfrm>
              <a:off x="540047" y="1859435"/>
              <a:ext cx="7133591" cy="67487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6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65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679" name="yt_table_11679_skip" descr="{&quot;rangeId&quot;:13,&quot;type&quot;:&quot;Option&quot;,&quot;drawing&quot;:[&quot;yt_shape_11676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6405471"/>
                  </p:ext>
                </p:extLst>
              </p:nvPr>
            </p:nvGraphicFramePr>
            <p:xfrm>
              <a:off x="540047" y="1859435"/>
              <a:ext cx="7133591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6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65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6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484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2446" r="-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676" name="yt_shape_11676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6993" y="2196874"/>
            <a:ext cx="1818689" cy="1701306"/>
            <a:chOff x="0" y="0"/>
            <a:chExt cx="1818689" cy="1701306"/>
          </a:xfrm>
        </p:grpSpPr>
        <p:pic>
          <p:nvPicPr>
            <p:cNvPr id="2" name="yt_image_11676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8689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78" name="yt_shape_11678"/>
            <p:cNvSpPr txBox="1"/>
            <p:nvPr/>
          </p:nvSpPr>
          <p:spPr>
            <a:xfrm>
              <a:off x="376063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AC5D603-F03A-EF84-1048-F4A90186F47E}"/>
              </a:ext>
            </a:extLst>
          </p:cNvPr>
          <p:cNvSpPr txBox="1"/>
          <p:nvPr/>
        </p:nvSpPr>
        <p:spPr>
          <a:xfrm>
            <a:off x="98052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0" name="yt_shape_1168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如图是一架梯子的示意图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81a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为使其更稳固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间加绑一条安全绳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</a:p>
        </p:txBody>
      </p:sp>
      <p:sp>
        <p:nvSpPr>
          <p:cNvPr id="11681" name="yt_shape_11681"/>
          <p:cNvSpPr txBox="1"/>
          <p:nvPr/>
        </p:nvSpPr>
        <p:spPr>
          <a:xfrm>
            <a:off x="540000" y="1859435"/>
            <a:ext cx="37317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pic>
        <p:nvPicPr>
          <p:cNvPr id="11682" name="yt_image_116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8168" y="2491102"/>
            <a:ext cx="1995663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14BFFE-76D2-D082-5A8C-0C073F4427A6}"/>
              </a:ext>
            </a:extLst>
          </p:cNvPr>
          <p:cNvSpPr txBox="1"/>
          <p:nvPr/>
        </p:nvSpPr>
        <p:spPr>
          <a:xfrm>
            <a:off x="3147152" y="1812629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4" name="yt_shape_11684"/>
          <p:cNvSpPr txBox="1"/>
          <p:nvPr/>
        </p:nvSpPr>
        <p:spPr>
          <a:xfrm>
            <a:off x="540120" y="61196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711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abb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85" name="yt_image_11685" title="H_98.4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5266" y="3118830"/>
            <a:ext cx="1709118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687"/>
              <p:cNvSpPr txBox="1"/>
              <p:nvPr/>
            </p:nvSpPr>
            <p:spPr>
              <a:xfrm>
                <a:off x="540000" y="2006165"/>
                <a:ext cx="4555734" cy="4951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4" name="yt_shape_116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06165"/>
                <a:ext cx="4555734" cy="4951227"/>
              </a:xfrm>
              <a:prstGeom prst="rect">
                <a:avLst/>
              </a:prstGeom>
              <a:blipFill>
                <a:blip r:embed="rId3"/>
                <a:stretch>
                  <a:fillRect l="-4150" t="-985" r="-3079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40DC472-02B8-660A-B2ED-665C72C6A0C6}"/>
              </a:ext>
            </a:extLst>
          </p:cNvPr>
          <p:cNvSpPr txBox="1"/>
          <p:nvPr/>
        </p:nvSpPr>
        <p:spPr>
          <a:xfrm>
            <a:off x="449989" y="1959359"/>
            <a:ext cx="267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956041-DF4B-BB90-B8F4-477955F6EBA1}"/>
                  </a:ext>
                </a:extLst>
              </p:cNvPr>
              <p:cNvSpPr txBox="1"/>
              <p:nvPr/>
            </p:nvSpPr>
            <p:spPr>
              <a:xfrm>
                <a:off x="449989" y="2434847"/>
                <a:ext cx="1668526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956041-DF4B-BB90-B8F4-477955F6EB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34847"/>
                <a:ext cx="1668526" cy="768681"/>
              </a:xfrm>
              <a:prstGeom prst="rect">
                <a:avLst/>
              </a:prstGeom>
              <a:blipFill>
                <a:blip r:embed="rId4"/>
                <a:stretch>
                  <a:fillRect l="-5839" r="-583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4EED844-C974-BA73-B2AF-A9A04ADEB70F}"/>
              </a:ext>
            </a:extLst>
          </p:cNvPr>
          <p:cNvSpPr txBox="1"/>
          <p:nvPr/>
        </p:nvSpPr>
        <p:spPr>
          <a:xfrm>
            <a:off x="449989" y="3109916"/>
            <a:ext cx="218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3F8912-127C-011E-E32C-0D9654B125A7}"/>
              </a:ext>
            </a:extLst>
          </p:cNvPr>
          <p:cNvSpPr txBox="1"/>
          <p:nvPr/>
        </p:nvSpPr>
        <p:spPr>
          <a:xfrm>
            <a:off x="449989" y="3585404"/>
            <a:ext cx="218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113F96-81B0-4504-6D3E-62A506AA7351}"/>
              </a:ext>
            </a:extLst>
          </p:cNvPr>
          <p:cNvSpPr txBox="1"/>
          <p:nvPr/>
        </p:nvSpPr>
        <p:spPr>
          <a:xfrm>
            <a:off x="449989" y="4060892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26B2BE-1FE1-C9EF-33D8-944BE5FF2EB9}"/>
              </a:ext>
            </a:extLst>
          </p:cNvPr>
          <p:cNvSpPr txBox="1"/>
          <p:nvPr/>
        </p:nvSpPr>
        <p:spPr>
          <a:xfrm>
            <a:off x="449989" y="4536380"/>
            <a:ext cx="428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07C60F2-4548-9EED-1C39-74A596D6358A}"/>
              </a:ext>
            </a:extLst>
          </p:cNvPr>
          <p:cNvSpPr txBox="1"/>
          <p:nvPr/>
        </p:nvSpPr>
        <p:spPr>
          <a:xfrm>
            <a:off x="449989" y="5011868"/>
            <a:ext cx="1519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581B81D-A87C-B9C6-5830-62E0BF79A6F4}"/>
              </a:ext>
            </a:extLst>
          </p:cNvPr>
          <p:cNvSpPr txBox="1"/>
          <p:nvPr/>
        </p:nvSpPr>
        <p:spPr>
          <a:xfrm>
            <a:off x="449989" y="5487356"/>
            <a:ext cx="469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79A49D8-64B3-0C11-90B0-5E11632E2529}"/>
              </a:ext>
            </a:extLst>
          </p:cNvPr>
          <p:cNvSpPr txBox="1"/>
          <p:nvPr/>
        </p:nvSpPr>
        <p:spPr>
          <a:xfrm>
            <a:off x="449989" y="5962845"/>
            <a:ext cx="258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BF27F4-E4B4-92C2-7C38-57BF67759C5F}"/>
              </a:ext>
            </a:extLst>
          </p:cNvPr>
          <p:cNvSpPr txBox="1"/>
          <p:nvPr/>
        </p:nvSpPr>
        <p:spPr>
          <a:xfrm>
            <a:off x="449989" y="6438332"/>
            <a:ext cx="31677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9" name="yt_shape_11689"/>
          <p:cNvSpPr txBox="1"/>
          <p:nvPr/>
        </p:nvSpPr>
        <p:spPr>
          <a:xfrm>
            <a:off x="540119" y="900000"/>
            <a:ext cx="11492915" cy="25632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作平行线转化线段的比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求线段的比或求线段的长时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通常可借助辅助线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构造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ddef"/>
              </a:rPr>
              <a:t>字型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字型基本图形来解决问题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11695" name="yt_shape_11695"/>
          <p:cNvSpPr txBox="1"/>
          <p:nvPr/>
        </p:nvSpPr>
        <p:spPr>
          <a:xfrm>
            <a:off x="5231904" y="3717032"/>
            <a:ext cx="3067250" cy="180100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000" b="0" i="0" u="none" spc="-10000">
                <a:solidFill>
                  <a:srgbClr val="1EE3CF"/>
                </a:solidFill>
                <a:effectLst/>
                <a:latin typeface="Times New Roman" pitchFamily="100"/>
                <a:ea typeface="宋体" pitchFamily="100"/>
              </a:rPr>
              <a:t> </a:t>
            </a:r>
            <a:r>
              <a:rPr lang="en-US" altLang="zh-CN" sz="10000" b="0" i="0" u="none" spc="9219">
                <a:solidFill>
                  <a:srgbClr val="1EE3CF"/>
                </a:solidFill>
                <a:effectLst/>
                <a:latin typeface="Times New Roman" pitchFamily="100"/>
                <a:ea typeface="宋体" pitchFamily="10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700" b="0" i="0" u="none" spc="7874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97" name="yt_shape_11697"/>
              <p:cNvSpPr txBox="1"/>
              <p:nvPr/>
            </p:nvSpPr>
            <p:spPr>
              <a:xfrm>
                <a:off x="540000" y="2251595"/>
                <a:ext cx="6448881" cy="44136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解：如图，过点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1697" name="yt_shape_116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51595"/>
                <a:ext cx="6448881" cy="4413644"/>
              </a:xfrm>
              <a:prstGeom prst="rect">
                <a:avLst/>
              </a:prstGeom>
              <a:blipFill>
                <a:blip r:embed="rId2"/>
                <a:stretch>
                  <a:fillRect l="-2933" t="-1105" r="-1987" b="-1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AA48292-9FE5-E14C-2AB0-4486C2B80476}"/>
              </a:ext>
            </a:extLst>
          </p:cNvPr>
          <p:cNvSpPr txBox="1"/>
          <p:nvPr/>
        </p:nvSpPr>
        <p:spPr>
          <a:xfrm>
            <a:off x="449989" y="2204789"/>
            <a:ext cx="6566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16D474-02DB-4A83-7A47-B91E40D9B75A}"/>
                  </a:ext>
                </a:extLst>
              </p:cNvPr>
              <p:cNvSpPr txBox="1"/>
              <p:nvPr/>
            </p:nvSpPr>
            <p:spPr>
              <a:xfrm>
                <a:off x="449989" y="2680277"/>
                <a:ext cx="3069527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16D474-02DB-4A83-7A47-B91E40D9B7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0277"/>
                <a:ext cx="3069527" cy="772110"/>
              </a:xfrm>
              <a:prstGeom prst="rect">
                <a:avLst/>
              </a:prstGeom>
              <a:blipFill>
                <a:blip r:embed="rId3"/>
                <a:stretch>
                  <a:fillRect l="-3181" r="-298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FF00BC6-A30D-8C2D-0EA2-B6037399A5BB}"/>
              </a:ext>
            </a:extLst>
          </p:cNvPr>
          <p:cNvSpPr txBox="1"/>
          <p:nvPr/>
        </p:nvSpPr>
        <p:spPr>
          <a:xfrm>
            <a:off x="449989" y="3358775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822F61-BDBD-12EB-AF8C-EDD40EA7FFD6}"/>
              </a:ext>
            </a:extLst>
          </p:cNvPr>
          <p:cNvSpPr txBox="1"/>
          <p:nvPr/>
        </p:nvSpPr>
        <p:spPr>
          <a:xfrm>
            <a:off x="497614" y="3834263"/>
            <a:ext cx="28534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7A8169-8119-C93A-F7B2-83A4378620F2}"/>
              </a:ext>
            </a:extLst>
          </p:cNvPr>
          <p:cNvSpPr txBox="1"/>
          <p:nvPr/>
        </p:nvSpPr>
        <p:spPr>
          <a:xfrm>
            <a:off x="449989" y="4309751"/>
            <a:ext cx="354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81D4AC8-1942-3B50-329F-DAC72D881545}"/>
                  </a:ext>
                </a:extLst>
              </p:cNvPr>
              <p:cNvSpPr txBox="1"/>
              <p:nvPr/>
            </p:nvSpPr>
            <p:spPr>
              <a:xfrm>
                <a:off x="449989" y="4785239"/>
                <a:ext cx="3983926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81D4AC8-1942-3B50-329F-DAC72D881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5239"/>
                <a:ext cx="3983926" cy="772109"/>
              </a:xfrm>
              <a:prstGeom prst="rect">
                <a:avLst/>
              </a:prstGeom>
              <a:blipFill>
                <a:blip r:embed="rId4"/>
                <a:stretch>
                  <a:fillRect l="-2450" r="-2297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6E7A4AF-14EC-E515-2696-13185239DBE2}"/>
              </a:ext>
            </a:extLst>
          </p:cNvPr>
          <p:cNvSpPr txBox="1"/>
          <p:nvPr/>
        </p:nvSpPr>
        <p:spPr>
          <a:xfrm>
            <a:off x="449989" y="5463736"/>
            <a:ext cx="555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95DCF95-C601-B36C-48F7-FE981123FA5B}"/>
                  </a:ext>
                </a:extLst>
              </p:cNvPr>
              <p:cNvSpPr txBox="1"/>
              <p:nvPr/>
            </p:nvSpPr>
            <p:spPr>
              <a:xfrm>
                <a:off x="449989" y="5939224"/>
                <a:ext cx="140849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95DCF95-C601-B36C-48F7-FE981123FA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39224"/>
                <a:ext cx="1408494" cy="730136"/>
              </a:xfrm>
              <a:prstGeom prst="rect">
                <a:avLst/>
              </a:prstGeom>
              <a:blipFill>
                <a:blip r:embed="rId5"/>
                <a:stretch>
                  <a:fillRect l="-6926" r="-692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1694" title="H_120.9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89704" y="4026078"/>
            <a:ext cx="1244232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497614" y="975264"/>
                <a:ext cx="11233248" cy="12545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lvl="0" indent="-457200" hangingPunct="0">
                  <a:lnSpc>
                    <a:spcPct val="129999"/>
                  </a:lnSpc>
                  <a:buAutoNum type="arabicPeriod"/>
                </a:pPr>
                <a:r>
                  <a:rPr lang="zh-CN" altLang="zh-CN" sz="2400" smtClean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图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>
                    <a:solidFill>
                      <a:srgbClr val="000000"/>
                    </a:solidFill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的中线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并延长交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smtClean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endParaRPr lang="en-US" altLang="zh-CN" sz="2400" smtClean="0">
                  <a:solidFill>
                    <a:srgbClr val="000000"/>
                  </a:solidFill>
                  <a:latin typeface="宋体" pitchFamily="24"/>
                  <a:ea typeface="宋体" pitchFamily="24"/>
                </a:endParaRP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smtClean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i="1" smtClean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  <a:sym typeface="_⨹_1_090ac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975264"/>
                <a:ext cx="11233248" cy="1254511"/>
              </a:xfrm>
              <a:prstGeom prst="rect">
                <a:avLst/>
              </a:prstGeom>
              <a:blipFill>
                <a:blip r:embed="rId7"/>
                <a:stretch>
                  <a:fillRect l="-869" t="-485" b="-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1693" title="H_156.5998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48328" y="1584123"/>
            <a:ext cx="1487930" cy="198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99" name="yt_shape_11699"/>
              <p:cNvSpPr txBox="1"/>
              <p:nvPr/>
            </p:nvSpPr>
            <p:spPr>
              <a:xfrm>
                <a:off x="540119" y="900000"/>
                <a:ext cx="11492915" cy="20739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对于平行线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我们有这样的结论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5bf8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请你利用该结论解答下列问题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3bdb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99" name="yt_shape_11699" descr="{&quot;rangeId&quot;:21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73901"/>
              </a:xfrm>
              <a:prstGeom prst="rect">
                <a:avLst/>
              </a:prstGeom>
              <a:blipFill>
                <a:blip r:embed="rId2"/>
                <a:stretch>
                  <a:fillRect l="-1701" t="-2647" r="-933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02" name="yt_image_11702" title="H_155.516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0096" y="2578520"/>
            <a:ext cx="4817745" cy="197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707"/>
              <p:cNvSpPr txBox="1"/>
              <p:nvPr/>
            </p:nvSpPr>
            <p:spPr>
              <a:xfrm>
                <a:off x="540000" y="3043758"/>
                <a:ext cx="6052939" cy="30314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的延长线于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>
          <p:sp>
            <p:nvSpPr>
              <p:cNvPr id="4" name="yt_shape_117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43758"/>
                <a:ext cx="6052939" cy="3031407"/>
              </a:xfrm>
              <a:prstGeom prst="rect">
                <a:avLst/>
              </a:prstGeom>
              <a:blipFill>
                <a:blip r:embed="rId4"/>
                <a:stretch>
                  <a:fillRect l="-3122" t="-1606" r="-2014" b="-5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A64D055-FD81-61FE-92CD-10E2081998A7}"/>
              </a:ext>
            </a:extLst>
          </p:cNvPr>
          <p:cNvSpPr txBox="1"/>
          <p:nvPr/>
        </p:nvSpPr>
        <p:spPr>
          <a:xfrm>
            <a:off x="449989" y="2996952"/>
            <a:ext cx="617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2A5092E-F42A-73DE-EF75-AEBB137F8EF1}"/>
                  </a:ext>
                </a:extLst>
              </p:cNvPr>
              <p:cNvSpPr txBox="1"/>
              <p:nvPr/>
            </p:nvSpPr>
            <p:spPr>
              <a:xfrm>
                <a:off x="449989" y="3472440"/>
                <a:ext cx="1683132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2A5092E-F42A-73DE-EF75-AEBB137F8E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2440"/>
                <a:ext cx="1683132" cy="769379"/>
              </a:xfrm>
              <a:prstGeom prst="rect">
                <a:avLst/>
              </a:prstGeom>
              <a:blipFill>
                <a:blip r:embed="rId5"/>
                <a:stretch>
                  <a:fillRect l="-5797" r="-579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351A9AF-21D1-5029-E72E-3B609695B117}"/>
              </a:ext>
            </a:extLst>
          </p:cNvPr>
          <p:cNvSpPr txBox="1"/>
          <p:nvPr/>
        </p:nvSpPr>
        <p:spPr>
          <a:xfrm>
            <a:off x="449989" y="4148207"/>
            <a:ext cx="487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AC66BD-2C71-8DA0-DAA5-D55A673BBD28}"/>
              </a:ext>
            </a:extLst>
          </p:cNvPr>
          <p:cNvSpPr txBox="1"/>
          <p:nvPr/>
        </p:nvSpPr>
        <p:spPr>
          <a:xfrm>
            <a:off x="449989" y="4623695"/>
            <a:ext cx="504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8F6CAD-4096-5B90-E2B6-403B6665A230}"/>
              </a:ext>
            </a:extLst>
          </p:cNvPr>
          <p:cNvSpPr txBox="1"/>
          <p:nvPr/>
        </p:nvSpPr>
        <p:spPr>
          <a:xfrm>
            <a:off x="449989" y="5099183"/>
            <a:ext cx="515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6F4E78-2255-E120-EE95-F5F65D7913E1}"/>
              </a:ext>
            </a:extLst>
          </p:cNvPr>
          <p:cNvSpPr txBox="1"/>
          <p:nvPr/>
        </p:nvSpPr>
        <p:spPr>
          <a:xfrm>
            <a:off x="449989" y="5574671"/>
            <a:ext cx="474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1704" title="H_129.1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40206"/>
          <a:stretch/>
        </p:blipFill>
        <p:spPr bwMode="auto">
          <a:xfrm>
            <a:off x="7896200" y="4908245"/>
            <a:ext cx="2397191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25" name="yt_shape_11625"/>
              <p:cNvSpPr txBox="1"/>
              <p:nvPr/>
            </p:nvSpPr>
            <p:spPr>
              <a:xfrm>
                <a:off x="540119" y="900000"/>
                <a:ext cx="11492915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（北京市中考）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6a3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25" name="yt_shape_11625" descr="{&quot;rangeId&quot;: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3128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30" name="yt_shape_11630"/>
          <p:cNvSpPr txBox="1"/>
          <p:nvPr/>
        </p:nvSpPr>
        <p:spPr>
          <a:xfrm>
            <a:off x="540000" y="409341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27" name="yt_shape_11627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6570" y="2226280"/>
            <a:ext cx="2058858" cy="1816749"/>
            <a:chOff x="0" y="0"/>
            <a:chExt cx="2058858" cy="1816749"/>
          </a:xfrm>
        </p:grpSpPr>
        <p:pic>
          <p:nvPicPr>
            <p:cNvPr id="2" name="yt_image_1162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8858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29" name="yt_shape_11629"/>
            <p:cNvSpPr txBox="1"/>
            <p:nvPr/>
          </p:nvSpPr>
          <p:spPr>
            <a:xfrm>
              <a:off x="496148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637D66-1EE5-0CE3-46E0-E5A161843AA6}"/>
                  </a:ext>
                </a:extLst>
              </p:cNvPr>
              <p:cNvSpPr txBox="1"/>
              <p:nvPr/>
            </p:nvSpPr>
            <p:spPr>
              <a:xfrm>
                <a:off x="4445020" y="1328682"/>
                <a:ext cx="661099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, 'mathAnswerShape': 1, 'pageBreak': True}">
                <a:extLst>
                  <a:ext uri="{FF2B5EF4-FFF2-40B4-BE49-F238E27FC236}">
                    <a16:creationId xmlns:a16="http://schemas.microsoft.com/office/drawing/2014/main" id="{1F637D66-1EE5-0CE3-46E0-E5A161843A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020" y="1328682"/>
                <a:ext cx="661099" cy="7303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ED89D9D-F337-4B3D-D482-E257B555DC1A}"/>
              </a:ext>
            </a:extLst>
          </p:cNvPr>
          <p:cNvCxnSpPr/>
          <p:nvPr/>
        </p:nvCxnSpPr>
        <p:spPr>
          <a:xfrm>
            <a:off x="4182606" y="2031316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1" name="yt_shape_1163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分别截直线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995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32" name="yt_shape_11632"/>
          <p:cNvSpPr txBox="1"/>
          <p:nvPr/>
        </p:nvSpPr>
        <p:spPr>
          <a:xfrm>
            <a:off x="540000" y="1859435"/>
            <a:ext cx="70163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633"/>
              <p:cNvSpPr txBox="1"/>
              <p:nvPr/>
            </p:nvSpPr>
            <p:spPr>
              <a:xfrm>
                <a:off x="540000" y="2491102"/>
                <a:ext cx="3323026" cy="18038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633" descr="{&quot;rangeId&quot;: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3323026" cy="1803827"/>
              </a:xfrm>
              <a:prstGeom prst="rect">
                <a:avLst/>
              </a:prstGeom>
              <a:blipFill>
                <a:blip r:embed="rId2"/>
                <a:stretch>
                  <a:fillRect l="-5688" t="-3041" r="-4587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35" name="yt_image_116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7012" y="2491102"/>
            <a:ext cx="1684987" cy="19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76842B1-1185-5247-CCE8-B56EEB6E4C5D}"/>
              </a:ext>
            </a:extLst>
          </p:cNvPr>
          <p:cNvSpPr txBox="1"/>
          <p:nvPr/>
        </p:nvSpPr>
        <p:spPr>
          <a:xfrm>
            <a:off x="449989" y="2444296"/>
            <a:ext cx="347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47F86BF-CA6E-41ED-23EE-5BB6270FC81C}"/>
                  </a:ext>
                </a:extLst>
              </p:cNvPr>
              <p:cNvSpPr txBox="1"/>
              <p:nvPr/>
            </p:nvSpPr>
            <p:spPr>
              <a:xfrm>
                <a:off x="449989" y="2919784"/>
                <a:ext cx="272840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}">
                <a:extLst>
                  <a:ext uri="{FF2B5EF4-FFF2-40B4-BE49-F238E27FC236}">
                    <a16:creationId xmlns:a16="http://schemas.microsoft.com/office/drawing/2014/main" id="{547F86BF-CA6E-41ED-23EE-5BB6270FC8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9784"/>
                <a:ext cx="2728405" cy="771792"/>
              </a:xfrm>
              <a:prstGeom prst="rect">
                <a:avLst/>
              </a:prstGeom>
              <a:blipFill>
                <a:blip r:embed="rId4"/>
                <a:stretch>
                  <a:fillRect l="-3579" r="-3579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987842-087E-CA6E-5034-AFD2CA689D8D}"/>
                  </a:ext>
                </a:extLst>
              </p:cNvPr>
              <p:cNvSpPr txBox="1"/>
              <p:nvPr/>
            </p:nvSpPr>
            <p:spPr>
              <a:xfrm>
                <a:off x="449989" y="3597964"/>
                <a:ext cx="2467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}">
                <a:extLst>
                  <a:ext uri="{FF2B5EF4-FFF2-40B4-BE49-F238E27FC236}">
                    <a16:creationId xmlns:a16="http://schemas.microsoft.com/office/drawing/2014/main" id="{52987842-087E-CA6E-5034-AFD2CA689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97964"/>
                <a:ext cx="2467674" cy="726326"/>
              </a:xfrm>
              <a:prstGeom prst="rect">
                <a:avLst/>
              </a:prstGeom>
              <a:blipFill>
                <a:blip r:embed="rId5"/>
                <a:stretch>
                  <a:fillRect l="-3951" r="-395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7" name="yt_shape_11637"/>
          <p:cNvSpPr txBox="1"/>
          <p:nvPr/>
        </p:nvSpPr>
        <p:spPr>
          <a:xfrm>
            <a:off x="540000" y="900000"/>
            <a:ext cx="66316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638"/>
              <p:cNvSpPr txBox="1"/>
              <p:nvPr/>
            </p:nvSpPr>
            <p:spPr>
              <a:xfrm>
                <a:off x="540000" y="1531667"/>
                <a:ext cx="3988271" cy="22724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638" descr="{&quot;rangeId&quot;: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3988271" cy="2272482"/>
              </a:xfrm>
              <a:prstGeom prst="rect">
                <a:avLst/>
              </a:prstGeom>
              <a:blipFill>
                <a:blip r:embed="rId2"/>
                <a:stretch>
                  <a:fillRect l="-4740" t="-2145" r="-3670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40" name="yt_image_1164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7012" y="1531667"/>
            <a:ext cx="1684987" cy="19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4548C7-A587-0128-904B-1CAD9E4CEF01}"/>
              </a:ext>
            </a:extLst>
          </p:cNvPr>
          <p:cNvSpPr txBox="1"/>
          <p:nvPr/>
        </p:nvSpPr>
        <p:spPr>
          <a:xfrm>
            <a:off x="449989" y="1484861"/>
            <a:ext cx="347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8B1B46-8691-85CB-ECAB-EF0FC3E87EED}"/>
                  </a:ext>
                </a:extLst>
              </p:cNvPr>
              <p:cNvSpPr txBox="1"/>
              <p:nvPr/>
            </p:nvSpPr>
            <p:spPr>
              <a:xfrm>
                <a:off x="449989" y="1960349"/>
                <a:ext cx="2199767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}">
                <a:extLst>
                  <a:ext uri="{FF2B5EF4-FFF2-40B4-BE49-F238E27FC236}">
                    <a16:creationId xmlns:a16="http://schemas.microsoft.com/office/drawing/2014/main" id="{1B8B1B46-8691-85CB-ECAB-EF0FC3E87E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0349"/>
                <a:ext cx="2199767" cy="771792"/>
              </a:xfrm>
              <a:prstGeom prst="rect">
                <a:avLst/>
              </a:prstGeom>
              <a:blipFill>
                <a:blip r:embed="rId4"/>
                <a:stretch>
                  <a:fillRect l="-4432" r="-44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A7BDB3-F730-8A86-B398-AE4E650E171D}"/>
                  </a:ext>
                </a:extLst>
              </p:cNvPr>
              <p:cNvSpPr txBox="1"/>
              <p:nvPr/>
            </p:nvSpPr>
            <p:spPr>
              <a:xfrm>
                <a:off x="449989" y="2638529"/>
                <a:ext cx="34360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}">
                <a:extLst>
                  <a:ext uri="{FF2B5EF4-FFF2-40B4-BE49-F238E27FC236}">
                    <a16:creationId xmlns:a16="http://schemas.microsoft.com/office/drawing/2014/main" id="{C2A7BDB3-F730-8A86-B398-AE4E650E17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8529"/>
                <a:ext cx="3436048" cy="766077"/>
              </a:xfrm>
              <a:prstGeom prst="rect">
                <a:avLst/>
              </a:prstGeom>
              <a:blipFill>
                <a:blip r:embed="rId5"/>
                <a:stretch>
                  <a:fillRect l="-2842" r="-284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871E784-71C8-517C-69DF-E86FDAC8F9EA}"/>
              </a:ext>
            </a:extLst>
          </p:cNvPr>
          <p:cNvSpPr txBox="1"/>
          <p:nvPr/>
        </p:nvSpPr>
        <p:spPr>
          <a:xfrm>
            <a:off x="449989" y="3310994"/>
            <a:ext cx="4129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2" name="yt_shape_11642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平行线分线段成比例的推论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43" name="yt_shape_11643"/>
              <p:cNvSpPr txBox="1"/>
              <p:nvPr/>
            </p:nvSpPr>
            <p:spPr>
              <a:xfrm>
                <a:off x="540119" y="1389434"/>
                <a:ext cx="11492915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f2b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643" name="yt_shape_1164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25436"/>
              </a:xfrm>
              <a:prstGeom prst="rect">
                <a:avLst/>
              </a:prstGeom>
              <a:blipFill>
                <a:blip r:embed="rId2"/>
                <a:stretch>
                  <a:fillRect l="-1645" t="-4865" b="-7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48" name="yt_table_11648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1852855"/>
                  </p:ext>
                </p:extLst>
              </p:nvPr>
            </p:nvGraphicFramePr>
            <p:xfrm>
              <a:off x="540047" y="2565658"/>
              <a:ext cx="7066916" cy="67545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648" name="yt_table_11648_skip" descr="{&quot;rangeId&quot;:6,&quot;type&quot;:&quot;Option&quot;,&quot;drawing&quot;:[&quot;yt_shape_11645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1852855"/>
                  </p:ext>
                </p:extLst>
              </p:nvPr>
            </p:nvGraphicFramePr>
            <p:xfrm>
              <a:off x="540047" y="2565658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5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645" name="yt_shape_11645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9302" y="2565658"/>
            <a:ext cx="2010625" cy="1926477"/>
            <a:chOff x="0" y="0"/>
            <a:chExt cx="2010625" cy="1926477"/>
          </a:xfrm>
        </p:grpSpPr>
        <p:pic>
          <p:nvPicPr>
            <p:cNvPr id="2" name="yt_image_1164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10625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47" name="yt_shape_11647"/>
            <p:cNvSpPr txBox="1"/>
            <p:nvPr/>
          </p:nvSpPr>
          <p:spPr>
            <a:xfrm>
              <a:off x="472031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649" name="yt_shape_11649"/>
              <p:cNvSpPr txBox="1"/>
              <p:nvPr/>
            </p:nvSpPr>
            <p:spPr>
              <a:xfrm>
                <a:off x="540000" y="4542923"/>
                <a:ext cx="9339865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649" name="yt_shape_11649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42923"/>
                <a:ext cx="9339865" cy="645305"/>
              </a:xfrm>
              <a:prstGeom prst="rect">
                <a:avLst/>
              </a:prstGeom>
              <a:blipFill>
                <a:blip r:embed="rId5"/>
                <a:stretch>
                  <a:fillRect l="-2023" r="-104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714121487223">
            <a:extLst>
              <a:ext uri="{FF2B5EF4-FFF2-40B4-BE49-F238E27FC236}">
                <a16:creationId xmlns:a16="http://schemas.microsoft.com/office/drawing/2014/main" id="{F3CBB79E-BF03-F368-6739-935A8F4530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562C94A-7CD1-068A-208F-14CD985A9FC0}"/>
              </a:ext>
            </a:extLst>
          </p:cNvPr>
          <p:cNvSpPr txBox="1"/>
          <p:nvPr/>
        </p:nvSpPr>
        <p:spPr>
          <a:xfrm>
            <a:off x="4699020" y="1818116"/>
            <a:ext cx="400748" cy="732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EF73E6-B83E-EC45-F0FA-E168C7CC5969}"/>
                  </a:ext>
                </a:extLst>
              </p:cNvPr>
              <p:cNvSpPr txBox="1"/>
              <p:nvPr/>
            </p:nvSpPr>
            <p:spPr>
              <a:xfrm>
                <a:off x="8685113" y="4496117"/>
                <a:ext cx="1118299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5" name="文本框 4" descr="{'rangeId': 6, 'mathAnswerShape': 1}">
                <a:extLst>
                  <a:ext uri="{FF2B5EF4-FFF2-40B4-BE49-F238E27FC236}">
                    <a16:creationId xmlns:a16="http://schemas.microsoft.com/office/drawing/2014/main" id="{23EF73E6-B83E-EC45-F0FA-E168C7CC59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5113" y="4496117"/>
                <a:ext cx="1118299" cy="732676"/>
              </a:xfrm>
              <a:prstGeom prst="rect">
                <a:avLst/>
              </a:prstGeom>
              <a:blipFill>
                <a:blip r:embed="rId7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2F1089B-F703-5389-9FEB-3505AF97E3EC}"/>
              </a:ext>
            </a:extLst>
          </p:cNvPr>
          <p:cNvCxnSpPr/>
          <p:nvPr/>
        </p:nvCxnSpPr>
        <p:spPr>
          <a:xfrm>
            <a:off x="8422700" y="5201037"/>
            <a:ext cx="1290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51" name="yt_shape_11651"/>
              <p:cNvSpPr txBox="1"/>
              <p:nvPr/>
            </p:nvSpPr>
            <p:spPr>
              <a:xfrm>
                <a:off x="540119" y="900000"/>
                <a:ext cx="11492915" cy="1113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b214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1" name="yt_shape_116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3638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56" name="yt_shape_11656"/>
          <p:cNvSpPr txBox="1"/>
          <p:nvPr/>
        </p:nvSpPr>
        <p:spPr>
          <a:xfrm>
            <a:off x="540000" y="372738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53" name="yt_shape_11653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6944" y="2216790"/>
            <a:ext cx="1798111" cy="1460133"/>
            <a:chOff x="0" y="0"/>
            <a:chExt cx="1798111" cy="1460133"/>
          </a:xfrm>
        </p:grpSpPr>
        <p:pic>
          <p:nvPicPr>
            <p:cNvPr id="2" name="yt_image_1165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8111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55" name="yt_shape_11655"/>
            <p:cNvSpPr txBox="1"/>
            <p:nvPr/>
          </p:nvSpPr>
          <p:spPr>
            <a:xfrm>
              <a:off x="365774" y="11001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23465E3-609F-1729-22DB-6314781CD3B4}"/>
              </a:ext>
            </a:extLst>
          </p:cNvPr>
          <p:cNvSpPr txBox="1"/>
          <p:nvPr/>
        </p:nvSpPr>
        <p:spPr>
          <a:xfrm>
            <a:off x="1364508" y="1531692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7" name="yt_shape_11657"/>
          <p:cNvSpPr txBox="1"/>
          <p:nvPr/>
        </p:nvSpPr>
        <p:spPr>
          <a:xfrm>
            <a:off x="540000" y="900000"/>
            <a:ext cx="103329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58" name="yt_image_11658" title="H_158.9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8008" y="2190095"/>
            <a:ext cx="1294704" cy="20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660"/>
              <p:cNvSpPr txBox="1"/>
              <p:nvPr/>
            </p:nvSpPr>
            <p:spPr>
              <a:xfrm>
                <a:off x="540000" y="1489555"/>
                <a:ext cx="3447932" cy="3438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>
          <p:sp>
            <p:nvSpPr>
              <p:cNvPr id="4" name="yt_shape_116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9555"/>
                <a:ext cx="3447932" cy="3438057"/>
              </a:xfrm>
              <a:prstGeom prst="rect">
                <a:avLst/>
              </a:prstGeom>
              <a:blipFill>
                <a:blip r:embed="rId3"/>
                <a:stretch>
                  <a:fillRect l="-5487" t="-1418" r="-4425" b="-4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F4623D3-EABC-45A4-11B2-E12A9D8455E8}"/>
              </a:ext>
            </a:extLst>
          </p:cNvPr>
          <p:cNvSpPr txBox="1"/>
          <p:nvPr/>
        </p:nvSpPr>
        <p:spPr>
          <a:xfrm>
            <a:off x="449989" y="1442749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BF11F30-07D8-F0CB-5D02-31D2CDAC55EA}"/>
                  </a:ext>
                </a:extLst>
              </p:cNvPr>
              <p:cNvSpPr txBox="1"/>
              <p:nvPr/>
            </p:nvSpPr>
            <p:spPr>
              <a:xfrm>
                <a:off x="449989" y="1918237"/>
                <a:ext cx="359467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BF11F30-07D8-F0CB-5D02-31D2CDAC55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8237"/>
                <a:ext cx="3594671" cy="772110"/>
              </a:xfrm>
              <a:prstGeom prst="rect">
                <a:avLst/>
              </a:prstGeom>
              <a:blipFill>
                <a:blip r:embed="rId4"/>
                <a:stretch>
                  <a:fillRect l="-2716" r="-271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F95A865-B179-2023-14D4-E79F7C3A472B}"/>
                  </a:ext>
                </a:extLst>
              </p:cNvPr>
              <p:cNvSpPr txBox="1"/>
              <p:nvPr/>
            </p:nvSpPr>
            <p:spPr>
              <a:xfrm>
                <a:off x="449989" y="2596735"/>
                <a:ext cx="3372105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F95A865-B179-2023-14D4-E79F7C3A4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96735"/>
                <a:ext cx="3372105" cy="772109"/>
              </a:xfrm>
              <a:prstGeom prst="rect">
                <a:avLst/>
              </a:prstGeom>
              <a:blipFill>
                <a:blip r:embed="rId5"/>
                <a:stretch>
                  <a:fillRect l="-2893" r="-289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F609E48-EF1B-84FB-FD00-8F3C8BBDF009}"/>
                  </a:ext>
                </a:extLst>
              </p:cNvPr>
              <p:cNvSpPr txBox="1"/>
              <p:nvPr/>
            </p:nvSpPr>
            <p:spPr>
              <a:xfrm>
                <a:off x="449989" y="3275232"/>
                <a:ext cx="148882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F609E48-EF1B-84FB-FD00-8F3C8BBDF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5232"/>
                <a:ext cx="1488822" cy="766077"/>
              </a:xfrm>
              <a:prstGeom prst="rect">
                <a:avLst/>
              </a:prstGeom>
              <a:blipFill>
                <a:blip r:embed="rId6"/>
                <a:stretch>
                  <a:fillRect l="-6557" r="-655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AFBFD2C-30BA-82CA-F57C-7EBB6B562019}"/>
              </a:ext>
            </a:extLst>
          </p:cNvPr>
          <p:cNvSpPr txBox="1"/>
          <p:nvPr/>
        </p:nvSpPr>
        <p:spPr>
          <a:xfrm>
            <a:off x="449989" y="3947697"/>
            <a:ext cx="1519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7E138DD-7EF0-9F30-EFB8-8BD9989AE9C2}"/>
              </a:ext>
            </a:extLst>
          </p:cNvPr>
          <p:cNvSpPr txBox="1"/>
          <p:nvPr/>
        </p:nvSpPr>
        <p:spPr>
          <a:xfrm>
            <a:off x="449989" y="4423185"/>
            <a:ext cx="3250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2" name="yt_shape_11662"/>
          <p:cNvSpPr txBox="1"/>
          <p:nvPr/>
        </p:nvSpPr>
        <p:spPr>
          <a:xfrm>
            <a:off x="540000" y="900000"/>
            <a:ext cx="735297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运用平行线分线段成比例时找不准对应关系</a:t>
            </a:r>
          </a:p>
        </p:txBody>
      </p:sp>
      <p:sp>
        <p:nvSpPr>
          <p:cNvPr id="11663" name="yt_shape_11663"/>
          <p:cNvSpPr txBox="1"/>
          <p:nvPr/>
        </p:nvSpPr>
        <p:spPr>
          <a:xfrm>
            <a:off x="540000" y="1389434"/>
            <a:ext cx="8596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65" name="yt_table_11665_skip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1845171"/>
                  </p:ext>
                </p:extLst>
              </p:nvPr>
            </p:nvGraphicFramePr>
            <p:xfrm>
              <a:off x="540047" y="1868737"/>
              <a:ext cx="4849242" cy="1356678"/>
            </p:xfrm>
            <a:graphic>
              <a:graphicData uri="http://schemas.openxmlformats.org/drawingml/2006/table">
                <a:tbl>
                  <a:tblPr/>
                  <a:tblGrid>
                    <a:gridCol w="2894140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1955102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665" name="yt_table_11665_skip" descr="{&quot;rangeId&quot;:10,&quot;type&quot;:&quot;Option&quot;,&quot;drawing&quot;:[&quot;yt_image_11664&quot;]}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1845171"/>
                  </p:ext>
                </p:extLst>
              </p:nvPr>
            </p:nvGraphicFramePr>
            <p:xfrm>
              <a:off x="540047" y="1868737"/>
              <a:ext cx="4849242" cy="1278446"/>
            </p:xfrm>
            <a:graphic>
              <a:graphicData uri="http://schemas.openxmlformats.org/drawingml/2006/table">
                <a:tbl>
                  <a:tblPr/>
                  <a:tblGrid>
                    <a:gridCol w="2894140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1955102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7437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287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2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57" r="-6743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287" t="-9905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664" name="yt_image_11664_skip" title="H_86.76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3396" y="1868737"/>
            <a:ext cx="145640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487293" title="H_26.259764">
            <a:extLst>
              <a:ext uri="{FF2B5EF4-FFF2-40B4-BE49-F238E27FC236}">
                <a16:creationId xmlns:a16="http://schemas.microsoft.com/office/drawing/2014/main" id="{0DD059F5-6441-3FB3-B47A-8970469736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ABF810-72C5-A79D-7AFC-EA84A61E53D9}"/>
              </a:ext>
            </a:extLst>
          </p:cNvPr>
          <p:cNvSpPr txBox="1"/>
          <p:nvPr/>
        </p:nvSpPr>
        <p:spPr>
          <a:xfrm>
            <a:off x="8150951" y="1342628"/>
            <a:ext cx="383285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7" name="yt_shape_1166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66" name="yt_image_1166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69" name="yt_shape_11669"/>
              <p:cNvSpPr txBox="1"/>
              <p:nvPr/>
            </p:nvSpPr>
            <p:spPr>
              <a:xfrm>
                <a:off x="540119" y="1482165"/>
                <a:ext cx="11492915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7173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669" name="yt_shape_11669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122871"/>
              </a:xfrm>
              <a:prstGeom prst="rect">
                <a:avLst/>
              </a:prstGeom>
              <a:blipFill>
                <a:blip r:embed="rId3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74" name="yt_table_11674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1018705"/>
                  </p:ext>
                </p:extLst>
              </p:nvPr>
            </p:nvGraphicFramePr>
            <p:xfrm>
              <a:off x="540047" y="2655824"/>
              <a:ext cx="7066916" cy="67487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5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674" name="yt_table_11674_skip" descr="{&quot;rangeId&quot;:12,&quot;type&quot;:&quot;Option&quot;,&quot;drawing&quot;:[&quot;yt_shape_11671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1018705"/>
                  </p:ext>
                </p:extLst>
              </p:nvPr>
            </p:nvGraphicFramePr>
            <p:xfrm>
              <a:off x="540047" y="2655824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5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6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671" name="yt_shape_11671_skip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8607" y="2655824"/>
            <a:ext cx="1811275" cy="1838466"/>
            <a:chOff x="0" y="0"/>
            <a:chExt cx="1811275" cy="1838466"/>
          </a:xfrm>
        </p:grpSpPr>
        <p:pic>
          <p:nvPicPr>
            <p:cNvPr id="2" name="yt_image_1167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811275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73" name="yt_shape_11673"/>
            <p:cNvSpPr txBox="1"/>
            <p:nvPr/>
          </p:nvSpPr>
          <p:spPr>
            <a:xfrm>
              <a:off x="372356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D31C006-7849-2FFA-A6FA-38FD3FA4C805}"/>
              </a:ext>
            </a:extLst>
          </p:cNvPr>
          <p:cNvSpPr txBox="1"/>
          <p:nvPr/>
        </p:nvSpPr>
        <p:spPr>
          <a:xfrm>
            <a:off x="5463116" y="1910847"/>
            <a:ext cx="400748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993</Words>
  <Application>Microsoft Office PowerPoint</Application>
  <PresentationFormat>宽屏</PresentationFormat>
  <Paragraphs>142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5" baseType="lpstr">
      <vt:lpstr>,isEnd</vt:lpstr>
      <vt:lpstr>_⨹_1_090ac</vt:lpstr>
      <vt:lpstr>_⨹_1_181ae</vt:lpstr>
      <vt:lpstr>_⨹_1_23bdb</vt:lpstr>
      <vt:lpstr>_⨹_1_29956</vt:lpstr>
      <vt:lpstr>_⨹_1_4b214,isEnd</vt:lpstr>
      <vt:lpstr>_⨹_1_57117</vt:lpstr>
      <vt:lpstr>_⨹_1_5abbf</vt:lpstr>
      <vt:lpstr>_⨹_1_5f400</vt:lpstr>
      <vt:lpstr>_⨹_1_77173</vt:lpstr>
      <vt:lpstr>_⨹_1_95bf8</vt:lpstr>
      <vt:lpstr>_⨹_1_b6a3c</vt:lpstr>
      <vt:lpstr>_⨹_1_ff2b2</vt:lpstr>
      <vt:lpstr>_⨹_2_40dcf</vt:lpstr>
      <vt:lpstr>_⨹_2_6ddef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2024-04-26T08:46:26Z</dcterms:created>
  <dcterms:modified xsi:type="dcterms:W3CDTF">2024-04-28T02:26:32Z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