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5" r:id="rId8"/>
    <p:sldId id="318" r:id="rId9"/>
    <p:sldId id="320" r:id="rId10"/>
    <p:sldId id="322" r:id="rId11"/>
    <p:sldId id="324" r:id="rId12"/>
    <p:sldId id="331" r:id="rId13"/>
    <p:sldId id="326" r:id="rId14"/>
    <p:sldId id="327" r:id="rId15"/>
    <p:sldId id="328" r:id="rId16"/>
    <p:sldId id="329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1.png"/><Relationship Id="rId7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2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1" name="yt_shape_1321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10" name="yt_image_1321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3" name="yt_shape_13213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锐角三角函数的定义</a:t>
            </a:r>
          </a:p>
        </p:txBody>
      </p:sp>
      <p:sp>
        <p:nvSpPr>
          <p:cNvPr id="13214" name="yt_shape_13214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（攀枝花市中考）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ad6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15" name="yt_table_13215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8395157"/>
                  </p:ext>
                </p:extLst>
              </p:nvPr>
            </p:nvGraphicFramePr>
            <p:xfrm>
              <a:off x="540047" y="2931034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215" name="yt_table_13215" descr="{&quot;rangeId&quot;:2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8395157"/>
                  </p:ext>
                </p:extLst>
              </p:nvPr>
            </p:nvGraphicFramePr>
            <p:xfrm>
              <a:off x="540047" y="2931034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216" name="yt_shape_13216"/>
          <p:cNvSpPr txBox="1"/>
          <p:nvPr/>
        </p:nvSpPr>
        <p:spPr>
          <a:xfrm>
            <a:off x="540119" y="3618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（西宁市中考）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a66f"/>
              </a:rPr>
              <a:t>边上的中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的正切值是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18" name="yt_table_13218_skip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8353968"/>
                  </p:ext>
                </p:extLst>
              </p:nvPr>
            </p:nvGraphicFramePr>
            <p:xfrm>
              <a:off x="540047" y="4577640"/>
              <a:ext cx="7066916" cy="64230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218" name="yt_table_13218_skip" descr="{&quot;rangeId&quot;:3,&quot;type&quot;:&quot;Option&quot;,&quot;drawing&quot;:[&quot;yt_image_13217&quot;]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8353968"/>
                  </p:ext>
                </p:extLst>
              </p:nvPr>
            </p:nvGraphicFramePr>
            <p:xfrm>
              <a:off x="540047" y="4577640"/>
              <a:ext cx="7066916" cy="64230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217" name="yt_image_13217_skip" title="H_84.2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70218" y="4577640"/>
            <a:ext cx="1679635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97970" title="H_26.259764">
            <a:extLst>
              <a:ext uri="{FF2B5EF4-FFF2-40B4-BE49-F238E27FC236}">
                <a16:creationId xmlns:a16="http://schemas.microsoft.com/office/drawing/2014/main" id="{6C5D4262-26FF-E748-251C-886CF60163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B5EED-E42B-6F75-E902-000DEDD169A0}"/>
              </a:ext>
            </a:extLst>
          </p:cNvPr>
          <p:cNvSpPr txBox="1"/>
          <p:nvPr/>
        </p:nvSpPr>
        <p:spPr>
          <a:xfrm>
            <a:off x="5730133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83C967-E025-303B-3485-837DD8F2509A}"/>
              </a:ext>
            </a:extLst>
          </p:cNvPr>
          <p:cNvSpPr txBox="1"/>
          <p:nvPr/>
        </p:nvSpPr>
        <p:spPr>
          <a:xfrm>
            <a:off x="7035057" y="4046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3" name="yt_shape_1327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72" name="yt_image_1327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5" name="yt_shape_13275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749"/>
              </a:rPr>
              <a:t>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）证明：易知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278" name="yt_image_13278" title="H_105.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7616" y="3237184"/>
            <a:ext cx="1706459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D5225B-836C-8BFB-64F5-323852E1987D}"/>
              </a:ext>
            </a:extLst>
          </p:cNvPr>
          <p:cNvSpPr txBox="1"/>
          <p:nvPr/>
        </p:nvSpPr>
        <p:spPr>
          <a:xfrm>
            <a:off x="450108" y="2861823"/>
            <a:ext cx="592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C0BB5D-C4EA-24CD-D5C4-0B1B62563FE6}"/>
              </a:ext>
            </a:extLst>
          </p:cNvPr>
          <p:cNvSpPr txBox="1"/>
          <p:nvPr/>
        </p:nvSpPr>
        <p:spPr>
          <a:xfrm>
            <a:off x="450108" y="3337311"/>
            <a:ext cx="308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4416A9-ACF9-B387-1C92-52C1F6858523}"/>
              </a:ext>
            </a:extLst>
          </p:cNvPr>
          <p:cNvSpPr txBox="1"/>
          <p:nvPr/>
        </p:nvSpPr>
        <p:spPr>
          <a:xfrm>
            <a:off x="450108" y="3812799"/>
            <a:ext cx="273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A041CA-C450-BA3C-880B-2CE253613AAB}"/>
              </a:ext>
            </a:extLst>
          </p:cNvPr>
          <p:cNvSpPr txBox="1"/>
          <p:nvPr/>
        </p:nvSpPr>
        <p:spPr>
          <a:xfrm>
            <a:off x="450108" y="4288287"/>
            <a:ext cx="28407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282"/>
              <p:cNvSpPr txBox="1"/>
              <p:nvPr/>
            </p:nvSpPr>
            <p:spPr>
              <a:xfrm>
                <a:off x="540000" y="1188032"/>
                <a:ext cx="6724277" cy="56625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折叠为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88032"/>
                <a:ext cx="6724277" cy="5662576"/>
              </a:xfrm>
              <a:prstGeom prst="rect">
                <a:avLst/>
              </a:prstGeom>
              <a:blipFill>
                <a:blip r:embed="rId2"/>
                <a:stretch>
                  <a:fillRect l="-2811" t="-969" r="-1813" b="-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84" name="yt_image_13284" title="H_105.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921341"/>
            <a:ext cx="1706459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36FC3C-4CAC-F325-7C86-266E3C045CC8}"/>
              </a:ext>
            </a:extLst>
          </p:cNvPr>
          <p:cNvSpPr txBox="1"/>
          <p:nvPr/>
        </p:nvSpPr>
        <p:spPr>
          <a:xfrm>
            <a:off x="449989" y="1141226"/>
            <a:ext cx="39996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1EED89-ECB6-2BC3-8B02-8B1110B7E3BD}"/>
                  </a:ext>
                </a:extLst>
              </p:cNvPr>
              <p:cNvSpPr txBox="1"/>
              <p:nvPr/>
            </p:nvSpPr>
            <p:spPr>
              <a:xfrm>
                <a:off x="526189" y="1616714"/>
                <a:ext cx="60347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1EED89-ECB6-2BC3-8B02-8B1110B7E3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9" y="1616714"/>
                <a:ext cx="6034786" cy="769062"/>
              </a:xfrm>
              <a:prstGeom prst="rect">
                <a:avLst/>
              </a:prstGeom>
              <a:blipFill>
                <a:blip r:embed="rId4"/>
                <a:stretch>
                  <a:fillRect l="-1515" r="-161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6D8A73-755F-4DFA-90A0-B1AD922498BC}"/>
                  </a:ext>
                </a:extLst>
              </p:cNvPr>
              <p:cNvSpPr txBox="1"/>
              <p:nvPr/>
            </p:nvSpPr>
            <p:spPr>
              <a:xfrm>
                <a:off x="449989" y="2292164"/>
                <a:ext cx="6839331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6D8A73-755F-4DFA-90A0-B1AD92249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2164"/>
                <a:ext cx="6839331" cy="669430"/>
              </a:xfrm>
              <a:prstGeom prst="rect">
                <a:avLst/>
              </a:prstGeom>
              <a:blipFill>
                <a:blip r:embed="rId5"/>
                <a:stretch>
                  <a:fillRect l="-1426" r="-1426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ECB7F32-3A75-C25C-1BD7-B9B6E56D0B28}"/>
              </a:ext>
            </a:extLst>
          </p:cNvPr>
          <p:cNvSpPr txBox="1"/>
          <p:nvPr/>
        </p:nvSpPr>
        <p:spPr>
          <a:xfrm>
            <a:off x="449989" y="2867982"/>
            <a:ext cx="43059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456D19-5AB6-D2FB-C41D-4C464EFA030B}"/>
              </a:ext>
            </a:extLst>
          </p:cNvPr>
          <p:cNvSpPr txBox="1"/>
          <p:nvPr/>
        </p:nvSpPr>
        <p:spPr>
          <a:xfrm>
            <a:off x="449989" y="3343470"/>
            <a:ext cx="5874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9825AE-AFFE-18FF-9265-74CB0D906020}"/>
              </a:ext>
            </a:extLst>
          </p:cNvPr>
          <p:cNvSpPr txBox="1"/>
          <p:nvPr/>
        </p:nvSpPr>
        <p:spPr>
          <a:xfrm>
            <a:off x="497614" y="3818958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49ACCA-4C65-FF9C-4480-F9E424CFE8CA}"/>
              </a:ext>
            </a:extLst>
          </p:cNvPr>
          <p:cNvSpPr txBox="1"/>
          <p:nvPr/>
        </p:nvSpPr>
        <p:spPr>
          <a:xfrm>
            <a:off x="449989" y="4294446"/>
            <a:ext cx="32979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5518AF-B23B-3820-2ED8-6DCDB5F5D43D}"/>
                  </a:ext>
                </a:extLst>
              </p:cNvPr>
              <p:cNvSpPr txBox="1"/>
              <p:nvPr/>
            </p:nvSpPr>
            <p:spPr>
              <a:xfrm>
                <a:off x="449989" y="4769934"/>
                <a:ext cx="3091561" cy="7672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5518AF-B23B-3820-2ED8-6DCDB5F5D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69934"/>
                <a:ext cx="3091561" cy="767283"/>
              </a:xfrm>
              <a:prstGeom prst="rect">
                <a:avLst/>
              </a:prstGeom>
              <a:blipFill>
                <a:blip r:embed="rId6"/>
                <a:stretch>
                  <a:fillRect l="-3156" r="-2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E301B6-FE54-45F0-8DF9-B3763D947141}"/>
                  </a:ext>
                </a:extLst>
              </p:cNvPr>
              <p:cNvSpPr txBox="1"/>
              <p:nvPr/>
            </p:nvSpPr>
            <p:spPr>
              <a:xfrm>
                <a:off x="449989" y="5443605"/>
                <a:ext cx="3345243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E301B6-FE54-45F0-8DF9-B3763D9471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43605"/>
                <a:ext cx="3345243" cy="766331"/>
              </a:xfrm>
              <a:prstGeom prst="rect">
                <a:avLst/>
              </a:prstGeom>
              <a:blipFill>
                <a:blip r:embed="rId7"/>
                <a:stretch>
                  <a:fillRect l="-2914" r="-273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BDA8C05-C715-C5A6-A137-6F8B988C0155}"/>
                  </a:ext>
                </a:extLst>
              </p:cNvPr>
              <p:cNvSpPr txBox="1"/>
              <p:nvPr/>
            </p:nvSpPr>
            <p:spPr>
              <a:xfrm>
                <a:off x="449989" y="6116324"/>
                <a:ext cx="40694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BDA8C05-C715-C5A6-A137-6F8B988C0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16324"/>
                <a:ext cx="4069461" cy="726326"/>
              </a:xfrm>
              <a:prstGeom prst="rect">
                <a:avLst/>
              </a:prstGeom>
              <a:blipFill>
                <a:blip r:embed="rId8"/>
                <a:stretch>
                  <a:fillRect l="-2399" r="-239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3280"/>
              <p:cNvSpPr txBox="1"/>
              <p:nvPr/>
            </p:nvSpPr>
            <p:spPr>
              <a:xfrm>
                <a:off x="540000" y="620688"/>
                <a:ext cx="579325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" name="yt_shape_132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5793253" cy="642740"/>
              </a:xfrm>
              <a:prstGeom prst="rect">
                <a:avLst/>
              </a:prstGeom>
              <a:blipFill>
                <a:blip r:embed="rId9"/>
                <a:stretch>
                  <a:fillRect l="-3263" r="-231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6" name="yt_shape_13286"/>
          <p:cNvSpPr txBox="1"/>
          <p:nvPr/>
        </p:nvSpPr>
        <p:spPr>
          <a:xfrm>
            <a:off x="540000" y="900000"/>
            <a:ext cx="4775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利用网格求锐角三角函数</a:t>
            </a:r>
          </a:p>
        </p:txBody>
      </p:sp>
      <p:sp>
        <p:nvSpPr>
          <p:cNvPr id="13287" name="yt_shape_13287"/>
          <p:cNvSpPr txBox="1"/>
          <p:nvPr/>
        </p:nvSpPr>
        <p:spPr>
          <a:xfrm>
            <a:off x="540119" y="1379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（宜昌市中考）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的顶点是正方形网格的格点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dd9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91" name="yt_table_13291_skip" title="H_56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6907082"/>
                  </p:ext>
                </p:extLst>
              </p:nvPr>
            </p:nvGraphicFramePr>
            <p:xfrm>
              <a:off x="540047" y="2338738"/>
              <a:ext cx="7633844" cy="760032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291" name="yt_table_13291_skip" descr="{&quot;rangeId&quot;:19,&quot;type&quot;:&quot;Option&quot;,&quot;drawing&quot;:[&quot;yt_shape_13288&quot;]}" title="H_56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6907082"/>
                  </p:ext>
                </p:extLst>
              </p:nvPr>
            </p:nvGraphicFramePr>
            <p:xfrm>
              <a:off x="540047" y="2338738"/>
              <a:ext cx="7633844" cy="716217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</a:tblGrid>
                  <a:tr h="7162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955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143" r="-156857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5291" r="-67890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4414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88" name="yt_shape_13288_skip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1337" y="2338738"/>
            <a:ext cx="1458468" cy="1854468"/>
            <a:chOff x="0" y="0"/>
            <a:chExt cx="1458468" cy="1854468"/>
          </a:xfrm>
        </p:grpSpPr>
        <p:pic>
          <p:nvPicPr>
            <p:cNvPr id="2" name="yt_image_1328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8468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0" name="yt_shape_13290"/>
            <p:cNvSpPr txBox="1"/>
            <p:nvPr/>
          </p:nvSpPr>
          <p:spPr>
            <a:xfrm>
              <a:off x="195953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3F804C6-DB15-7827-A322-E51A9579E192}"/>
              </a:ext>
            </a:extLst>
          </p:cNvPr>
          <p:cNvSpPr txBox="1"/>
          <p:nvPr/>
        </p:nvSpPr>
        <p:spPr>
          <a:xfrm>
            <a:off x="1669308" y="18079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92" name="yt_shape_13292"/>
              <p:cNvSpPr txBox="1"/>
              <p:nvPr/>
            </p:nvSpPr>
            <p:spPr>
              <a:xfrm>
                <a:off x="540000" y="900000"/>
                <a:ext cx="1006846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放置在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的正方形网格中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92" name="yt_shape_132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68462" cy="639855"/>
              </a:xfrm>
              <a:prstGeom prst="rect">
                <a:avLst/>
              </a:prstGeom>
              <a:blipFill>
                <a:blip r:embed="rId2"/>
                <a:stretch>
                  <a:fillRect l="-1878" r="-90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97" name="yt_shape_13297"/>
          <p:cNvSpPr txBox="1"/>
          <p:nvPr/>
        </p:nvSpPr>
        <p:spPr>
          <a:xfrm>
            <a:off x="540000" y="350043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94" name="yt_shape_13294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0489" y="1743007"/>
            <a:ext cx="1311021" cy="1707021"/>
            <a:chOff x="0" y="0"/>
            <a:chExt cx="1311021" cy="1707021"/>
          </a:xfrm>
        </p:grpSpPr>
        <p:pic>
          <p:nvPicPr>
            <p:cNvPr id="2" name="yt_image_1329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1021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6" name="yt_shape_13296"/>
            <p:cNvSpPr txBox="1"/>
            <p:nvPr/>
          </p:nvSpPr>
          <p:spPr>
            <a:xfrm>
              <a:off x="122229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4AA295-2EC1-9386-0EC6-856A8D66178C}"/>
                  </a:ext>
                </a:extLst>
              </p:cNvPr>
              <p:cNvSpPr txBox="1"/>
              <p:nvPr/>
            </p:nvSpPr>
            <p:spPr>
              <a:xfrm>
                <a:off x="9863864" y="692696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4AA295-2EC1-9386-0EC6-856A8D6617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3864" y="692696"/>
                <a:ext cx="661099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98" name="yt_shape_13298"/>
              <p:cNvSpPr txBox="1"/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在网格中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小正方形的边长均为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都在格点上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b412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的正切值是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98" name="yt_shape_13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03" name="yt_shape_13303"/>
          <p:cNvSpPr txBox="1"/>
          <p:nvPr/>
        </p:nvSpPr>
        <p:spPr>
          <a:xfrm>
            <a:off x="540000" y="37213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00" name="yt_shape_13300" title="H_114.07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1801" y="2222176"/>
            <a:ext cx="1308396" cy="1448703"/>
            <a:chOff x="0" y="0"/>
            <a:chExt cx="1308396" cy="1448703"/>
          </a:xfrm>
        </p:grpSpPr>
        <p:pic>
          <p:nvPicPr>
            <p:cNvPr id="2" name="yt_image_1330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8396" cy="105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2" name="yt_shape_13302"/>
            <p:cNvSpPr txBox="1"/>
            <p:nvPr/>
          </p:nvSpPr>
          <p:spPr>
            <a:xfrm>
              <a:off x="120917" y="10887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A1B932D-2C3F-4FDD-AA30-0EF50192FE91}"/>
                  </a:ext>
                </a:extLst>
              </p:cNvPr>
              <p:cNvSpPr txBox="1"/>
              <p:nvPr/>
            </p:nvSpPr>
            <p:spPr>
              <a:xfrm>
                <a:off x="2326533" y="1196752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A1B932D-2C3F-4FDD-AA30-0EF50192F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533" y="1196752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04" name="yt_shape_13304"/>
              <p:cNvSpPr txBox="1"/>
              <p:nvPr/>
            </p:nvSpPr>
            <p:spPr>
              <a:xfrm>
                <a:off x="540120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（凉山州中考）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的顶点在正方形网格的格点上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14fd,isEnd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04" name="yt_shape_133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06" name="yt_image_13306" title="H_137.3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7633" y="2222176"/>
            <a:ext cx="1656732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B52CD8-0D35-3D01-222E-1CF8CD7A79D8}"/>
                  </a:ext>
                </a:extLst>
              </p:cNvPr>
              <p:cNvSpPr txBox="1"/>
              <p:nvPr/>
            </p:nvSpPr>
            <p:spPr>
              <a:xfrm>
                <a:off x="1107334" y="1190506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B52CD8-0D35-3D01-222E-1CF8CD7A79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4" y="1190506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19" name="yt_shape_13219"/>
              <p:cNvSpPr txBox="1"/>
              <p:nvPr/>
            </p:nvSpPr>
            <p:spPr>
              <a:xfrm>
                <a:off x="540119" y="900000"/>
                <a:ext cx="11492915" cy="14955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6_80e51,isEnd"/>
                  </a:rPr>
                  <a:t> cos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6_80e51,isEnd"/>
                  </a:rPr>
                  <a:t>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219" name="yt_shape_132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95538"/>
              </a:xfrm>
              <a:prstGeom prst="rect">
                <a:avLst/>
              </a:prstGeom>
              <a:blipFill>
                <a:blip r:embed="rId2"/>
                <a:stretch>
                  <a:fillRect l="-1645" b="-6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24" name="yt_shape_13224"/>
          <p:cNvSpPr txBox="1"/>
          <p:nvPr/>
        </p:nvSpPr>
        <p:spPr>
          <a:xfrm>
            <a:off x="540000" y="456981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21" name="yt_shape_13221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7676" y="2598690"/>
            <a:ext cx="1996646" cy="1920762"/>
            <a:chOff x="0" y="0"/>
            <a:chExt cx="1996646" cy="1920762"/>
          </a:xfrm>
        </p:grpSpPr>
        <p:pic>
          <p:nvPicPr>
            <p:cNvPr id="2" name="yt_image_1322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6646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3" name="yt_shape_13223"/>
            <p:cNvSpPr txBox="1"/>
            <p:nvPr/>
          </p:nvSpPr>
          <p:spPr>
            <a:xfrm>
              <a:off x="465042" y="15607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4A468D-2365-6E3E-6E31-F16BEF98E4E7}"/>
                  </a:ext>
                </a:extLst>
              </p:cNvPr>
              <p:cNvSpPr txBox="1"/>
              <p:nvPr/>
            </p:nvSpPr>
            <p:spPr>
              <a:xfrm>
                <a:off x="9592521" y="692696"/>
                <a:ext cx="807211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4A468D-2365-6E3E-6E31-F16BEF98E4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2521" y="692696"/>
                <a:ext cx="807211" cy="8561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BDDBDB-1B92-BC98-A15E-1C4E1497BF71}"/>
                  </a:ext>
                </a:extLst>
              </p:cNvPr>
              <p:cNvSpPr txBox="1"/>
              <p:nvPr/>
            </p:nvSpPr>
            <p:spPr>
              <a:xfrm>
                <a:off x="1107333" y="1615702"/>
                <a:ext cx="935799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C8BDDBDB-1B92-BC98-A15E-1C4E1497BF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615702"/>
                <a:ext cx="935799" cy="8121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3F5E5A7-49EF-E322-D81F-92EB9D3BA5E1}"/>
              </a:ext>
            </a:extLst>
          </p:cNvPr>
          <p:cNvCxnSpPr/>
          <p:nvPr/>
        </p:nvCxnSpPr>
        <p:spPr>
          <a:xfrm>
            <a:off x="844919" y="2400124"/>
            <a:ext cx="110820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5905B26-16AE-A9B9-2BD8-5234CCBC747D}"/>
                  </a:ext>
                </a:extLst>
              </p:cNvPr>
              <p:cNvSpPr txBox="1"/>
              <p:nvPr/>
            </p:nvSpPr>
            <p:spPr>
              <a:xfrm>
                <a:off x="3356884" y="1615702"/>
                <a:ext cx="661099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F5905B26-16AE-A9B9-2BD8-5234CCBC74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884" y="1615702"/>
                <a:ext cx="661099" cy="8121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A2122DE-4E2D-A060-F4FA-B5E92F9640C8}"/>
              </a:ext>
            </a:extLst>
          </p:cNvPr>
          <p:cNvCxnSpPr/>
          <p:nvPr/>
        </p:nvCxnSpPr>
        <p:spPr>
          <a:xfrm>
            <a:off x="3094470" y="240012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25" name="yt_shape_13225"/>
              <p:cNvSpPr txBox="1"/>
              <p:nvPr/>
            </p:nvSpPr>
            <p:spPr>
              <a:xfrm>
                <a:off x="540000" y="900000"/>
                <a:ext cx="1086355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25" name="yt_shape_132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63551" cy="642740"/>
              </a:xfrm>
              <a:prstGeom prst="rect">
                <a:avLst/>
              </a:prstGeom>
              <a:blipFill>
                <a:blip r:embed="rId2"/>
                <a:stretch>
                  <a:fillRect l="-1740" r="-73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30" name="yt_shape_13230"/>
          <p:cNvSpPr txBox="1"/>
          <p:nvPr/>
        </p:nvSpPr>
        <p:spPr>
          <a:xfrm>
            <a:off x="540000" y="372844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27" name="yt_shape_13227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5683" y="1745892"/>
            <a:ext cx="1320633" cy="1932192"/>
            <a:chOff x="0" y="0"/>
            <a:chExt cx="1320633" cy="1932192"/>
          </a:xfrm>
        </p:grpSpPr>
        <p:pic>
          <p:nvPicPr>
            <p:cNvPr id="2" name="yt_image_1322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20633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9" name="yt_shape_13229"/>
            <p:cNvSpPr txBox="1"/>
            <p:nvPr/>
          </p:nvSpPr>
          <p:spPr>
            <a:xfrm>
              <a:off x="127035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791C8AD-74F6-FD94-042D-73FFD2B8B144}"/>
              </a:ext>
            </a:extLst>
          </p:cNvPr>
          <p:cNvSpPr txBox="1"/>
          <p:nvPr/>
        </p:nvSpPr>
        <p:spPr>
          <a:xfrm>
            <a:off x="10522676" y="853194"/>
            <a:ext cx="7896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1" name="yt_shape_13231"/>
          <p:cNvSpPr txBox="1"/>
          <p:nvPr/>
        </p:nvSpPr>
        <p:spPr>
          <a:xfrm>
            <a:off x="540000" y="900000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34" name="yt_shape_13234"/>
          <p:cNvSpPr txBox="1"/>
          <p:nvPr/>
        </p:nvSpPr>
        <p:spPr>
          <a:xfrm>
            <a:off x="540000" y="1531667"/>
            <a:ext cx="5253811" cy="26204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4550" b="0" i="0" u="none" spc="-145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4550" b="0" i="0" u="none" spc="23522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300" b="0" i="0" u="none" spc="9834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</a:rPr>
              <a:t> </a:t>
            </a:r>
          </a:p>
        </p:txBody>
      </p:sp>
      <p:pic>
        <p:nvPicPr>
          <p:cNvPr id="13232" name="yt_image_13232" title="H_227.8673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160" y="1700808"/>
            <a:ext cx="2520280" cy="211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33" name="yt_image_13233" title="H_99.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3893919"/>
            <a:ext cx="2278928" cy="198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236"/>
              <p:cNvSpPr txBox="1"/>
              <p:nvPr/>
            </p:nvSpPr>
            <p:spPr>
              <a:xfrm>
                <a:off x="540000" y="1387574"/>
                <a:ext cx="4214295" cy="41252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2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7574"/>
                <a:ext cx="4214295" cy="4125232"/>
              </a:xfrm>
              <a:prstGeom prst="rect">
                <a:avLst/>
              </a:prstGeom>
              <a:blipFill>
                <a:blip r:embed="rId4"/>
                <a:stretch>
                  <a:fillRect l="-4486" t="-1331" r="-1737" b="-1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7BA7182-5464-B480-A66E-ED2E36C46296}"/>
              </a:ext>
            </a:extLst>
          </p:cNvPr>
          <p:cNvSpPr txBox="1"/>
          <p:nvPr/>
        </p:nvSpPr>
        <p:spPr>
          <a:xfrm>
            <a:off x="449989" y="1340768"/>
            <a:ext cx="4353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E41661-893D-776C-DE77-8479679E8292}"/>
              </a:ext>
            </a:extLst>
          </p:cNvPr>
          <p:cNvSpPr txBox="1"/>
          <p:nvPr/>
        </p:nvSpPr>
        <p:spPr>
          <a:xfrm>
            <a:off x="449989" y="1816256"/>
            <a:ext cx="364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31A870F-6B25-42D6-4451-275B3F14F7D4}"/>
                  </a:ext>
                </a:extLst>
              </p:cNvPr>
              <p:cNvSpPr txBox="1"/>
              <p:nvPr/>
            </p:nvSpPr>
            <p:spPr>
              <a:xfrm>
                <a:off x="449989" y="2291744"/>
                <a:ext cx="33090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31A870F-6B25-42D6-4451-275B3F14F7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1744"/>
                <a:ext cx="3309048" cy="765061"/>
              </a:xfrm>
              <a:prstGeom prst="rect">
                <a:avLst/>
              </a:prstGeom>
              <a:blipFill>
                <a:blip r:embed="rId5"/>
                <a:stretch>
                  <a:fillRect l="-2947" r="-294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2E4775F-1538-3962-A35B-5A43B67BA2FF}"/>
              </a:ext>
            </a:extLst>
          </p:cNvPr>
          <p:cNvSpPr txBox="1"/>
          <p:nvPr/>
        </p:nvSpPr>
        <p:spPr>
          <a:xfrm>
            <a:off x="449989" y="2963193"/>
            <a:ext cx="1519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B6DCB3F-9BB4-D63A-41B5-1B01BCE66346}"/>
                  </a:ext>
                </a:extLst>
              </p:cNvPr>
              <p:cNvSpPr txBox="1"/>
              <p:nvPr/>
            </p:nvSpPr>
            <p:spPr>
              <a:xfrm>
                <a:off x="449989" y="3438681"/>
                <a:ext cx="340017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B6DCB3F-9BB4-D63A-41B5-1B01BCE663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8681"/>
                <a:ext cx="3400172" cy="769062"/>
              </a:xfrm>
              <a:prstGeom prst="rect">
                <a:avLst/>
              </a:prstGeom>
              <a:blipFill>
                <a:blip r:embed="rId6"/>
                <a:stretch>
                  <a:fillRect l="-2867" r="-268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4E8139-237C-480C-88BD-0902E38D2968}"/>
                  </a:ext>
                </a:extLst>
              </p:cNvPr>
              <p:cNvSpPr txBox="1"/>
              <p:nvPr/>
            </p:nvSpPr>
            <p:spPr>
              <a:xfrm>
                <a:off x="526189" y="4114131"/>
                <a:ext cx="307314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cos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4E8139-237C-480C-88BD-0902E38D2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9" y="4114131"/>
                <a:ext cx="3073147" cy="769061"/>
              </a:xfrm>
              <a:prstGeom prst="rect">
                <a:avLst/>
              </a:prstGeom>
              <a:blipFill>
                <a:blip r:embed="rId7"/>
                <a:stretch>
                  <a:fillRect l="-2976" r="-33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BEBC279-8BBF-0AC8-863E-14691B8C42F1}"/>
                  </a:ext>
                </a:extLst>
              </p:cNvPr>
              <p:cNvSpPr txBox="1"/>
              <p:nvPr/>
            </p:nvSpPr>
            <p:spPr>
              <a:xfrm>
                <a:off x="449989" y="4789580"/>
                <a:ext cx="268103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BEBC279-8BBF-0AC8-863E-14691B8C4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9580"/>
                <a:ext cx="2681033" cy="730136"/>
              </a:xfrm>
              <a:prstGeom prst="rect">
                <a:avLst/>
              </a:prstGeom>
              <a:blipFill>
                <a:blip r:embed="rId8"/>
                <a:stretch>
                  <a:fillRect l="-3636" r="-363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8" name="yt_shape_13238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锐角三角函数间的关系</a:t>
            </a:r>
          </a:p>
        </p:txBody>
      </p:sp>
      <p:sp>
        <p:nvSpPr>
          <p:cNvPr id="13239" name="yt_shape_13239"/>
          <p:cNvSpPr txBox="1"/>
          <p:nvPr/>
        </p:nvSpPr>
        <p:spPr>
          <a:xfrm>
            <a:off x="540000" y="1389434"/>
            <a:ext cx="7954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0" name="yt_table_132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060474"/>
              </p:ext>
            </p:extLst>
          </p:nvPr>
        </p:nvGraphicFramePr>
        <p:xfrm>
          <a:off x="540047" y="1868737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242" name="yt_shape_13242"/>
              <p:cNvSpPr txBox="1"/>
              <p:nvPr/>
            </p:nvSpPr>
            <p:spPr>
              <a:xfrm>
                <a:off x="540000" y="2394908"/>
                <a:ext cx="6678175" cy="40447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242" name="yt_shape_1324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4908"/>
                <a:ext cx="6678175" cy="4044762"/>
              </a:xfrm>
              <a:prstGeom prst="rect">
                <a:avLst/>
              </a:prstGeom>
              <a:blipFill>
                <a:blip r:embed="rId2"/>
                <a:stretch>
                  <a:fillRect l="-2831" r="-1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698049" title="H_26.259764">
            <a:extLst>
              <a:ext uri="{FF2B5EF4-FFF2-40B4-BE49-F238E27FC236}">
                <a16:creationId xmlns:a16="http://schemas.microsoft.com/office/drawing/2014/main" id="{8D445C5E-4E04-CAD9-56BC-F4307383E4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40C6BB-D688-AEA9-5295-20ADBB6205D6}"/>
              </a:ext>
            </a:extLst>
          </p:cNvPr>
          <p:cNvSpPr txBox="1"/>
          <p:nvPr/>
        </p:nvSpPr>
        <p:spPr>
          <a:xfrm>
            <a:off x="7496901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38CCA0-D2D1-6885-79D8-D346DD943267}"/>
                  </a:ext>
                </a:extLst>
              </p:cNvPr>
              <p:cNvSpPr txBox="1"/>
              <p:nvPr/>
            </p:nvSpPr>
            <p:spPr>
              <a:xfrm>
                <a:off x="6231664" y="2348102"/>
                <a:ext cx="935799" cy="85364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9, 'hasSerialNum': 1, 'mathAnswerShape': 1}">
                <a:extLst>
                  <a:ext uri="{FF2B5EF4-FFF2-40B4-BE49-F238E27FC236}">
                    <a16:creationId xmlns:a16="http://schemas.microsoft.com/office/drawing/2014/main" id="{5A38CCA0-D2D1-6885-79D8-D346DD9432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664" y="2348102"/>
                <a:ext cx="935799" cy="8536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DF24313-7BB2-9074-C3B5-2885DE833D43}"/>
              </a:ext>
            </a:extLst>
          </p:cNvPr>
          <p:cNvCxnSpPr/>
          <p:nvPr/>
        </p:nvCxnSpPr>
        <p:spPr>
          <a:xfrm>
            <a:off x="5969250" y="3173990"/>
            <a:ext cx="110820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1D36672-B548-2687-6404-FC4CF4AE0A59}"/>
              </a:ext>
            </a:extLst>
          </p:cNvPr>
          <p:cNvSpPr txBox="1"/>
          <p:nvPr/>
        </p:nvSpPr>
        <p:spPr>
          <a:xfrm>
            <a:off x="449989" y="3781996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FCA5BA4-5886-5A23-3D42-B26FFAE274A2}"/>
                  </a:ext>
                </a:extLst>
              </p:cNvPr>
              <p:cNvSpPr txBox="1"/>
              <p:nvPr/>
            </p:nvSpPr>
            <p:spPr>
              <a:xfrm>
                <a:off x="449989" y="4257484"/>
                <a:ext cx="5460047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7" name="文本框 6" descr="{'rangeId': 9, 'hasSerialNum': 1, 'mathAnswerShape': 1}">
                <a:extLst>
                  <a:ext uri="{FF2B5EF4-FFF2-40B4-BE49-F238E27FC236}">
                    <a16:creationId xmlns:a16="http://schemas.microsoft.com/office/drawing/2014/main" id="{0FCA5BA4-5886-5A23-3D42-B26FFAE274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7484"/>
                <a:ext cx="5460047" cy="1061161"/>
              </a:xfrm>
              <a:prstGeom prst="rect">
                <a:avLst/>
              </a:prstGeom>
              <a:blipFill>
                <a:blip r:embed="rId5"/>
                <a:stretch>
                  <a:fillRect l="-1788" r="-1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0286F49-E332-EA09-ADEC-871D84D7B4AC}"/>
                  </a:ext>
                </a:extLst>
              </p:cNvPr>
              <p:cNvSpPr txBox="1"/>
              <p:nvPr/>
            </p:nvSpPr>
            <p:spPr>
              <a:xfrm>
                <a:off x="449989" y="5225033"/>
                <a:ext cx="3445764" cy="12223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8" name="文本框 7" descr="{'rangeId': 9, 'hasSerialNum': 1, 'mathAnswerShape': 1}">
                <a:extLst>
                  <a:ext uri="{FF2B5EF4-FFF2-40B4-BE49-F238E27FC236}">
                    <a16:creationId xmlns:a16="http://schemas.microsoft.com/office/drawing/2014/main" id="{50286F49-E332-EA09-ADEC-871D84D7B4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5033"/>
                <a:ext cx="3445764" cy="1222325"/>
              </a:xfrm>
              <a:prstGeom prst="rect">
                <a:avLst/>
              </a:prstGeom>
              <a:blipFill>
                <a:blip r:embed="rId6"/>
                <a:stretch>
                  <a:fillRect l="-2832" r="-2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8" name="yt_shape_13248"/>
          <p:cNvSpPr txBox="1"/>
          <p:nvPr/>
        </p:nvSpPr>
        <p:spPr>
          <a:xfrm>
            <a:off x="540000" y="900000"/>
            <a:ext cx="735297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忽略锐角三角函数定义中的前提条件而出错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49" name="yt_shape_13249"/>
              <p:cNvSpPr txBox="1"/>
              <p:nvPr/>
            </p:nvSpPr>
            <p:spPr>
              <a:xfrm>
                <a:off x="540000" y="1389434"/>
                <a:ext cx="9400074" cy="7250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249" name="yt_shape_13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400074" cy="725007"/>
              </a:xfrm>
              <a:prstGeom prst="rect">
                <a:avLst/>
              </a:prstGeom>
              <a:blipFill>
                <a:blip r:embed="rId2"/>
                <a:stretch>
                  <a:fillRect l="-2010" r="-1038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51" name="yt_image_13251" title="H_87.2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9136" y="2317593"/>
            <a:ext cx="1613727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98107" title="H_26.259764">
            <a:extLst>
              <a:ext uri="{FF2B5EF4-FFF2-40B4-BE49-F238E27FC236}">
                <a16:creationId xmlns:a16="http://schemas.microsoft.com/office/drawing/2014/main" id="{A37CD024-5E45-410F-26D7-F0DB2B1BA8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59F5E7-BEE2-FC0C-AE1B-1F6C5787DA7D}"/>
                  </a:ext>
                </a:extLst>
              </p:cNvPr>
              <p:cNvSpPr txBox="1"/>
              <p:nvPr/>
            </p:nvSpPr>
            <p:spPr>
              <a:xfrm>
                <a:off x="9055826" y="1196752"/>
                <a:ext cx="807211" cy="8116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59F5E7-BEE2-FC0C-AE1B-1F6C5787D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5826" y="1196752"/>
                <a:ext cx="807211" cy="8116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253"/>
          <p:cNvSpPr txBox="1"/>
          <p:nvPr/>
        </p:nvSpPr>
        <p:spPr>
          <a:xfrm>
            <a:off x="540000" y="3708312"/>
            <a:ext cx="10671191" cy="6388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355CC29-2824-7D5D-3E59-11988B9D121C}"/>
                  </a:ext>
                </a:extLst>
              </p:cNvPr>
              <p:cNvSpPr txBox="1"/>
              <p:nvPr/>
            </p:nvSpPr>
            <p:spPr>
              <a:xfrm>
                <a:off x="10460764" y="3501008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355CC29-2824-7D5D-3E59-11988B9D1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0764" y="3501008"/>
                <a:ext cx="661099" cy="72632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6" name="yt_shape_132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55" name="yt_image_13255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58" name="yt_shape_13258"/>
              <p:cNvSpPr txBox="1"/>
              <p:nvPr/>
            </p:nvSpPr>
            <p:spPr>
              <a:xfrm>
                <a:off x="540120" y="1482165"/>
                <a:ext cx="11492915" cy="1438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（咸宁市中考）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1829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翻折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f70f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258" name="yt_shape_1325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1438855"/>
              </a:xfrm>
              <a:prstGeom prst="rect">
                <a:avLst/>
              </a:prstGeom>
              <a:blipFill>
                <a:blip r:embed="rId3"/>
                <a:stretch>
                  <a:fillRect l="-1645" t="-847" b="-1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61" name="yt_table_13261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9984293"/>
                  </p:ext>
                </p:extLst>
              </p:nvPr>
            </p:nvGraphicFramePr>
            <p:xfrm>
              <a:off x="540047" y="2971808"/>
              <a:ext cx="7762431" cy="76250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261" name="yt_table_13261_skip" descr="{&quot;rangeId&quot;:14,&quot;type&quot;:&quot;Option&quot;,&quot;drawing&quot;:[&quot;yt_image_13260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9984293"/>
                  </p:ext>
                </p:extLst>
              </p:nvPr>
            </p:nvGraphicFramePr>
            <p:xfrm>
              <a:off x="540047" y="2971808"/>
              <a:ext cx="7762431" cy="718566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86061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8710" r="-153763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571" r="-6342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73874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260" name="yt_image_13260_skip" title="H_92.4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400" y="2842069"/>
            <a:ext cx="1789387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65380E-A4F9-7E16-2E74-D86256DBE171}"/>
              </a:ext>
            </a:extLst>
          </p:cNvPr>
          <p:cNvSpPr txBox="1"/>
          <p:nvPr/>
        </p:nvSpPr>
        <p:spPr>
          <a:xfrm>
            <a:off x="1059709" y="2435929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2" name="yt_shape_13262"/>
          <p:cNvSpPr txBox="1"/>
          <p:nvPr/>
        </p:nvSpPr>
        <p:spPr>
          <a:xfrm>
            <a:off x="540119" y="900000"/>
            <a:ext cx="11492915" cy="22727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54e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中较小的锐角的正弦值为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230BF9-F652-875B-730D-95A5DE4313CF}"/>
                  </a:ext>
                </a:extLst>
              </p:cNvPr>
              <p:cNvSpPr txBox="1"/>
              <p:nvPr/>
            </p:nvSpPr>
            <p:spPr>
              <a:xfrm>
                <a:off x="9875096" y="1196752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230BF9-F652-875B-730D-95A5DE431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5096" y="1196752"/>
                <a:ext cx="661099" cy="7690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66" name="yt_image_13266" title="H_96.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810" y="2130976"/>
            <a:ext cx="2304379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268" name="yt_shape_13268"/>
              <p:cNvSpPr txBox="1"/>
              <p:nvPr/>
            </p:nvSpPr>
            <p:spPr>
              <a:xfrm>
                <a:off x="540000" y="3404504"/>
                <a:ext cx="5916684" cy="30313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菱形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268" name="yt_shape_13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4504"/>
                <a:ext cx="5916684" cy="3031343"/>
              </a:xfrm>
              <a:prstGeom prst="rect">
                <a:avLst/>
              </a:prstGeom>
              <a:blipFill>
                <a:blip r:embed="rId3"/>
                <a:stretch>
                  <a:fillRect l="-3196" t="-1606" r="-2062" b="-5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0B8423-B346-3239-7DC7-69FE44D298BE}"/>
              </a:ext>
            </a:extLst>
          </p:cNvPr>
          <p:cNvSpPr txBox="1"/>
          <p:nvPr/>
        </p:nvSpPr>
        <p:spPr>
          <a:xfrm>
            <a:off x="449989" y="3357698"/>
            <a:ext cx="267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B8824D-F6F6-F9CB-4FEF-BA571796EC78}"/>
              </a:ext>
            </a:extLst>
          </p:cNvPr>
          <p:cNvSpPr txBox="1"/>
          <p:nvPr/>
        </p:nvSpPr>
        <p:spPr>
          <a:xfrm>
            <a:off x="449989" y="3833186"/>
            <a:ext cx="228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07CC79-1F33-F589-E282-93A937A3D719}"/>
              </a:ext>
            </a:extLst>
          </p:cNvPr>
          <p:cNvSpPr txBox="1"/>
          <p:nvPr/>
        </p:nvSpPr>
        <p:spPr>
          <a:xfrm>
            <a:off x="449989" y="4308674"/>
            <a:ext cx="23232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29A8266-4C9D-0B36-6182-B15A52B23F8E}"/>
                  </a:ext>
                </a:extLst>
              </p:cNvPr>
              <p:cNvSpPr txBox="1"/>
              <p:nvPr/>
            </p:nvSpPr>
            <p:spPr>
              <a:xfrm>
                <a:off x="526189" y="4784162"/>
                <a:ext cx="3148521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29A8266-4C9D-0B36-6182-B15A52B23F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9" y="4784162"/>
                <a:ext cx="3148521" cy="769316"/>
              </a:xfrm>
              <a:prstGeom prst="rect">
                <a:avLst/>
              </a:prstGeom>
              <a:blipFill>
                <a:blip r:embed="rId4"/>
                <a:stretch>
                  <a:fillRect l="-2901" r="-309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55C6555-B601-18BD-3B64-3D5844C83016}"/>
              </a:ext>
            </a:extLst>
          </p:cNvPr>
          <p:cNvSpPr txBox="1"/>
          <p:nvPr/>
        </p:nvSpPr>
        <p:spPr>
          <a:xfrm>
            <a:off x="449989" y="5459866"/>
            <a:ext cx="1824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F949AF-DF6D-E612-5144-1A87F4F23F50}"/>
              </a:ext>
            </a:extLst>
          </p:cNvPr>
          <p:cNvSpPr txBox="1"/>
          <p:nvPr/>
        </p:nvSpPr>
        <p:spPr>
          <a:xfrm>
            <a:off x="449989" y="5935354"/>
            <a:ext cx="60395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26189" y="843552"/>
                <a:ext cx="10898403" cy="12545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菱形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的长和菱形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_⨹_1_0e2d2,isEnd"/>
                  </a:rPr>
                  <a:t> 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9" y="843552"/>
                <a:ext cx="10898403" cy="1254511"/>
              </a:xfrm>
              <a:prstGeom prst="rect">
                <a:avLst/>
              </a:prstGeom>
              <a:blipFill>
                <a:blip r:embed="rId5"/>
                <a:stretch>
                  <a:fillRect l="-839" b="-6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939</Words>
  <Application>Microsoft Office PowerPoint</Application>
  <PresentationFormat>宽屏</PresentationFormat>
  <Paragraphs>135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2" baseType="lpstr">
      <vt:lpstr>,isEnd</vt:lpstr>
      <vt:lpstr>_⨹_1_0e2d2,isEnd</vt:lpstr>
      <vt:lpstr>_⨹_1_53dd9</vt:lpstr>
      <vt:lpstr>_⨹_1_6ad6b</vt:lpstr>
      <vt:lpstr>_⨹_1_76749</vt:lpstr>
      <vt:lpstr>_⨹_1_bb412,isEnd</vt:lpstr>
      <vt:lpstr>_⨹_1_c54ea,isEnd</vt:lpstr>
      <vt:lpstr>_⨹_1_d1829</vt:lpstr>
      <vt:lpstr>_⨹_2_914fd,isEnd</vt:lpstr>
      <vt:lpstr>_⨹_3_5f70f</vt:lpstr>
      <vt:lpstr>_⨹_4_5a66f</vt:lpstr>
      <vt:lpstr>_⨹_6_80e51,isEnd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2024-04-28T03:39:01Z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