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2" r:id="rId8"/>
    <p:sldId id="313" r:id="rId9"/>
    <p:sldId id="330" r:id="rId10"/>
    <p:sldId id="315" r:id="rId11"/>
    <p:sldId id="322" r:id="rId12"/>
    <p:sldId id="324" r:id="rId13"/>
    <p:sldId id="325" r:id="rId14"/>
    <p:sldId id="326" r:id="rId15"/>
    <p:sldId id="327" r:id="rId16"/>
    <p:sldId id="333" r:id="rId17"/>
    <p:sldId id="329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yt_shape_1180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04" name="yt_image_11804" title="H_41.85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7" name="yt_shape_11807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相似三角形的相关概念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08" name="yt_shape_11808"/>
              <p:cNvSpPr txBox="1"/>
              <p:nvPr/>
            </p:nvSpPr>
            <p:spPr>
              <a:xfrm>
                <a:off x="540000" y="1971599"/>
                <a:ext cx="10799431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（兰州市中考）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808" name="yt_shape_1180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10799431" cy="645626"/>
              </a:xfrm>
              <a:prstGeom prst="rect">
                <a:avLst/>
              </a:prstGeom>
              <a:blipFill>
                <a:blip r:embed="rId3"/>
                <a:stretch>
                  <a:fillRect l="-1750" r="-79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10" name="yt_table_11810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1830723"/>
                  </p:ext>
                </p:extLst>
              </p:nvPr>
            </p:nvGraphicFramePr>
            <p:xfrm>
              <a:off x="540047" y="2668013"/>
              <a:ext cx="7262179" cy="63601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1810" name="yt_table_11810" descr="{&quot;rangeId&quot;:2,&quot;type&quot;:&quot;Option&quot;}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1830723"/>
                  </p:ext>
                </p:extLst>
              </p:nvPr>
            </p:nvGraphicFramePr>
            <p:xfrm>
              <a:off x="540047" y="2668013"/>
              <a:ext cx="7262179" cy="63601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2446" r="-1620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20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513637" title="H_26.259764">
            <a:extLst>
              <a:ext uri="{FF2B5EF4-FFF2-40B4-BE49-F238E27FC236}">
                <a16:creationId xmlns:a16="http://schemas.microsoft.com/office/drawing/2014/main" id="{2A7A5C4C-5816-56EA-2958-5EE9413F3F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553A74-D4C6-E3D9-4049-C0728E75805A}"/>
              </a:ext>
            </a:extLst>
          </p:cNvPr>
          <p:cNvSpPr txBox="1"/>
          <p:nvPr/>
        </p:nvSpPr>
        <p:spPr>
          <a:xfrm>
            <a:off x="10332176" y="1924793"/>
            <a:ext cx="383285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9" name="yt_shape_118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58" name="yt_image_11858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1" name="yt_shape_1186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（遂宁射洪中学单元卷）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d1bb"/>
              </a:rPr>
              <a:t>交对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5" name="yt_table_118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28769"/>
              </p:ext>
            </p:extLst>
          </p:nvPr>
        </p:nvGraphicFramePr>
        <p:xfrm>
          <a:off x="540047" y="2441600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grpSp>
        <p:nvGrpSpPr>
          <p:cNvPr id="11862" name="yt_shape_11862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0253" y="2441600"/>
            <a:ext cx="1989669" cy="1564146"/>
            <a:chOff x="0" y="0"/>
            <a:chExt cx="1989669" cy="1564146"/>
          </a:xfrm>
        </p:grpSpPr>
        <p:pic>
          <p:nvPicPr>
            <p:cNvPr id="2" name="yt_image_1186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9669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64" name="yt_shape_11864"/>
            <p:cNvSpPr txBox="1"/>
            <p:nvPr/>
          </p:nvSpPr>
          <p:spPr>
            <a:xfrm>
              <a:off x="385370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64D297C-F1F3-8690-4C53-A67111E93F5A}"/>
              </a:ext>
            </a:extLst>
          </p:cNvPr>
          <p:cNvSpPr txBox="1"/>
          <p:nvPr/>
        </p:nvSpPr>
        <p:spPr>
          <a:xfrm>
            <a:off x="553645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7" name="yt_shape_11867"/>
              <p:cNvSpPr txBox="1"/>
              <p:nvPr/>
            </p:nvSpPr>
            <p:spPr>
              <a:xfrm>
                <a:off x="540119" y="900000"/>
                <a:ext cx="11492915" cy="1600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按如图所示的方式折叠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折痕为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d00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22d9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长度是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67" name="yt_shape_11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0887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72" name="yt_shape_11872"/>
          <p:cNvSpPr txBox="1"/>
          <p:nvPr/>
        </p:nvSpPr>
        <p:spPr>
          <a:xfrm>
            <a:off x="540000" y="454946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69" name="yt_shape_11869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2936" y="2704039"/>
            <a:ext cx="1306126" cy="1795032"/>
            <a:chOff x="0" y="0"/>
            <a:chExt cx="1306126" cy="1795032"/>
          </a:xfrm>
        </p:grpSpPr>
        <p:pic>
          <p:nvPicPr>
            <p:cNvPr id="2" name="yt_image_1186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6126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1" name="yt_shape_11871"/>
            <p:cNvSpPr txBox="1"/>
            <p:nvPr/>
          </p:nvSpPr>
          <p:spPr>
            <a:xfrm>
              <a:off x="43599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A13D01-6ED7-40DE-289E-75395F993238}"/>
                  </a:ext>
                </a:extLst>
              </p:cNvPr>
              <p:cNvSpPr txBox="1"/>
              <p:nvPr/>
            </p:nvSpPr>
            <p:spPr>
              <a:xfrm>
                <a:off x="1716933" y="1628800"/>
                <a:ext cx="1246887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A13D01-6ED7-40DE-289E-75395F993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933" y="1628800"/>
                <a:ext cx="1246887" cy="728041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3" name="yt_shape_11873"/>
          <p:cNvSpPr txBox="1"/>
          <p:nvPr/>
        </p:nvSpPr>
        <p:spPr>
          <a:xfrm>
            <a:off x="540000" y="900000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74" name="yt_image_11874" title="H_114.8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2635835"/>
            <a:ext cx="1398380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876"/>
              <p:cNvSpPr txBox="1"/>
              <p:nvPr/>
            </p:nvSpPr>
            <p:spPr>
              <a:xfrm>
                <a:off x="540000" y="1459582"/>
                <a:ext cx="3476914" cy="3715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="">
          <p:sp>
            <p:nvSpPr>
              <p:cNvPr id="4" name="yt_shape_118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3476914" cy="3715889"/>
              </a:xfrm>
              <a:prstGeom prst="rect">
                <a:avLst/>
              </a:prstGeom>
              <a:blipFill>
                <a:blip r:embed="rId3"/>
                <a:stretch>
                  <a:fillRect l="-5439" t="-1311" r="-4386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016BB37-7341-7DBE-D125-B500EFE72073}"/>
              </a:ext>
            </a:extLst>
          </p:cNvPr>
          <p:cNvSpPr txBox="1"/>
          <p:nvPr/>
        </p:nvSpPr>
        <p:spPr>
          <a:xfrm>
            <a:off x="449989" y="1412776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F62389-1BD1-DA02-41DB-FDFAFFE96517}"/>
              </a:ext>
            </a:extLst>
          </p:cNvPr>
          <p:cNvSpPr txBox="1"/>
          <p:nvPr/>
        </p:nvSpPr>
        <p:spPr>
          <a:xfrm>
            <a:off x="449989" y="1888264"/>
            <a:ext cx="30105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BE3A2C-D74B-F092-C388-647D59B37B50}"/>
              </a:ext>
            </a:extLst>
          </p:cNvPr>
          <p:cNvSpPr txBox="1"/>
          <p:nvPr/>
        </p:nvSpPr>
        <p:spPr>
          <a:xfrm>
            <a:off x="449989" y="2363752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797FB58-8F53-4FB5-4815-D0C212483380}"/>
                  </a:ext>
                </a:extLst>
              </p:cNvPr>
              <p:cNvSpPr txBox="1"/>
              <p:nvPr/>
            </p:nvSpPr>
            <p:spPr>
              <a:xfrm>
                <a:off x="449989" y="2839240"/>
                <a:ext cx="3052127" cy="771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797FB58-8F53-4FB5-4815-D0C212483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9240"/>
                <a:ext cx="3052127" cy="771538"/>
              </a:xfrm>
              <a:prstGeom prst="rect">
                <a:avLst/>
              </a:prstGeom>
              <a:blipFill>
                <a:blip r:embed="rId4"/>
                <a:stretch>
                  <a:fillRect l="-3200" r="-34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04E5228-9A73-9912-EED9-117A5868A278}"/>
                  </a:ext>
                </a:extLst>
              </p:cNvPr>
              <p:cNvSpPr txBox="1"/>
              <p:nvPr/>
            </p:nvSpPr>
            <p:spPr>
              <a:xfrm>
                <a:off x="449989" y="3517166"/>
                <a:ext cx="358654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04E5228-9A73-9912-EED9-117A5868A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7166"/>
                <a:ext cx="3586543" cy="769316"/>
              </a:xfrm>
              <a:prstGeom prst="rect">
                <a:avLst/>
              </a:prstGeom>
              <a:blipFill>
                <a:blip r:embed="rId5"/>
                <a:stretch>
                  <a:fillRect l="-2721" r="-272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8540EDF-C0B0-1A4A-464B-61206C28BC3F}"/>
              </a:ext>
            </a:extLst>
          </p:cNvPr>
          <p:cNvSpPr txBox="1"/>
          <p:nvPr/>
        </p:nvSpPr>
        <p:spPr>
          <a:xfrm>
            <a:off x="449989" y="4192870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C6A5CD-6C53-94C0-1FAE-B7673480F0F0}"/>
              </a:ext>
            </a:extLst>
          </p:cNvPr>
          <p:cNvSpPr txBox="1"/>
          <p:nvPr/>
        </p:nvSpPr>
        <p:spPr>
          <a:xfrm>
            <a:off x="449989" y="4668358"/>
            <a:ext cx="30979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" name="yt_shape_1187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（淄博市中考改编）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74d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79" name="yt_image_11879" title="H_87.6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492896"/>
            <a:ext cx="2275560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881"/>
              <p:cNvSpPr txBox="1"/>
              <p:nvPr/>
            </p:nvSpPr>
            <p:spPr>
              <a:xfrm>
                <a:off x="540000" y="1900709"/>
                <a:ext cx="3625864" cy="36772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0709"/>
                <a:ext cx="3625864" cy="3677289"/>
              </a:xfrm>
              <a:prstGeom prst="rect">
                <a:avLst/>
              </a:prstGeom>
              <a:blipFill>
                <a:blip r:embed="rId3"/>
                <a:stretch>
                  <a:fillRect l="-5219" t="-1493" r="-4209" b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65713D1-7385-DF0F-C472-8410A5F66B30}"/>
              </a:ext>
            </a:extLst>
          </p:cNvPr>
          <p:cNvSpPr txBox="1"/>
          <p:nvPr/>
        </p:nvSpPr>
        <p:spPr>
          <a:xfrm>
            <a:off x="449989" y="1853903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5C957CA-F383-1AD2-4979-E0E39C00E96C}"/>
                  </a:ext>
                </a:extLst>
              </p:cNvPr>
              <p:cNvSpPr txBox="1"/>
              <p:nvPr/>
            </p:nvSpPr>
            <p:spPr>
              <a:xfrm>
                <a:off x="449989" y="2329391"/>
                <a:ext cx="220402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5C957CA-F383-1AD2-4979-E0E39C00E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9391"/>
                <a:ext cx="2204021" cy="772110"/>
              </a:xfrm>
              <a:prstGeom prst="rect">
                <a:avLst/>
              </a:prstGeom>
              <a:blipFill>
                <a:blip r:embed="rId4"/>
                <a:stretch>
                  <a:fillRect l="-4432" r="-470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91AA7D-2C5F-A031-032E-C526D7EF6E80}"/>
                  </a:ext>
                </a:extLst>
              </p:cNvPr>
              <p:cNvSpPr txBox="1"/>
              <p:nvPr/>
            </p:nvSpPr>
            <p:spPr>
              <a:xfrm>
                <a:off x="449989" y="3007889"/>
                <a:ext cx="2915983" cy="7908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91AA7D-2C5F-A031-032E-C526D7EF6E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7889"/>
                <a:ext cx="2915983" cy="790842"/>
              </a:xfrm>
              <a:prstGeom prst="rect">
                <a:avLst/>
              </a:prstGeom>
              <a:blipFill>
                <a:blip r:embed="rId5"/>
                <a:stretch>
                  <a:fillRect l="-3347" r="-3556" b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94AD67B-DA81-261C-6122-10DC6526336A}"/>
              </a:ext>
            </a:extLst>
          </p:cNvPr>
          <p:cNvSpPr txBox="1"/>
          <p:nvPr/>
        </p:nvSpPr>
        <p:spPr>
          <a:xfrm>
            <a:off x="449989" y="3705119"/>
            <a:ext cx="2150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D65D53-064C-02E9-859F-0693BD7B29ED}"/>
                  </a:ext>
                </a:extLst>
              </p:cNvPr>
              <p:cNvSpPr txBox="1"/>
              <p:nvPr/>
            </p:nvSpPr>
            <p:spPr>
              <a:xfrm>
                <a:off x="449989" y="4180607"/>
                <a:ext cx="3770884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D65D53-064C-02E9-859F-0693BD7B2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0607"/>
                <a:ext cx="3770884" cy="772109"/>
              </a:xfrm>
              <a:prstGeom prst="rect">
                <a:avLst/>
              </a:prstGeom>
              <a:blipFill>
                <a:blip r:embed="rId6"/>
                <a:stretch>
                  <a:fillRect l="-2589" r="-258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6BC6BD-5B81-BD9E-DFAB-131259C217B7}"/>
                  </a:ext>
                </a:extLst>
              </p:cNvPr>
              <p:cNvSpPr txBox="1"/>
              <p:nvPr/>
            </p:nvSpPr>
            <p:spPr>
              <a:xfrm>
                <a:off x="449989" y="4859104"/>
                <a:ext cx="16262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6BC6BD-5B81-BD9E-DFAB-131259C217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9104"/>
                <a:ext cx="1626298" cy="730136"/>
              </a:xfrm>
              <a:prstGeom prst="rect">
                <a:avLst/>
              </a:prstGeom>
              <a:blipFill>
                <a:blip r:embed="rId7"/>
                <a:stretch>
                  <a:fillRect l="-5993" r="-599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4" name="yt_shape_1188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83" name="yt_image_11883" title="H_41.8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6" name="yt_shape_11886"/>
          <p:cNvSpPr txBox="1"/>
          <p:nvPr/>
        </p:nvSpPr>
        <p:spPr>
          <a:xfrm>
            <a:off x="540119" y="148216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f7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梯形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89" name="yt_image_11889" title="H_117.4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6815" y="3073267"/>
            <a:ext cx="198518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8CF32B-98C5-0C36-568C-4D2A65F64C81}"/>
              </a:ext>
            </a:extLst>
          </p:cNvPr>
          <p:cNvSpPr txBox="1"/>
          <p:nvPr/>
        </p:nvSpPr>
        <p:spPr>
          <a:xfrm>
            <a:off x="450108" y="2861823"/>
            <a:ext cx="427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梯形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D2903E-E524-E238-F8D5-D47EEA60C7D1}"/>
              </a:ext>
            </a:extLst>
          </p:cNvPr>
          <p:cNvSpPr txBox="1"/>
          <p:nvPr/>
        </p:nvSpPr>
        <p:spPr>
          <a:xfrm>
            <a:off x="497733" y="3337311"/>
            <a:ext cx="172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2686D9-FC42-20F4-74FF-F2541E1A7167}"/>
              </a:ext>
            </a:extLst>
          </p:cNvPr>
          <p:cNvSpPr txBox="1"/>
          <p:nvPr/>
        </p:nvSpPr>
        <p:spPr>
          <a:xfrm>
            <a:off x="450108" y="3812799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031168-9591-E05F-42C2-6E3CE8466DB3}"/>
              </a:ext>
            </a:extLst>
          </p:cNvPr>
          <p:cNvSpPr txBox="1"/>
          <p:nvPr/>
        </p:nvSpPr>
        <p:spPr>
          <a:xfrm>
            <a:off x="450108" y="4288287"/>
            <a:ext cx="289312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92"/>
              <p:cNvSpPr txBox="1"/>
              <p:nvPr/>
            </p:nvSpPr>
            <p:spPr>
              <a:xfrm>
                <a:off x="540000" y="1863257"/>
                <a:ext cx="7974940" cy="44718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2cm.</a:t>
                </a:r>
              </a:p>
            </p:txBody>
          </p:sp>
        </mc:Choice>
        <mc:Fallback>
          <p:sp>
            <p:nvSpPr>
              <p:cNvPr id="3" name="yt_shape_11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3257"/>
                <a:ext cx="7974940" cy="4471802"/>
              </a:xfrm>
              <a:prstGeom prst="rect">
                <a:avLst/>
              </a:prstGeom>
              <a:blipFill>
                <a:blip r:embed="rId2"/>
                <a:stretch>
                  <a:fillRect l="-2370" t="-1228" r="-1376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94" name="yt_image_11894" title="H_117.4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3832772"/>
            <a:ext cx="198518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1E4916-892C-835C-C29E-63B33A49DC1C}"/>
              </a:ext>
            </a:extLst>
          </p:cNvPr>
          <p:cNvSpPr txBox="1"/>
          <p:nvPr/>
        </p:nvSpPr>
        <p:spPr>
          <a:xfrm>
            <a:off x="449989" y="1816451"/>
            <a:ext cx="80778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8E2270-14D9-2B15-040E-901BEE27E380}"/>
              </a:ext>
            </a:extLst>
          </p:cNvPr>
          <p:cNvSpPr txBox="1"/>
          <p:nvPr/>
        </p:nvSpPr>
        <p:spPr>
          <a:xfrm>
            <a:off x="449989" y="2291939"/>
            <a:ext cx="357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B909D3-275B-F099-EEA1-CABEAC492DE7}"/>
              </a:ext>
            </a:extLst>
          </p:cNvPr>
          <p:cNvSpPr txBox="1"/>
          <p:nvPr/>
        </p:nvSpPr>
        <p:spPr>
          <a:xfrm>
            <a:off x="449989" y="2767427"/>
            <a:ext cx="398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1D9F02-A749-B598-0808-8364D8FF96E8}"/>
              </a:ext>
            </a:extLst>
          </p:cNvPr>
          <p:cNvSpPr txBox="1"/>
          <p:nvPr/>
        </p:nvSpPr>
        <p:spPr>
          <a:xfrm>
            <a:off x="449989" y="3242915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7FEEB6-1987-4E49-2DDA-5B4EFAF09FF9}"/>
              </a:ext>
            </a:extLst>
          </p:cNvPr>
          <p:cNvSpPr txBox="1"/>
          <p:nvPr/>
        </p:nvSpPr>
        <p:spPr>
          <a:xfrm>
            <a:off x="449989" y="3718403"/>
            <a:ext cx="29105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65972D6-19FF-3128-BAAD-F2A45C7708C7}"/>
                  </a:ext>
                </a:extLst>
              </p:cNvPr>
              <p:cNvSpPr txBox="1"/>
              <p:nvPr/>
            </p:nvSpPr>
            <p:spPr>
              <a:xfrm>
                <a:off x="449989" y="4193891"/>
                <a:ext cx="220307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65972D6-19FF-3128-BAAD-F2A45C770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3891"/>
                <a:ext cx="2203070" cy="769379"/>
              </a:xfrm>
              <a:prstGeom prst="rect">
                <a:avLst/>
              </a:prstGeom>
              <a:blipFill>
                <a:blip r:embed="rId4"/>
                <a:stretch>
                  <a:fillRect l="-4432" r="-470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0D9D1A3-46AE-9486-7252-BE386AC73AFB}"/>
              </a:ext>
            </a:extLst>
          </p:cNvPr>
          <p:cNvSpPr txBox="1"/>
          <p:nvPr/>
        </p:nvSpPr>
        <p:spPr>
          <a:xfrm>
            <a:off x="449989" y="4869658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44D5FC-E180-9328-FF0D-3F80904C14DE}"/>
              </a:ext>
            </a:extLst>
          </p:cNvPr>
          <p:cNvSpPr txBox="1"/>
          <p:nvPr/>
        </p:nvSpPr>
        <p:spPr>
          <a:xfrm>
            <a:off x="449989" y="5345147"/>
            <a:ext cx="212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E70DDD-A353-9FC6-2F4F-1E11FE59BABC}"/>
              </a:ext>
            </a:extLst>
          </p:cNvPr>
          <p:cNvSpPr txBox="1"/>
          <p:nvPr/>
        </p:nvSpPr>
        <p:spPr>
          <a:xfrm>
            <a:off x="449989" y="5820634"/>
            <a:ext cx="4293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1891"/>
          <p:cNvSpPr txBox="1"/>
          <p:nvPr/>
        </p:nvSpPr>
        <p:spPr>
          <a:xfrm>
            <a:off x="479376" y="8193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db82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7" name="yt_shape_11897"/>
          <p:cNvSpPr txBox="1"/>
          <p:nvPr/>
        </p:nvSpPr>
        <p:spPr>
          <a:xfrm>
            <a:off x="540119" y="1631403"/>
            <a:ext cx="1088447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平行线截三角形得到的三角形与原三角形相似的图形分类有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c3342"/>
              </a:rPr>
              <a:t>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267e6"/>
              </a:rPr>
              <a:t>当题目的条件中出现平行线时，一般采用这种判定方法来判定两个三角形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1896"/>
          <p:cNvSpPr txBox="1"/>
          <p:nvPr/>
        </p:nvSpPr>
        <p:spPr>
          <a:xfrm>
            <a:off x="516307" y="992051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1" name="yt_shape_118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634b"/>
              </a:rPr>
              <a:t>那么下列比例式成立的是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13" name="yt_table_11813_skip" title="H_201.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73328"/>
                  </p:ext>
                </p:extLst>
              </p:nvPr>
            </p:nvGraphicFramePr>
            <p:xfrm>
              <a:off x="540047" y="1859435"/>
              <a:ext cx="2674366" cy="2710307"/>
            </p:xfrm>
            <a:graphic>
              <a:graphicData uri="http://schemas.openxmlformats.org/drawingml/2006/table">
                <a:tbl>
                  <a:tblPr/>
                  <a:tblGrid>
                    <a:gridCol w="2674366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813" name="yt_table_11813_skip" descr="{&quot;rangeId&quot;:3,&quot;type&quot;:&quot;Option&quot;,&quot;drawing&quot;:[&quot;yt_image_11812&quot;]}" title="H_201.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73328"/>
                  </p:ext>
                </p:extLst>
              </p:nvPr>
            </p:nvGraphicFramePr>
            <p:xfrm>
              <a:off x="540047" y="1859435"/>
              <a:ext cx="2674366" cy="2553970"/>
            </p:xfrm>
            <a:graphic>
              <a:graphicData uri="http://schemas.openxmlformats.org/drawingml/2006/table">
                <a:tbl>
                  <a:tblPr/>
                  <a:tblGrid>
                    <a:gridCol w="2674366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6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  <a:tr h="6367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1923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812" name="yt_image_11812_skip" title="H_117.4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8197" y="1859435"/>
            <a:ext cx="149161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24FB5F-C86B-2830-4EB0-400C8E3DCECA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4" name="yt_shape_11814"/>
              <p:cNvSpPr txBox="1"/>
              <p:nvPr/>
            </p:nvSpPr>
            <p:spPr>
              <a:xfrm>
                <a:off x="540119" y="900000"/>
                <a:ext cx="11492915" cy="17204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6_48be3"/>
                  </a:rPr>
                  <a:t>A'B'C'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1814" name="yt_shape_118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20407"/>
              </a:xfrm>
              <a:prstGeom prst="rect">
                <a:avLst/>
              </a:prstGeom>
              <a:blipFill>
                <a:blip r:embed="rId2"/>
                <a:stretch>
                  <a:fillRect l="-1645" t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21C6BB-C44D-F220-FDCA-B7CD40F84583}"/>
                  </a:ext>
                </a:extLst>
              </p:cNvPr>
              <p:cNvSpPr txBox="1"/>
              <p:nvPr/>
            </p:nvSpPr>
            <p:spPr>
              <a:xfrm>
                <a:off x="2326533" y="1374974"/>
                <a:ext cx="807213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6C21C6BB-C44D-F220-FDCA-B7CD40F845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3" y="1374974"/>
                <a:ext cx="807213" cy="8512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692216C-C788-37AC-BBB6-FB88796289BF}"/>
              </a:ext>
            </a:extLst>
          </p:cNvPr>
          <p:cNvCxnSpPr/>
          <p:nvPr/>
        </p:nvCxnSpPr>
        <p:spPr>
          <a:xfrm>
            <a:off x="2064119" y="2198448"/>
            <a:ext cx="97961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395A34-3587-35F7-E5EA-55268FA468FA}"/>
                  </a:ext>
                </a:extLst>
              </p:cNvPr>
              <p:cNvSpPr txBox="1"/>
              <p:nvPr/>
            </p:nvSpPr>
            <p:spPr>
              <a:xfrm>
                <a:off x="5044397" y="1374974"/>
                <a:ext cx="900938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71395A34-3587-35F7-E5EA-55268FA468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4397" y="1374974"/>
                <a:ext cx="900938" cy="8512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1832C0-CAC1-3C32-BD6F-598DCC65C961}"/>
              </a:ext>
            </a:extLst>
          </p:cNvPr>
          <p:cNvCxnSpPr/>
          <p:nvPr/>
        </p:nvCxnSpPr>
        <p:spPr>
          <a:xfrm>
            <a:off x="4781983" y="2198448"/>
            <a:ext cx="10733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" name="yt_shape_11817"/>
          <p:cNvSpPr txBox="1"/>
          <p:nvPr/>
        </p:nvSpPr>
        <p:spPr>
          <a:xfrm>
            <a:off x="540000" y="1376413"/>
            <a:ext cx="707225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117°.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117°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153°.</a:t>
            </a:r>
          </a:p>
        </p:txBody>
      </p:sp>
      <p:pic>
        <p:nvPicPr>
          <p:cNvPr id="11819" name="yt_image_11819" title="H_79.4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565133"/>
            <a:ext cx="192876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000" y="3927366"/>
                <a:ext cx="6161943" cy="22852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21" name="yt_shape_11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7366"/>
                <a:ext cx="6161943" cy="2285241"/>
              </a:xfrm>
              <a:prstGeom prst="rect">
                <a:avLst/>
              </a:prstGeom>
              <a:blipFill>
                <a:blip r:embed="rId3"/>
                <a:stretch>
                  <a:fillRect l="-3069" t="-2133" r="-2079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1722E6-F299-6BDC-353C-5A8CD6A4DAAF}"/>
              </a:ext>
            </a:extLst>
          </p:cNvPr>
          <p:cNvSpPr txBox="1"/>
          <p:nvPr/>
        </p:nvSpPr>
        <p:spPr>
          <a:xfrm>
            <a:off x="449989" y="1805095"/>
            <a:ext cx="40948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DF35BF-6130-A6EB-EB5B-814240EE5A16}"/>
              </a:ext>
            </a:extLst>
          </p:cNvPr>
          <p:cNvSpPr txBox="1"/>
          <p:nvPr/>
        </p:nvSpPr>
        <p:spPr>
          <a:xfrm>
            <a:off x="449989" y="2280583"/>
            <a:ext cx="342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0B8250-2834-F24C-661E-5510A139EF7E}"/>
              </a:ext>
            </a:extLst>
          </p:cNvPr>
          <p:cNvSpPr txBox="1"/>
          <p:nvPr/>
        </p:nvSpPr>
        <p:spPr>
          <a:xfrm>
            <a:off x="449989" y="2756071"/>
            <a:ext cx="30294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139AE0-E6E6-4821-4A61-7424AEF0640E}"/>
              </a:ext>
            </a:extLst>
          </p:cNvPr>
          <p:cNvSpPr txBox="1"/>
          <p:nvPr/>
        </p:nvSpPr>
        <p:spPr>
          <a:xfrm>
            <a:off x="449989" y="3231559"/>
            <a:ext cx="66362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153°.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ACB9A5-C7D8-9277-0D31-2EA8EB9E961A}"/>
              </a:ext>
            </a:extLst>
          </p:cNvPr>
          <p:cNvSpPr txBox="1"/>
          <p:nvPr/>
        </p:nvSpPr>
        <p:spPr>
          <a:xfrm>
            <a:off x="449989" y="4356048"/>
            <a:ext cx="62824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8233C2-069D-D991-F080-4B9DCBFE535A}"/>
                  </a:ext>
                </a:extLst>
              </p:cNvPr>
              <p:cNvSpPr txBox="1"/>
              <p:nvPr/>
            </p:nvSpPr>
            <p:spPr>
              <a:xfrm>
                <a:off x="449989" y="4831536"/>
                <a:ext cx="218910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8233C2-069D-D991-F080-4B9DCBFE53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31536"/>
                <a:ext cx="2189100" cy="772110"/>
              </a:xfrm>
              <a:prstGeom prst="rect">
                <a:avLst/>
              </a:prstGeom>
              <a:blipFill>
                <a:blip r:embed="rId4"/>
                <a:stretch>
                  <a:fillRect l="-4457" r="-445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437EB3-A6C3-8934-08D0-FD5E31031795}"/>
                  </a:ext>
                </a:extLst>
              </p:cNvPr>
              <p:cNvSpPr txBox="1"/>
              <p:nvPr/>
            </p:nvSpPr>
            <p:spPr>
              <a:xfrm>
                <a:off x="449989" y="5510034"/>
                <a:ext cx="443458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437EB3-A6C3-8934-08D0-FD5E310317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0034"/>
                <a:ext cx="4434586" cy="727278"/>
              </a:xfrm>
              <a:prstGeom prst="rect">
                <a:avLst/>
              </a:prstGeom>
              <a:blipFill>
                <a:blip r:embed="rId5"/>
                <a:stretch>
                  <a:fillRect l="-2201" r="-192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40000" y="779244"/>
            <a:ext cx="413767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>
                <a:solidFill>
                  <a:srgbClr val="000000"/>
                </a:solidFill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∽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6" name="yt_shape_11826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由平行线判定三角形相似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27" name="yt_shape_11827"/>
              <p:cNvSpPr txBox="1"/>
              <p:nvPr/>
            </p:nvSpPr>
            <p:spPr>
              <a:xfrm>
                <a:off x="540119" y="1389434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c8b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827" name="yt_shape_1182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4865" b="-7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32" name="yt_table_118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458482"/>
              </p:ext>
            </p:extLst>
          </p:nvPr>
        </p:nvGraphicFramePr>
        <p:xfrm>
          <a:off x="540047" y="256565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1829" name="yt_shape_11829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5196" y="2565658"/>
            <a:ext cx="1624645" cy="1723023"/>
            <a:chOff x="0" y="0"/>
            <a:chExt cx="1624645" cy="1723023"/>
          </a:xfrm>
        </p:grpSpPr>
        <p:pic>
          <p:nvPicPr>
            <p:cNvPr id="2" name="yt_image_1182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4645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1" name="yt_shape_11831"/>
            <p:cNvSpPr txBox="1"/>
            <p:nvPr/>
          </p:nvSpPr>
          <p:spPr>
            <a:xfrm>
              <a:off x="279041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513710">
            <a:extLst>
              <a:ext uri="{FF2B5EF4-FFF2-40B4-BE49-F238E27FC236}">
                <a16:creationId xmlns:a16="http://schemas.microsoft.com/office/drawing/2014/main" id="{EED8DDE6-B2A9-94B6-C18A-A9B8E53B2D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067ACA-732D-D226-BF74-C7870A6AFEEA}"/>
              </a:ext>
            </a:extLst>
          </p:cNvPr>
          <p:cNvSpPr txBox="1"/>
          <p:nvPr/>
        </p:nvSpPr>
        <p:spPr>
          <a:xfrm>
            <a:off x="7970349" y="1818116"/>
            <a:ext cx="400748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671a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8" name="yt_table_118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597148"/>
              </p:ext>
            </p:extLst>
          </p:nvPr>
        </p:nvGraphicFramePr>
        <p:xfrm>
          <a:off x="543377" y="191683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grpSp>
        <p:nvGrpSpPr>
          <p:cNvPr id="11835" name="yt_shape_11835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110" y="1859435"/>
            <a:ext cx="2169851" cy="1899045"/>
            <a:chOff x="0" y="0"/>
            <a:chExt cx="2169851" cy="1899045"/>
          </a:xfrm>
        </p:grpSpPr>
        <p:pic>
          <p:nvPicPr>
            <p:cNvPr id="2" name="yt_image_1183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9851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7" name="yt_shape_11837"/>
            <p:cNvSpPr txBox="1"/>
            <p:nvPr/>
          </p:nvSpPr>
          <p:spPr>
            <a:xfrm>
              <a:off x="551644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7553081-C6FD-752C-0F4D-BA0B88928CE6}"/>
              </a:ext>
            </a:extLst>
          </p:cNvPr>
          <p:cNvSpPr txBox="1"/>
          <p:nvPr/>
        </p:nvSpPr>
        <p:spPr>
          <a:xfrm>
            <a:off x="4151784" y="13160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0" name="yt_shape_11840"/>
              <p:cNvSpPr txBox="1"/>
              <p:nvPr/>
            </p:nvSpPr>
            <p:spPr>
              <a:xfrm>
                <a:off x="540119" y="900000"/>
                <a:ext cx="11492915" cy="11710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236b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并延长交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40" name="yt_shape_11840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71026"/>
              </a:xfrm>
              <a:prstGeom prst="rect">
                <a:avLst/>
              </a:prstGeom>
              <a:blipFill>
                <a:blip r:embed="rId2"/>
                <a:stretch>
                  <a:fillRect l="-1645" t="-2083" b="-7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42" name="yt_image_11842" title="H_107.5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3688" y="2274178"/>
            <a:ext cx="1704623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9206B9-94E7-0C3D-BA35-FD0758E0CFE6}"/>
                  </a:ext>
                </a:extLst>
              </p:cNvPr>
              <p:cNvSpPr txBox="1"/>
              <p:nvPr/>
            </p:nvSpPr>
            <p:spPr>
              <a:xfrm>
                <a:off x="5816493" y="1373513"/>
                <a:ext cx="66109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B39206B9-94E7-0C3D-BA35-FD0758E0C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493" y="1373513"/>
                <a:ext cx="661099" cy="7329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CF76977-791B-1BEA-71C4-791D289ED875}"/>
              </a:ext>
            </a:extLst>
          </p:cNvPr>
          <p:cNvCxnSpPr/>
          <p:nvPr/>
        </p:nvCxnSpPr>
        <p:spPr>
          <a:xfrm>
            <a:off x="5554079" y="207875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" name="yt_shape_11847"/>
          <p:cNvSpPr txBox="1"/>
          <p:nvPr/>
        </p:nvSpPr>
        <p:spPr>
          <a:xfrm>
            <a:off x="540000" y="1414735"/>
            <a:ext cx="459260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2754A5-4784-0C1C-99C2-ECAAF1B22857}"/>
              </a:ext>
            </a:extLst>
          </p:cNvPr>
          <p:cNvSpPr txBox="1"/>
          <p:nvPr/>
        </p:nvSpPr>
        <p:spPr>
          <a:xfrm>
            <a:off x="449989" y="1367929"/>
            <a:ext cx="358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848CF3-3A44-D9AD-AFE1-BEAAAD7749F0}"/>
              </a:ext>
            </a:extLst>
          </p:cNvPr>
          <p:cNvSpPr txBox="1"/>
          <p:nvPr/>
        </p:nvSpPr>
        <p:spPr>
          <a:xfrm>
            <a:off x="449989" y="1843417"/>
            <a:ext cx="278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2AFDD6-AAB4-A66B-AA6B-C290F9BF0ABB}"/>
              </a:ext>
            </a:extLst>
          </p:cNvPr>
          <p:cNvSpPr txBox="1"/>
          <p:nvPr/>
        </p:nvSpPr>
        <p:spPr>
          <a:xfrm>
            <a:off x="449989" y="2318905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876C7D-3AA7-1B38-15E8-962C67CEFB4E}"/>
              </a:ext>
            </a:extLst>
          </p:cNvPr>
          <p:cNvSpPr txBox="1"/>
          <p:nvPr/>
        </p:nvSpPr>
        <p:spPr>
          <a:xfrm>
            <a:off x="449989" y="2794393"/>
            <a:ext cx="28756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266FAE-45D8-D079-7E65-60B1E4ABA83E}"/>
              </a:ext>
            </a:extLst>
          </p:cNvPr>
          <p:cNvSpPr txBox="1"/>
          <p:nvPr/>
        </p:nvSpPr>
        <p:spPr>
          <a:xfrm>
            <a:off x="449989" y="3269881"/>
            <a:ext cx="348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3279A5-C445-4E29-4951-7F7A2BB6E3D0}"/>
              </a:ext>
            </a:extLst>
          </p:cNvPr>
          <p:cNvSpPr txBox="1"/>
          <p:nvPr/>
        </p:nvSpPr>
        <p:spPr>
          <a:xfrm>
            <a:off x="449989" y="3745369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8FCA95-5A28-CE32-1560-95F1C31536C0}"/>
              </a:ext>
            </a:extLst>
          </p:cNvPr>
          <p:cNvSpPr txBox="1"/>
          <p:nvPr/>
        </p:nvSpPr>
        <p:spPr>
          <a:xfrm>
            <a:off x="449989" y="4220857"/>
            <a:ext cx="247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45B20F-29D1-0571-F823-A22023AC9466}"/>
              </a:ext>
            </a:extLst>
          </p:cNvPr>
          <p:cNvSpPr txBox="1"/>
          <p:nvPr/>
        </p:nvSpPr>
        <p:spPr>
          <a:xfrm>
            <a:off x="449989" y="4696345"/>
            <a:ext cx="163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5AF0A6-A6A5-F6D3-3765-CEE5FB67DB10}"/>
              </a:ext>
            </a:extLst>
          </p:cNvPr>
          <p:cNvSpPr txBox="1"/>
          <p:nvPr/>
        </p:nvSpPr>
        <p:spPr>
          <a:xfrm>
            <a:off x="449989" y="5171833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8B7983-43E1-69A9-2C9E-E8AB8952C322}"/>
              </a:ext>
            </a:extLst>
          </p:cNvPr>
          <p:cNvSpPr txBox="1"/>
          <p:nvPr/>
        </p:nvSpPr>
        <p:spPr>
          <a:xfrm>
            <a:off x="449989" y="5647321"/>
            <a:ext cx="2461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844"/>
          <p:cNvSpPr txBox="1"/>
          <p:nvPr/>
        </p:nvSpPr>
        <p:spPr>
          <a:xfrm>
            <a:off x="540000" y="919399"/>
            <a:ext cx="10191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1845" title="H_114.48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6080" y="3363493"/>
            <a:ext cx="2568913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8" name="yt_shape_11848"/>
          <p:cNvSpPr txBox="1"/>
          <p:nvPr/>
        </p:nvSpPr>
        <p:spPr>
          <a:xfrm>
            <a:off x="540000" y="900000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对相似三角形的对应关系理解模糊而出错</a:t>
            </a:r>
          </a:p>
        </p:txBody>
      </p:sp>
      <p:sp>
        <p:nvSpPr>
          <p:cNvPr id="11849" name="yt_shape_11849"/>
          <p:cNvSpPr txBox="1"/>
          <p:nvPr/>
        </p:nvSpPr>
        <p:spPr>
          <a:xfrm>
            <a:off x="540000" y="1389434"/>
            <a:ext cx="86914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850" name="yt_image_11850" title="H_95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6660" y="2042818"/>
            <a:ext cx="1398162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513779" title="H_26.259764">
            <a:extLst>
              <a:ext uri="{FF2B5EF4-FFF2-40B4-BE49-F238E27FC236}">
                <a16:creationId xmlns:a16="http://schemas.microsoft.com/office/drawing/2014/main" id="{CAD1BA59-1BE3-9906-07FA-4F34CB6E2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6A0689-071D-1FEA-DED1-45ADD0A6E18B}"/>
              </a:ext>
            </a:extLst>
          </p:cNvPr>
          <p:cNvSpPr txBox="1"/>
          <p:nvPr/>
        </p:nvSpPr>
        <p:spPr>
          <a:xfrm>
            <a:off x="8227151" y="1342628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852"/>
              <p:cNvSpPr txBox="1"/>
              <p:nvPr/>
            </p:nvSpPr>
            <p:spPr>
              <a:xfrm>
                <a:off x="540000" y="3288876"/>
                <a:ext cx="3483839" cy="1330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1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8876"/>
                <a:ext cx="3483839" cy="1330749"/>
              </a:xfrm>
              <a:prstGeom prst="rect">
                <a:avLst/>
              </a:prstGeom>
              <a:blipFill>
                <a:blip r:embed="rId4"/>
                <a:stretch>
                  <a:fillRect l="-5429" r="-4203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yt_table_118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516888"/>
              </p:ext>
            </p:extLst>
          </p:nvPr>
        </p:nvGraphicFramePr>
        <p:xfrm>
          <a:off x="540047" y="4681704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1173</Words>
  <Application>Microsoft Office PowerPoint</Application>
  <PresentationFormat>宽屏</PresentationFormat>
  <Paragraphs>160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,isEnd</vt:lpstr>
      <vt:lpstr>_⨹_1_122d9,isEnd</vt:lpstr>
      <vt:lpstr>_⨹_1_274d3</vt:lpstr>
      <vt:lpstr>_⨹_1_6ef73</vt:lpstr>
      <vt:lpstr>_⨹_1_8db82</vt:lpstr>
      <vt:lpstr>_⨹_1_bd004,isEnd</vt:lpstr>
      <vt:lpstr>_⨹_1_c671a</vt:lpstr>
      <vt:lpstr>_⨹_1_f236b</vt:lpstr>
      <vt:lpstr>_⨹_1_fc8b4</vt:lpstr>
      <vt:lpstr>_⨹_11_b634b</vt:lpstr>
      <vt:lpstr>_⨹_2_3d1bb</vt:lpstr>
      <vt:lpstr>_⨹_2_c3342</vt:lpstr>
      <vt:lpstr>_⨹_32_267e6</vt:lpstr>
      <vt:lpstr>_⨹_6_48be3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2024-04-26T08:46:26Z</dcterms:created>
  <dcterms:modified xsi:type="dcterms:W3CDTF">2024-04-28T02:43:22Z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