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12" r:id="rId7"/>
    <p:sldId id="314" r:id="rId8"/>
    <p:sldId id="318" r:id="rId9"/>
    <p:sldId id="321" r:id="rId10"/>
    <p:sldId id="324" r:id="rId11"/>
    <p:sldId id="25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5" name="yt_shape_1411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114" name="yt_image_14114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17" name="yt_shape_14117"/>
          <p:cNvSpPr txBox="1"/>
          <p:nvPr/>
        </p:nvSpPr>
        <p:spPr>
          <a:xfrm>
            <a:off x="540000" y="1482165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用列表或画树状图求概率</a:t>
            </a:r>
          </a:p>
        </p:txBody>
      </p:sp>
      <p:sp>
        <p:nvSpPr>
          <p:cNvPr id="14118" name="yt_shape_14118"/>
          <p:cNvSpPr txBox="1"/>
          <p:nvPr/>
        </p:nvSpPr>
        <p:spPr>
          <a:xfrm>
            <a:off x="540119" y="197159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（临沂市中考）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在项目式学习中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水是生命之源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34496"/>
              </a:rPr>
              <a:t>项目组为了解本地区人均淡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水消耗量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需要从四名同学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两名男生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两名女生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中随机抽取两人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5311"/>
              </a:rPr>
              <a:t>组成调查小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组进行社会调查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恰好抽到一名男生和一名女生的概率是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19" name="yt_table_14119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7433019"/>
                  </p:ext>
                </p:extLst>
              </p:nvPr>
            </p:nvGraphicFramePr>
            <p:xfrm>
              <a:off x="540047" y="3411165"/>
              <a:ext cx="7066916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6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7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7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119" name="yt_table_14119" descr="{&quot;rangeId&quot;:2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7433019"/>
                  </p:ext>
                </p:extLst>
              </p:nvPr>
            </p:nvGraphicFramePr>
            <p:xfrm>
              <a:off x="540047" y="3411165"/>
              <a:ext cx="7066916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6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7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7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72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120" name="yt_shape_14120"/>
          <p:cNvSpPr txBox="1"/>
          <p:nvPr/>
        </p:nvSpPr>
        <p:spPr>
          <a:xfrm>
            <a:off x="540119" y="40977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（阜新市中考）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小颖有两顶帽子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分别为红色和黑色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有三条围巾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7f9b"/>
              </a:rPr>
              <a:t>分别为红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黑色和白色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她随机拿出一顶帽子和一条围巾戴上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c08c8"/>
              </a:rPr>
              <a:t>恰好为红色帽子和红色围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巾的概率是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21" name="yt_table_14121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2364339"/>
                  </p:ext>
                </p:extLst>
              </p:nvPr>
            </p:nvGraphicFramePr>
            <p:xfrm>
              <a:off x="540047" y="5537331"/>
              <a:ext cx="7066916" cy="64287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7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7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7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7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121" name="yt_table_14121" descr="{&quot;rangeId&quot;:3,&quot;type&quot;:&quot;Option&quot;}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2364339"/>
                  </p:ext>
                </p:extLst>
              </p:nvPr>
            </p:nvGraphicFramePr>
            <p:xfrm>
              <a:off x="540047" y="5537331"/>
              <a:ext cx="7066916" cy="64287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7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7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7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76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151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17" r="-15382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534" r="-5429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5536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820808" title="H_26.259764">
            <a:extLst>
              <a:ext uri="{FF2B5EF4-FFF2-40B4-BE49-F238E27FC236}">
                <a16:creationId xmlns:a16="http://schemas.microsoft.com/office/drawing/2014/main" id="{80EA4B05-7234-E759-E108-1028EF4D6B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DF26D5-EB3A-21A6-14C5-6B16B61E6444}"/>
              </a:ext>
            </a:extLst>
          </p:cNvPr>
          <p:cNvSpPr txBox="1"/>
          <p:nvPr/>
        </p:nvSpPr>
        <p:spPr>
          <a:xfrm>
            <a:off x="8679707" y="28757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337EFE-8A1A-76AE-2442-A44D37D83A05}"/>
              </a:ext>
            </a:extLst>
          </p:cNvPr>
          <p:cNvSpPr txBox="1"/>
          <p:nvPr/>
        </p:nvSpPr>
        <p:spPr>
          <a:xfrm>
            <a:off x="2583708" y="50019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2" name="yt_shape_14122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（河南省中考）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正面图案如图所示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它们除此之外完全相同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f9cf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张卡片背面朝上洗匀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从中随机抽取两张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则这两张卡片正面图案恰好是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1da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124" name="yt_table_14124_skip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4336906"/>
                  </p:ext>
                </p:extLst>
              </p:nvPr>
            </p:nvGraphicFramePr>
            <p:xfrm>
              <a:off x="540047" y="4194472"/>
              <a:ext cx="7324091" cy="674688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7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78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779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7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124" name="yt_table_14124_skip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4336906"/>
                  </p:ext>
                </p:extLst>
              </p:nvPr>
            </p:nvGraphicFramePr>
            <p:xfrm>
              <a:off x="540047" y="4194472"/>
              <a:ext cx="7324091" cy="674688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7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78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779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780"/>
                        </a:ext>
                      </a:extLst>
                    </a:gridCol>
                  </a:tblGrid>
                  <a:tr h="6746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64545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17" r="-166972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8793" r="-56897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07576" b="-99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123" name="yt_image_14123_skip" title="H_116.6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6449" y="2595744"/>
            <a:ext cx="4697688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D0C47A-BC32-D555-C023-F36F2F858C82}"/>
              </a:ext>
            </a:extLst>
          </p:cNvPr>
          <p:cNvSpPr txBox="1"/>
          <p:nvPr/>
        </p:nvSpPr>
        <p:spPr>
          <a:xfrm>
            <a:off x="3802909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5" name="yt_shape_14125"/>
          <p:cNvSpPr txBox="1"/>
          <p:nvPr/>
        </p:nvSpPr>
        <p:spPr>
          <a:xfrm>
            <a:off x="540119" y="900000"/>
            <a:ext cx="11492915" cy="46707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（河池市中考）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任取两个数作为点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1973,isEnd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第四象限的概率是</a:t>
            </a:r>
            <a:r>
              <a:rPr sz="3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有四张背面完全相同的卡片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正面分别画了等腰三角形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b6e6,isEnd"/>
              </a:rPr>
              <a:t>正五边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现将卡片背面朝上并洗匀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从中随机抽取一张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34d7c,isEnd"/>
              </a:rPr>
              <a:t>记下卡片上的图形后不放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再从中随机抽取一张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3_12014,isEnd"/>
              </a:rPr>
              <a:t>则抽取的两张卡片上的图形都是中心对称图形的概率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3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F9A269C-81BD-95AC-9135-2F0ABA6700C0}"/>
                  </a:ext>
                </a:extLst>
              </p:cNvPr>
              <p:cNvSpPr txBox="1"/>
              <p:nvPr/>
            </p:nvSpPr>
            <p:spPr>
              <a:xfrm>
                <a:off x="3240933" y="1196752"/>
                <a:ext cx="661099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F9A269C-81BD-95AC-9135-2F0ABA6700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0933" y="1196752"/>
                <a:ext cx="661099" cy="76747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5E88900-A436-A78B-45AA-84900EDC8BEB}"/>
                  </a:ext>
                </a:extLst>
              </p:cNvPr>
              <p:cNvSpPr txBox="1"/>
              <p:nvPr/>
            </p:nvSpPr>
            <p:spPr>
              <a:xfrm>
                <a:off x="1107333" y="3284984"/>
                <a:ext cx="661099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5E88900-A436-A78B-45AA-84900EDC8B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3284984"/>
                <a:ext cx="661099" cy="76804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0" name="yt_shape_14130"/>
          <p:cNvSpPr txBox="1"/>
          <p:nvPr/>
        </p:nvSpPr>
        <p:spPr>
          <a:xfrm>
            <a:off x="540119" y="225824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名同学都被选为宣传员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必然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bae7,isEnd"/>
              </a:rPr>
              <a:t>不可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请用画树状图法或列表法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名同学都被选为宣传员的概率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）画树状图如下：</a:t>
            </a:r>
          </a:p>
        </p:txBody>
      </p:sp>
      <p:sp>
        <p:nvSpPr>
          <p:cNvPr id="14134" name="yt_shape_14134"/>
          <p:cNvSpPr txBox="1"/>
          <p:nvPr/>
        </p:nvSpPr>
        <p:spPr>
          <a:xfrm>
            <a:off x="540000" y="4312170"/>
            <a:ext cx="4801571" cy="7384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100" b="0" i="0" u="none" spc="-4100">
                <a:solidFill>
                  <a:srgbClr val="1EE3CF"/>
                </a:solidFill>
                <a:effectLst/>
                <a:latin typeface="Times New Roman" pitchFamily="41"/>
                <a:ea typeface="宋体" pitchFamily="41"/>
              </a:rPr>
              <a:t> </a:t>
            </a:r>
            <a:r>
              <a:rPr lang="en-US" altLang="zh-CN" sz="4100" b="0" i="0" u="none" spc="36417">
                <a:solidFill>
                  <a:srgbClr val="1EE3CF"/>
                </a:solidFill>
                <a:effectLst/>
                <a:latin typeface="Times New Roman" pitchFamily="41"/>
                <a:ea typeface="宋体" pitchFamily="41"/>
              </a:rPr>
              <a:t> </a:t>
            </a:r>
          </a:p>
        </p:txBody>
      </p:sp>
      <p:pic>
        <p:nvPicPr>
          <p:cNvPr id="14133" name="yt_image_14133" title="H_64.3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4312170"/>
            <a:ext cx="4754134" cy="81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136" name="yt_shape_14136"/>
              <p:cNvSpPr txBox="1"/>
              <p:nvPr/>
            </p:nvSpPr>
            <p:spPr>
              <a:xfrm>
                <a:off x="540000" y="5180022"/>
                <a:ext cx="10156627" cy="16020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由树状图可知，所有可能的结果共有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种，且每种结果出现的可能性相等，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其中甲、丁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名同学都被选为宣传员的结果有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（甲、丁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名同学都被选为宣传员）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136" name="yt_shape_141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80022"/>
                <a:ext cx="10156627" cy="1602042"/>
              </a:xfrm>
              <a:prstGeom prst="rect">
                <a:avLst/>
              </a:prstGeom>
              <a:blipFill>
                <a:blip r:embed="rId3"/>
                <a:stretch>
                  <a:fillRect l="-1861" t="-3422" r="-840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0BB9EC9-6EB4-103F-46BD-E5C2A4DF295B}"/>
              </a:ext>
            </a:extLst>
          </p:cNvPr>
          <p:cNvSpPr txBox="1"/>
          <p:nvPr/>
        </p:nvSpPr>
        <p:spPr>
          <a:xfrm>
            <a:off x="6850907" y="221143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随机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64797C-A919-E317-C687-3EFD9271139D}"/>
              </a:ext>
            </a:extLst>
          </p:cNvPr>
          <p:cNvSpPr txBox="1"/>
          <p:nvPr/>
        </p:nvSpPr>
        <p:spPr>
          <a:xfrm>
            <a:off x="450108" y="3637903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）画树状图如下：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CA6C47-EA08-7C72-D971-C1B95D9B0A92}"/>
              </a:ext>
            </a:extLst>
          </p:cNvPr>
          <p:cNvSpPr txBox="1"/>
          <p:nvPr/>
        </p:nvSpPr>
        <p:spPr>
          <a:xfrm>
            <a:off x="449989" y="5133217"/>
            <a:ext cx="10238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由树状图可知，所有可能的结果共有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种，且每种结果出现的可能性相等，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0C6283-B4DA-A331-E000-3C9FFF9C6B10}"/>
              </a:ext>
            </a:extLst>
          </p:cNvPr>
          <p:cNvSpPr txBox="1"/>
          <p:nvPr/>
        </p:nvSpPr>
        <p:spPr>
          <a:xfrm>
            <a:off x="449989" y="5608704"/>
            <a:ext cx="6657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其中甲、丁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名同学都被选为宣传员的结果有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A676635-DCC0-6FA3-5A30-D34D7167DFD1}"/>
                  </a:ext>
                </a:extLst>
              </p:cNvPr>
              <p:cNvSpPr txBox="1"/>
              <p:nvPr/>
            </p:nvSpPr>
            <p:spPr>
              <a:xfrm>
                <a:off x="449989" y="6084192"/>
                <a:ext cx="7057137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（甲、丁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名同学都被选为宣传员）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A676635-DCC0-6FA3-5A30-D34D7167DF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84192"/>
                <a:ext cx="7057137" cy="729184"/>
              </a:xfrm>
              <a:prstGeom prst="rect">
                <a:avLst/>
              </a:prstGeom>
              <a:blipFill>
                <a:blip r:embed="rId4"/>
                <a:stretch>
                  <a:fillRect l="-1383" r="-138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437680" y="755247"/>
            <a:ext cx="11316640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（江西省中考）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为了弘扬雷锋精神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某校组织</a:t>
            </a:r>
            <a:r>
              <a:rPr lang="en-US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学雷锋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争做新时代好少年</a:t>
            </a:r>
            <a:r>
              <a:rPr lang="en-US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  <a:sym typeface="_⨹_1_699c8,isEnd"/>
              </a:rPr>
              <a:t>的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宣传活动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根据活动要求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每班需要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名宣传员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某班班主任决定从甲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丙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丁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_⨹_1_830e9,isEnd"/>
              </a:rPr>
              <a:t>4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</a:b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名同学中随机选取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名同学作为宣传员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0" name="yt_shape_14140"/>
          <p:cNvSpPr txBox="1"/>
          <p:nvPr/>
        </p:nvSpPr>
        <p:spPr>
          <a:xfrm>
            <a:off x="540000" y="900000"/>
            <a:ext cx="981518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不能准确区分放回抽样与不放回抽样对事件发生的概率的影响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41" name="yt_shape_14141"/>
              <p:cNvSpPr txBox="1"/>
              <p:nvPr/>
            </p:nvSpPr>
            <p:spPr>
              <a:xfrm>
                <a:off x="540119" y="1389434"/>
                <a:ext cx="11492915" cy="2771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张看上去无差别的卡片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正面分别写着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56fc3,isEnd"/>
                  </a:rPr>
                  <a:t>洗匀后正面向下放在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桌子上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从中随机抽取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1_201ca,isEnd"/>
                  </a:rPr>
                  <a:t>抽出的卡片上的数字恰好是两个连续整数的概率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袋子里有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分别标有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先抽取一个并记住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22447,isEnd"/>
                  </a:rPr>
                  <a:t>放回后搅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然后再抽取一个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所抽取的两个球数字之和大于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的概率是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41" name="yt_shape_141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2771784"/>
              </a:xfrm>
              <a:prstGeom prst="rect">
                <a:avLst/>
              </a:prstGeom>
              <a:blipFill>
                <a:blip r:embed="rId2"/>
                <a:stretch>
                  <a:fillRect l="-1645" t="-1978" b="-2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820888" title="H_26.259764">
            <a:extLst>
              <a:ext uri="{FF2B5EF4-FFF2-40B4-BE49-F238E27FC236}">
                <a16:creationId xmlns:a16="http://schemas.microsoft.com/office/drawing/2014/main" id="{B1E2EFF6-5D25-7B05-9257-EC63361CB2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3EA56FB-C8E2-1B05-F5C7-C51200742CC5}"/>
                  </a:ext>
                </a:extLst>
              </p:cNvPr>
              <p:cNvSpPr txBox="1"/>
              <p:nvPr/>
            </p:nvSpPr>
            <p:spPr>
              <a:xfrm>
                <a:off x="1107333" y="2132856"/>
                <a:ext cx="66109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3EA56FB-C8E2-1B05-F5C7-C51200742C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2132856"/>
                <a:ext cx="661099" cy="76906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37BB236-94A2-2459-6593-1D3F16DF8789}"/>
                  </a:ext>
                </a:extLst>
              </p:cNvPr>
              <p:cNvSpPr txBox="1"/>
              <p:nvPr/>
            </p:nvSpPr>
            <p:spPr>
              <a:xfrm>
                <a:off x="9184532" y="3283794"/>
                <a:ext cx="661099" cy="736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37BB236-94A2-2459-6593-1D3F16DF87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4532" y="3283794"/>
                <a:ext cx="661099" cy="73667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6" name="yt_shape_1414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145" name="yt_image_14145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48" name="yt_shape_14148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小红上学要经过三个十字路口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每个路口遇到红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绿灯的机会都相同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6c9d"/>
              </a:rPr>
              <a:t>小红希望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上学时经过的每个路口都是绿灯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但实际这样的机会是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49" name="yt_table_14149" title="H_50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8732304"/>
                  </p:ext>
                </p:extLst>
              </p:nvPr>
            </p:nvGraphicFramePr>
            <p:xfrm>
              <a:off x="540047" y="2441600"/>
              <a:ext cx="7066916" cy="67570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8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8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83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149" name="yt_table_14149" descr="{&quot;rangeId&quot;:9,&quot;type&quot;:&quot;Option&quot;}" title="H_50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8732304"/>
                  </p:ext>
                </p:extLst>
              </p:nvPr>
            </p:nvGraphicFramePr>
            <p:xfrm>
              <a:off x="540047" y="2441600"/>
              <a:ext cx="7066916" cy="636715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8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8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83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84"/>
                        </a:ext>
                      </a:extLst>
                    </a:gridCol>
                  </a:tblGrid>
                  <a:tr h="6367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50" name="yt_shape_14150"/>
              <p:cNvSpPr txBox="1"/>
              <p:nvPr/>
            </p:nvSpPr>
            <p:spPr>
              <a:xfrm>
                <a:off x="540119" y="3128962"/>
                <a:ext cx="11492915" cy="27611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（荆州市中考）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有两把不同的锁和四把钥匙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4_70f4e,isEnd"/>
                  </a:rPr>
                  <a:t>其中两把钥匙分别能打开这两把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另外两把钥匙不能打开这两把锁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随机取出一把钥匙开任意一把锁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c05d2,isEnd"/>
                  </a:rPr>
                  <a:t>一次打开锁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的概率是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投掷一枚质地均匀的骰子两次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向上一面的点数依次记为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2fc4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有解的概率是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4150" name="yt_shape_141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28962"/>
                <a:ext cx="11492915" cy="2761140"/>
              </a:xfrm>
              <a:prstGeom prst="rect">
                <a:avLst/>
              </a:prstGeom>
              <a:blipFill>
                <a:blip r:embed="rId4"/>
                <a:stretch>
                  <a:fillRect l="-1645" t="-1766" b="-2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9BE4B7F-7ADD-D8F8-CB00-DBBA5DA52481}"/>
              </a:ext>
            </a:extLst>
          </p:cNvPr>
          <p:cNvSpPr txBox="1"/>
          <p:nvPr/>
        </p:nvSpPr>
        <p:spPr>
          <a:xfrm>
            <a:off x="83749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D8BEEDB-2FEB-87F5-7F8B-0AC95E44BCC7}"/>
                  </a:ext>
                </a:extLst>
              </p:cNvPr>
              <p:cNvSpPr txBox="1"/>
              <p:nvPr/>
            </p:nvSpPr>
            <p:spPr>
              <a:xfrm>
                <a:off x="2021733" y="3928191"/>
                <a:ext cx="6610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D8BEEDB-2FEB-87F5-7F8B-0AC95E44BC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1733" y="3928191"/>
                <a:ext cx="661099" cy="76506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7B27F0-B3E4-DE8C-2FEA-2FFEC43E1E9A}"/>
                  </a:ext>
                </a:extLst>
              </p:cNvPr>
              <p:cNvSpPr txBox="1"/>
              <p:nvPr/>
            </p:nvSpPr>
            <p:spPr>
              <a:xfrm>
                <a:off x="3975946" y="5075128"/>
                <a:ext cx="789685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7B27F0-B3E4-DE8C-2FEA-2FFEC43E1E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5946" y="5075128"/>
                <a:ext cx="789685" cy="73013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4" name="yt_shape_14154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（徐州市中考）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是一个竖直放置的钉板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8955"/>
              </a:rPr>
              <a:t>黑色圆面表示钉板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上的钉子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、…、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分别表示相邻两颗钉子之间的空隙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0ac2"/>
              </a:rPr>
              <a:t>这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些空隙大小均相等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从入口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c5045"/>
              </a:rPr>
              <a:t>处投放一个直径略小于两颗钉子之间空隙的圆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圆球下落过程中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总是碰到空隙正下方的钉子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9871c"/>
              </a:rPr>
              <a:t>且沿该钉子左右两个相邻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空隙继续下落的机会相等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直至圆球落入下面的某个槽内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用画树状图的方法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e712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求圆球落入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号槽内的概率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image_14155" title="H_189.6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3736688"/>
            <a:ext cx="1921719" cy="2408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157"/>
          <p:cNvSpPr txBox="1"/>
          <p:nvPr/>
        </p:nvSpPr>
        <p:spPr>
          <a:xfrm>
            <a:off x="540000" y="3907853"/>
            <a:ext cx="5273880" cy="144077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解：画树状图如图：</a:t>
            </a:r>
            <a:r>
              <a:rPr lang="en-US" altLang="zh-CN" sz="80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80"/>
                <a:ea typeface="Times New Roman" pitchFamily="8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</a:t>
            </a:r>
            <a:r>
              <a:rPr lang="en-US" altLang="zh-CN" sz="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158"/>
              <p:cNvSpPr txBox="1"/>
              <p:nvPr/>
            </p:nvSpPr>
            <p:spPr>
              <a:xfrm>
                <a:off x="540000" y="5399420"/>
                <a:ext cx="6771084" cy="11230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种等可能的结果，其中落入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号槽的有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（落入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号槽）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41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99420"/>
                <a:ext cx="6771084" cy="1123064"/>
              </a:xfrm>
              <a:prstGeom prst="rect">
                <a:avLst/>
              </a:prstGeom>
              <a:blipFill>
                <a:blip r:embed="rId3"/>
                <a:stretch>
                  <a:fillRect l="-2793" t="-4891" r="-1802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shape_1714121820965" title="H_104.167404">
            <a:extLst>
              <a:ext uri="{FF2B5EF4-FFF2-40B4-BE49-F238E27FC236}">
                <a16:creationId xmlns:a16="http://schemas.microsoft.com/office/drawing/2014/main" id="{9893D4F3-845F-1650-B784-8E8DBEB30E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200" y="3959813"/>
            <a:ext cx="2479867" cy="132292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DA291C4-D937-EA2F-ABD0-0FF8171A55A1}"/>
              </a:ext>
            </a:extLst>
          </p:cNvPr>
          <p:cNvSpPr txBox="1"/>
          <p:nvPr/>
        </p:nvSpPr>
        <p:spPr>
          <a:xfrm>
            <a:off x="449989" y="3861048"/>
            <a:ext cx="5402961" cy="152045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解：画树状图如图：</a:t>
            </a:r>
            <a:r>
              <a:rPr kumimoji="0" lang="en-US" altLang="zh-CN" sz="80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80"/>
                <a:ea typeface="Times New Roman" pitchFamily="80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                         </a:t>
            </a:r>
            <a:r>
              <a:rPr kumimoji="0" lang="en-US" altLang="zh-CN" sz="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5"/>
                <a:ea typeface="宋体" pitchFamily="5"/>
                <a:cs typeface="+mn-cs"/>
                <a:sym typeface="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C97BEB5-C716-CB19-EFB8-7E50C79ECED3}"/>
              </a:ext>
            </a:extLst>
          </p:cNvPr>
          <p:cNvSpPr txBox="1"/>
          <p:nvPr/>
        </p:nvSpPr>
        <p:spPr>
          <a:xfrm>
            <a:off x="449989" y="5352614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种等可能的结果，其中落入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号槽的有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48D1329-BEF8-21E4-57E1-968A553C8DD4}"/>
                  </a:ext>
                </a:extLst>
              </p:cNvPr>
              <p:cNvSpPr txBox="1"/>
              <p:nvPr/>
            </p:nvSpPr>
            <p:spPr>
              <a:xfrm>
                <a:off x="449989" y="5828102"/>
                <a:ext cx="3504311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（落入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号槽）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48D1329-BEF8-21E4-57E1-968A553C8D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28102"/>
                <a:ext cx="3504311" cy="730327"/>
              </a:xfrm>
              <a:prstGeom prst="rect">
                <a:avLst/>
              </a:prstGeom>
              <a:blipFill>
                <a:blip r:embed="rId5"/>
                <a:stretch>
                  <a:fillRect l="-2783" r="-278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1" name="yt_shape_14161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概率中的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放回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不放回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问题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中任取两个不同的数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9077"/>
              </a:rPr>
              <a:t>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63" name="yt_table_14163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46816666"/>
                  </p:ext>
                </p:extLst>
              </p:nvPr>
            </p:nvGraphicFramePr>
            <p:xfrm>
              <a:off x="540047" y="2338738"/>
              <a:ext cx="7324090" cy="679196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85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786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78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163" name="yt_table_14163" descr="{&quot;rangeId&quot;:12,&quot;type&quot;:&quot;Option&quot;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46816666"/>
                  </p:ext>
                </p:extLst>
              </p:nvPr>
            </p:nvGraphicFramePr>
            <p:xfrm>
              <a:off x="540047" y="2338738"/>
              <a:ext cx="7324090" cy="640017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85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786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78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88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6454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4828" r="-15086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4828" r="-5086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9661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164" name="yt_shape_14164"/>
          <p:cNvSpPr txBox="1"/>
          <p:nvPr/>
        </p:nvSpPr>
        <p:spPr>
          <a:xfrm>
            <a:off x="540119" y="3029401"/>
            <a:ext cx="11492915" cy="30300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（黑龙江省中考）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在一个不透明的袋中装有除颜色外其余都相同的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a888,isEnd"/>
              </a:rPr>
              <a:t>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个红球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个黄球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如果第一次先从袋中摸出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个球后不放回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6265,isEnd"/>
              </a:rPr>
              <a:t>第二次再从袋中摸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那么两次都摸到黄球的概率是</a:t>
            </a:r>
            <a:r>
              <a:rPr sz="3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8E9044-09C7-0428-548D-281EB4FD7F84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44DAD09-9A52-1075-160B-25831458E2F8}"/>
                  </a:ext>
                </a:extLst>
              </p:cNvPr>
              <p:cNvSpPr txBox="1"/>
              <p:nvPr/>
            </p:nvSpPr>
            <p:spPr>
              <a:xfrm>
                <a:off x="6136533" y="3789040"/>
                <a:ext cx="78968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44DAD09-9A52-1075-160B-25831458E2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6533" y="3789040"/>
                <a:ext cx="789686" cy="76804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7" name="yt_shape_14167"/>
          <p:cNvSpPr txBox="1"/>
          <p:nvPr/>
        </p:nvSpPr>
        <p:spPr>
          <a:xfrm>
            <a:off x="540000" y="2309578"/>
            <a:ext cx="9771906" cy="20527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第一次抽到写有负数的卡片的概率是</a:t>
            </a:r>
            <a:r>
              <a:rPr sz="3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用画树状图或列表等方法求两次抽出的卡片上数字都为正数的概率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解：画树状图如图：</a:t>
            </a:r>
          </a:p>
        </p:txBody>
      </p:sp>
      <p:sp>
        <p:nvSpPr>
          <p:cNvPr id="14173" name="yt_shape_14173"/>
          <p:cNvSpPr txBox="1"/>
          <p:nvPr/>
        </p:nvSpPr>
        <p:spPr>
          <a:xfrm>
            <a:off x="540000" y="4143313"/>
            <a:ext cx="4254947" cy="9274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150" b="0" i="0" u="none" spc="-5150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  <a:r>
              <a:rPr lang="en-US" altLang="zh-CN" sz="5150" b="0" i="0" u="none" spc="31892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</a:p>
        </p:txBody>
      </p:sp>
      <p:pic>
        <p:nvPicPr>
          <p:cNvPr id="14172" name="yt_image_14172" title="H_81.1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4143313"/>
            <a:ext cx="4211224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175" name="yt_shape_14175"/>
              <p:cNvSpPr txBox="1"/>
              <p:nvPr/>
            </p:nvSpPr>
            <p:spPr>
              <a:xfrm>
                <a:off x="540000" y="5224859"/>
                <a:ext cx="10156627" cy="11205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种等可能的结果，其中两次抽出的卡片上数字都为正数的有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种结果，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所以两次抽出的卡片上数字都为正数的概率为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175" name="yt_shape_141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24859"/>
                <a:ext cx="10156627" cy="1120500"/>
              </a:xfrm>
              <a:prstGeom prst="rect">
                <a:avLst/>
              </a:prstGeom>
              <a:blipFill>
                <a:blip r:embed="rId3"/>
                <a:stretch>
                  <a:fillRect l="-1861" t="-4348" r="-840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4F36D55-91FE-2688-F958-C535A63A7CE0}"/>
                  </a:ext>
                </a:extLst>
              </p:cNvPr>
              <p:cNvSpPr txBox="1"/>
              <p:nvPr/>
            </p:nvSpPr>
            <p:spPr>
              <a:xfrm>
                <a:off x="6456040" y="2131132"/>
                <a:ext cx="661099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4F36D55-91FE-2688-F958-C535A63A7C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6040" y="2131132"/>
                <a:ext cx="661099" cy="76747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AD9D52D-26DC-6248-7F7B-050D0078C11A}"/>
              </a:ext>
            </a:extLst>
          </p:cNvPr>
          <p:cNvSpPr txBox="1"/>
          <p:nvPr/>
        </p:nvSpPr>
        <p:spPr>
          <a:xfrm>
            <a:off x="449989" y="3455562"/>
            <a:ext cx="2923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解：画树状图如图：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60C24B-2FC4-7BEE-76AE-FECB74DCDD5F}"/>
              </a:ext>
            </a:extLst>
          </p:cNvPr>
          <p:cNvSpPr txBox="1"/>
          <p:nvPr/>
        </p:nvSpPr>
        <p:spPr>
          <a:xfrm>
            <a:off x="449989" y="5178053"/>
            <a:ext cx="10238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种等可能的结果，其中两次抽出的卡片上数字都为正数的有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种结果，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B1BE940-9611-A2F4-1B9B-EABFDB52CD36}"/>
                  </a:ext>
                </a:extLst>
              </p:cNvPr>
              <p:cNvSpPr txBox="1"/>
              <p:nvPr/>
            </p:nvSpPr>
            <p:spPr>
              <a:xfrm>
                <a:off x="449989" y="5653541"/>
                <a:ext cx="7161912" cy="7277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所以两次抽出的卡片上数字都为正数的概率为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B1BE940-9611-A2F4-1B9B-EABFDB52CD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53541"/>
                <a:ext cx="7161912" cy="727787"/>
              </a:xfrm>
              <a:prstGeom prst="rect">
                <a:avLst/>
              </a:prstGeom>
              <a:blipFill>
                <a:blip r:embed="rId5"/>
                <a:stretch>
                  <a:fillRect l="-1362" r="-136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430021" y="886839"/>
            <a:ext cx="11460656" cy="196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（淮安市中考）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在三张形状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大小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质地均相同的卡片上各写一个数字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  <a:sym typeface="_⨹_3_9c05a,isEnd"/>
              </a:rPr>
              <a:t>分别为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、－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现将三张卡片放入一个不透明的盒子中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搅匀后任意抽出一张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  <a:sym typeface="_⨹_3_d45d4,isEnd"/>
              </a:rPr>
              <a:t>记下数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  <a:sym typeface=",isEnd"/>
              </a:rPr>
              <a:t>字</a:t>
            </a:r>
            <a:r>
              <a:rPr lang="zh-CN" altLang="zh-CN" sz="2400" smtClean="0">
                <a:solidFill>
                  <a:srgbClr val="000000"/>
                </a:solidFill>
                <a:latin typeface="Times New Roman" pitchFamily="24"/>
                <a:ea typeface="宋体" pitchFamily="24"/>
                <a:sym typeface=",isEnd"/>
              </a:rPr>
              <a:t>后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放回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搅匀后再任意抽出一张记下数字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lvl="0" hangingPunct="0">
              <a:lnSpc>
                <a:spcPct val="129999"/>
              </a:lnSpc>
            </a:pPr>
            <a:endParaRPr lang="zh-CN" altLang="zh-CN" sz="2400">
              <a:solidFill>
                <a:srgbClr val="000000"/>
              </a:solidFill>
              <a:latin typeface="Times New Roman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839</Words>
  <Application>Microsoft Office PowerPoint</Application>
  <PresentationFormat>宽屏</PresentationFormat>
  <Paragraphs>86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54" baseType="lpstr">
      <vt:lpstr>,isEnd</vt:lpstr>
      <vt:lpstr>_⨹_1_02fc4,isEnd</vt:lpstr>
      <vt:lpstr>_⨹_1_11da4</vt:lpstr>
      <vt:lpstr>_⨹_1_699c8,isEnd</vt:lpstr>
      <vt:lpstr>_⨹_1_830e9,isEnd</vt:lpstr>
      <vt:lpstr>_⨹_1_9e712</vt:lpstr>
      <vt:lpstr>_⨹_1_b1973,isEnd</vt:lpstr>
      <vt:lpstr>_⨹_1_ba888,isEnd</vt:lpstr>
      <vt:lpstr>_⨹_1_bf9cf</vt:lpstr>
      <vt:lpstr>_⨹_1_e0ac2</vt:lpstr>
      <vt:lpstr>_⨹_11_34d7c,isEnd</vt:lpstr>
      <vt:lpstr>_⨹_11_9871c</vt:lpstr>
      <vt:lpstr>_⨹_11_c08c8</vt:lpstr>
      <vt:lpstr>_⨹_12_34496</vt:lpstr>
      <vt:lpstr>_⨹_14_70f4e,isEnd</vt:lpstr>
      <vt:lpstr>_⨹_2_cbae7,isEnd</vt:lpstr>
      <vt:lpstr>_⨹_20_c5045</vt:lpstr>
      <vt:lpstr>_⨹_21_201ca,isEnd</vt:lpstr>
      <vt:lpstr>_⨹_23_12014,isEnd</vt:lpstr>
      <vt:lpstr>_⨹_3_9c05a,isEnd</vt:lpstr>
      <vt:lpstr>_⨹_3_cb6e6,isEnd</vt:lpstr>
      <vt:lpstr>_⨹_3_d45d4,isEnd</vt:lpstr>
      <vt:lpstr>_⨹_4_22447,isEnd</vt:lpstr>
      <vt:lpstr>_⨹_4_26c9d</vt:lpstr>
      <vt:lpstr>_⨹_4_c9077</vt:lpstr>
      <vt:lpstr>_⨹_4_d7f9b</vt:lpstr>
      <vt:lpstr>_⨹_5_c05d2,isEnd</vt:lpstr>
      <vt:lpstr>_⨹_5_e5311</vt:lpstr>
      <vt:lpstr>_⨹_8_28955</vt:lpstr>
      <vt:lpstr>_⨹_8_66265,isEnd</vt:lpstr>
      <vt:lpstr>_⨹_9_56fc3,isEnd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2024-04-26T08:46:26Z</dcterms:created>
  <dcterms:modified xsi:type="dcterms:W3CDTF">2024-04-28T05:18:57Z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