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9" r:id="rId6"/>
    <p:sldId id="310" r:id="rId7"/>
    <p:sldId id="312" r:id="rId8"/>
    <p:sldId id="313" r:id="rId9"/>
    <p:sldId id="315" r:id="rId10"/>
    <p:sldId id="320" r:id="rId11"/>
    <p:sldId id="322" r:id="rId12"/>
    <p:sldId id="323" r:id="rId13"/>
    <p:sldId id="324" r:id="rId14"/>
    <p:sldId id="325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4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9" name="yt_shape_1090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908" name="yt_image_10908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11" name="yt_shape_10911"/>
          <p:cNvSpPr txBox="1"/>
          <p:nvPr/>
        </p:nvSpPr>
        <p:spPr>
          <a:xfrm>
            <a:off x="540000" y="1482165"/>
            <a:ext cx="212077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配方</a:t>
            </a:r>
          </a:p>
        </p:txBody>
      </p:sp>
      <p:sp>
        <p:nvSpPr>
          <p:cNvPr id="10912" name="yt_shape_10912"/>
          <p:cNvSpPr txBox="1"/>
          <p:nvPr/>
        </p:nvSpPr>
        <p:spPr>
          <a:xfrm>
            <a:off x="540119" y="197159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的多项式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是常数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是完全平方式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6ff6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13" name="yt_table_1091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3303041"/>
              </p:ext>
            </p:extLst>
          </p:nvPr>
        </p:nvGraphicFramePr>
        <p:xfrm>
          <a:off x="540047" y="2931034"/>
          <a:ext cx="78098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20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01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202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2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1"/>
                  </a:ext>
                </a:extLst>
              </a:tr>
            </a:tbl>
          </a:graphicData>
        </a:graphic>
      </p:graphicFrame>
      <p:sp>
        <p:nvSpPr>
          <p:cNvPr id="10915" name="yt_shape_10915"/>
          <p:cNvSpPr txBox="1"/>
          <p:nvPr/>
        </p:nvSpPr>
        <p:spPr>
          <a:xfrm>
            <a:off x="540119" y="3457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42344,isEnd"/>
              </a:rPr>
              <a:t>的左边可以写成一个完全平方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1375829" title="H_26.259764">
            <a:extLst>
              <a:ext uri="{FF2B5EF4-FFF2-40B4-BE49-F238E27FC236}">
                <a16:creationId xmlns:a16="http://schemas.microsoft.com/office/drawing/2014/main" id="{9B7D6597-AF8D-6AF8-8416-7A0C225FEB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E6C7598-1A0B-235D-15F3-85913F7425E8}"/>
              </a:ext>
            </a:extLst>
          </p:cNvPr>
          <p:cNvSpPr txBox="1"/>
          <p:nvPr/>
        </p:nvSpPr>
        <p:spPr>
          <a:xfrm>
            <a:off x="1059708" y="24002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642B242-4F66-3452-CD36-FF1C9AB6BD3E}"/>
              </a:ext>
            </a:extLst>
          </p:cNvPr>
          <p:cNvSpPr txBox="1"/>
          <p:nvPr/>
        </p:nvSpPr>
        <p:spPr>
          <a:xfrm>
            <a:off x="3118696" y="3885887"/>
            <a:ext cx="15403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6" name="yt_shape_10966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已知实数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你认为能够求出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e663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请求出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如果不能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解：能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0.5.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7ED0503-82F6-E0BE-53D9-0E3836186155}"/>
              </a:ext>
            </a:extLst>
          </p:cNvPr>
          <p:cNvSpPr txBox="1"/>
          <p:nvPr/>
        </p:nvSpPr>
        <p:spPr>
          <a:xfrm>
            <a:off x="450108" y="1804170"/>
            <a:ext cx="208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971293B-2E59-BE68-0A2E-934D79361EC7}"/>
              </a:ext>
            </a:extLst>
          </p:cNvPr>
          <p:cNvSpPr txBox="1"/>
          <p:nvPr/>
        </p:nvSpPr>
        <p:spPr>
          <a:xfrm>
            <a:off x="450108" y="2279658"/>
            <a:ext cx="4174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78DB85-B4AA-C1C3-4572-9289DD3C38F2}"/>
              </a:ext>
            </a:extLst>
          </p:cNvPr>
          <p:cNvSpPr txBox="1"/>
          <p:nvPr/>
        </p:nvSpPr>
        <p:spPr>
          <a:xfrm>
            <a:off x="450108" y="2755146"/>
            <a:ext cx="4631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F5965B7-0AAB-8FD6-C6C5-310FD6E261C5}"/>
              </a:ext>
            </a:extLst>
          </p:cNvPr>
          <p:cNvSpPr txBox="1"/>
          <p:nvPr/>
        </p:nvSpPr>
        <p:spPr>
          <a:xfrm>
            <a:off x="450108" y="3230634"/>
            <a:ext cx="4307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A77EB72-CEE9-42A8-F277-AD25469AF1BC}"/>
              </a:ext>
            </a:extLst>
          </p:cNvPr>
          <p:cNvSpPr txBox="1"/>
          <p:nvPr/>
        </p:nvSpPr>
        <p:spPr>
          <a:xfrm>
            <a:off x="450108" y="3706122"/>
            <a:ext cx="4993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F1B472D-932A-5551-2B7D-9E82508F1112}"/>
              </a:ext>
            </a:extLst>
          </p:cNvPr>
          <p:cNvSpPr txBox="1"/>
          <p:nvPr/>
        </p:nvSpPr>
        <p:spPr>
          <a:xfrm>
            <a:off x="450108" y="4181610"/>
            <a:ext cx="3570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9D65EAA-0C93-D992-A5B1-37CF2709887B}"/>
              </a:ext>
            </a:extLst>
          </p:cNvPr>
          <p:cNvSpPr txBox="1"/>
          <p:nvPr/>
        </p:nvSpPr>
        <p:spPr>
          <a:xfrm>
            <a:off x="450108" y="4657098"/>
            <a:ext cx="2808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0.5.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68" name="yt_shape_10968"/>
              <p:cNvSpPr txBox="1"/>
              <p:nvPr/>
            </p:nvSpPr>
            <p:spPr>
              <a:xfrm>
                <a:off x="540119" y="900000"/>
                <a:ext cx="11492915" cy="228030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试比较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）（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spc="150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spc="150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7cda7"/>
                  </a:rPr>
                  <a:t>2</a:t>
                </a:r>
                <a:r>
                  <a:rPr lang="en-US" altLang="zh-CN" sz="2400" b="0" i="0" u="none" spc="150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 spc="150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68" name="yt_shape_10968" descr="{&quot;rangeId&quot;:1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280304"/>
              </a:xfrm>
              <a:prstGeom prst="rect">
                <a:avLst/>
              </a:prstGeom>
              <a:blipFill>
                <a:blip r:embed="rId2"/>
                <a:stretch>
                  <a:fillRect l="-1645" b="-72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E6B6AC9-A8E6-12CD-6E35-BA5295B2DF4A}"/>
                  </a:ext>
                </a:extLst>
              </p:cNvPr>
              <p:cNvSpPr txBox="1"/>
              <p:nvPr/>
            </p:nvSpPr>
            <p:spPr>
              <a:xfrm>
                <a:off x="450108" y="1532390"/>
                <a:ext cx="11320716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）（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15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15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sym typeface="_⨹_1_7cda7"/>
                  </a:rPr>
                  <a:t>2</a:t>
                </a:r>
                <a:r>
                  <a:rPr kumimoji="0" lang="en-US" altLang="zh-CN" sz="2400" b="0" i="0" strike="noStrike" kern="1200" cap="none" spc="15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/>
                </a:r>
                <a:br>
                  <a:rPr kumimoji="0" lang="en-US" altLang="zh-CN" sz="2400" b="0" i="0" strike="noStrike" kern="1200" cap="none" spc="15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8, 'hasSerialNum': 1}">
                <a:extLst>
                  <a:ext uri="{FF2B5EF4-FFF2-40B4-BE49-F238E27FC236}">
                    <a16:creationId xmlns:a16="http://schemas.microsoft.com/office/drawing/2014/main" id="{BE6B6AC9-A8E6-12CD-6E35-BA5295B2DF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532390"/>
                <a:ext cx="11320716" cy="772808"/>
              </a:xfrm>
              <a:prstGeom prst="rect">
                <a:avLst/>
              </a:prstGeom>
              <a:blipFill>
                <a:blip r:embed="rId3"/>
                <a:stretch>
                  <a:fillRect l="-862" t="-70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34C3143-1C52-EF45-C340-311611E03BDA}"/>
              </a:ext>
            </a:extLst>
          </p:cNvPr>
          <p:cNvSpPr txBox="1"/>
          <p:nvPr/>
        </p:nvSpPr>
        <p:spPr>
          <a:xfrm>
            <a:off x="450108" y="2211586"/>
            <a:ext cx="1494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E24C461-C78B-4C7B-62B3-204600E1F98F}"/>
              </a:ext>
            </a:extLst>
          </p:cNvPr>
          <p:cNvSpPr txBox="1"/>
          <p:nvPr/>
        </p:nvSpPr>
        <p:spPr>
          <a:xfrm>
            <a:off x="450108" y="2687074"/>
            <a:ext cx="1780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72" name="yt_shape_10972"/>
              <p:cNvSpPr txBox="1"/>
              <p:nvPr/>
            </p:nvSpPr>
            <p:spPr>
              <a:xfrm>
                <a:off x="540119" y="900000"/>
                <a:ext cx="11492915" cy="46088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用配方法解一元二次方程除了课本的方法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也可以用下面的配方方式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）两边同时乘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并移项，得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3_9319f"/>
                  </a:rPr>
                  <a:t>，两边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再同时加上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，得（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请用上述方法解方程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解：方程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两边同时乘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并移项，得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两边同时加上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−5+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72" name="yt_shape_10972" descr="{&quot;rangeId&quot;:1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608890"/>
              </a:xfrm>
              <a:prstGeom prst="rect">
                <a:avLst/>
              </a:prstGeom>
              <a:blipFill>
                <a:blip r:embed="rId2"/>
                <a:stretch>
                  <a:fillRect l="-1645" t="-1190" b="-1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7510187-4DD1-1292-F71C-B3B6E1BD1083}"/>
              </a:ext>
            </a:extLst>
          </p:cNvPr>
          <p:cNvSpPr txBox="1"/>
          <p:nvPr/>
        </p:nvSpPr>
        <p:spPr>
          <a:xfrm>
            <a:off x="450108" y="2755146"/>
            <a:ext cx="94383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解：方程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两边同时乘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并移项，得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827F5BA-08B3-B8D7-D644-43E5CA4218EC}"/>
              </a:ext>
            </a:extLst>
          </p:cNvPr>
          <p:cNvSpPr txBox="1"/>
          <p:nvPr/>
        </p:nvSpPr>
        <p:spPr>
          <a:xfrm>
            <a:off x="450108" y="3230634"/>
            <a:ext cx="67904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两边同时加上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01F75FE-519F-E7D7-2445-882606C9D479}"/>
              </a:ext>
            </a:extLst>
          </p:cNvPr>
          <p:cNvSpPr txBox="1"/>
          <p:nvPr/>
        </p:nvSpPr>
        <p:spPr>
          <a:xfrm>
            <a:off x="450108" y="3706122"/>
            <a:ext cx="2950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2A3DC6F-91B4-B51D-9EAD-8B3E3105C9C4}"/>
                  </a:ext>
                </a:extLst>
              </p:cNvPr>
              <p:cNvSpPr txBox="1"/>
              <p:nvPr/>
            </p:nvSpPr>
            <p:spPr>
              <a:xfrm>
                <a:off x="450108" y="4181610"/>
                <a:ext cx="2642426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9, 'hasSerialNum': 1}">
                <a:extLst>
                  <a:ext uri="{FF2B5EF4-FFF2-40B4-BE49-F238E27FC236}">
                    <a16:creationId xmlns:a16="http://schemas.microsoft.com/office/drawing/2014/main" id="{42A3DC6F-91B4-B51D-9EAD-8B3E3105C9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81610"/>
                <a:ext cx="2642426" cy="613931"/>
              </a:xfrm>
              <a:prstGeom prst="rect">
                <a:avLst/>
              </a:prstGeom>
              <a:blipFill>
                <a:blip r:embed="rId3"/>
                <a:stretch>
                  <a:fillRect l="-3695" r="-3695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1919E57-6765-9020-5BCA-ED4CD170C122}"/>
                  </a:ext>
                </a:extLst>
              </p:cNvPr>
              <p:cNvSpPr txBox="1"/>
              <p:nvPr/>
            </p:nvSpPr>
            <p:spPr>
              <a:xfrm>
                <a:off x="450108" y="4701929"/>
                <a:ext cx="3945763" cy="8091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−5+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9, 'hasSerialNum': 1}">
                <a:extLst>
                  <a:ext uri="{FF2B5EF4-FFF2-40B4-BE49-F238E27FC236}">
                    <a16:creationId xmlns:a16="http://schemas.microsoft.com/office/drawing/2014/main" id="{D1919E57-6765-9020-5BCA-ED4CD170C1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01929"/>
                <a:ext cx="3945763" cy="809194"/>
              </a:xfrm>
              <a:prstGeom prst="rect">
                <a:avLst/>
              </a:prstGeom>
              <a:blipFill>
                <a:blip r:embed="rId4"/>
                <a:stretch>
                  <a:fillRect l="-2473" r="-2318" b="-6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7" name="yt_shape_10977"/>
          <p:cNvSpPr txBox="1"/>
          <p:nvPr/>
        </p:nvSpPr>
        <p:spPr>
          <a:xfrm>
            <a:off x="540000" y="900000"/>
            <a:ext cx="56986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利用配方法求二次三项式的最值</a:t>
            </a:r>
          </a:p>
        </p:txBody>
      </p:sp>
      <p:sp>
        <p:nvSpPr>
          <p:cNvPr id="10978" name="yt_shape_10978"/>
          <p:cNvSpPr txBox="1"/>
          <p:nvPr/>
        </p:nvSpPr>
        <p:spPr>
          <a:xfrm>
            <a:off x="540119" y="1379303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【方法指导】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用配方法求二次三项式的最值，需要把二次三项式配方成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174e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的形式，当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时，该二次三项式有最小值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979" name="yt_shape_10979"/>
          <p:cNvSpPr txBox="1"/>
          <p:nvPr/>
        </p:nvSpPr>
        <p:spPr>
          <a:xfrm>
            <a:off x="540119" y="241144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母题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有最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0949,isEnd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0980" name="yt_shape_10980"/>
          <p:cNvSpPr txBox="1"/>
          <p:nvPr/>
        </p:nvSpPr>
        <p:spPr>
          <a:xfrm>
            <a:off x="540119" y="33708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有最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ac94,isEnd"/>
              </a:rPr>
              <a:t>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这个值是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0981" name="yt_shape_10981"/>
          <p:cNvSpPr txBox="1"/>
          <p:nvPr/>
        </p:nvSpPr>
        <p:spPr>
          <a:xfrm>
            <a:off x="540119" y="433031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有最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ed69,isEnd"/>
              </a:rPr>
              <a:t>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这个值是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0982" name="yt_shape_10982"/>
          <p:cNvSpPr txBox="1"/>
          <p:nvPr/>
        </p:nvSpPr>
        <p:spPr>
          <a:xfrm>
            <a:off x="540000" y="5289746"/>
            <a:ext cx="109597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83" name="yt_table_1098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4588535"/>
              </p:ext>
            </p:extLst>
          </p:nvPr>
        </p:nvGraphicFramePr>
        <p:xfrm>
          <a:off x="540047" y="5769049"/>
          <a:ext cx="90290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218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219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220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2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非负数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18565B0-DC41-EFD3-6D50-E58D713E35D1}"/>
              </a:ext>
            </a:extLst>
          </p:cNvPr>
          <p:cNvSpPr txBox="1"/>
          <p:nvPr/>
        </p:nvSpPr>
        <p:spPr>
          <a:xfrm>
            <a:off x="2813896" y="2364635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BE1959B-733C-3C5E-F8E7-199994779A63}"/>
              </a:ext>
            </a:extLst>
          </p:cNvPr>
          <p:cNvSpPr txBox="1"/>
          <p:nvPr/>
        </p:nvSpPr>
        <p:spPr>
          <a:xfrm>
            <a:off x="7595446" y="2364635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0F2811E-7B0C-0F24-2F7B-8ED643703FA6}"/>
              </a:ext>
            </a:extLst>
          </p:cNvPr>
          <p:cNvSpPr txBox="1"/>
          <p:nvPr/>
        </p:nvSpPr>
        <p:spPr>
          <a:xfrm>
            <a:off x="1974108" y="284012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FDE16D1-8C4A-E837-124E-94174EBB24F9}"/>
              </a:ext>
            </a:extLst>
          </p:cNvPr>
          <p:cNvSpPr txBox="1"/>
          <p:nvPr/>
        </p:nvSpPr>
        <p:spPr>
          <a:xfrm>
            <a:off x="3271096" y="332407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A93340C-A19E-B37D-3279-C43551E31645}"/>
              </a:ext>
            </a:extLst>
          </p:cNvPr>
          <p:cNvSpPr txBox="1"/>
          <p:nvPr/>
        </p:nvSpPr>
        <p:spPr>
          <a:xfrm>
            <a:off x="8357446" y="3324070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DA10995-3E7A-6732-90C3-D0B162813D9A}"/>
              </a:ext>
            </a:extLst>
          </p:cNvPr>
          <p:cNvSpPr txBox="1"/>
          <p:nvPr/>
        </p:nvSpPr>
        <p:spPr>
          <a:xfrm>
            <a:off x="4107708" y="379955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4D458BF-DA58-0524-3317-0DCB867D66EF}"/>
              </a:ext>
            </a:extLst>
          </p:cNvPr>
          <p:cNvSpPr txBox="1"/>
          <p:nvPr/>
        </p:nvSpPr>
        <p:spPr>
          <a:xfrm>
            <a:off x="3271096" y="4283505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AEDEB6E-1222-9C36-7588-D28B3AB1F75D}"/>
              </a:ext>
            </a:extLst>
          </p:cNvPr>
          <p:cNvSpPr txBox="1"/>
          <p:nvPr/>
        </p:nvSpPr>
        <p:spPr>
          <a:xfrm>
            <a:off x="8205046" y="4283505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CB8083D-2A3E-1C47-9D56-D7AF906128B5}"/>
              </a:ext>
            </a:extLst>
          </p:cNvPr>
          <p:cNvSpPr txBox="1"/>
          <p:nvPr/>
        </p:nvSpPr>
        <p:spPr>
          <a:xfrm>
            <a:off x="4107708" y="475899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1C0354C-7043-8138-1608-505EF4A16AC0}"/>
              </a:ext>
            </a:extLst>
          </p:cNvPr>
          <p:cNvSpPr txBox="1"/>
          <p:nvPr/>
        </p:nvSpPr>
        <p:spPr>
          <a:xfrm>
            <a:off x="10473464" y="524294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16" name="yt_shape_10916"/>
              <p:cNvSpPr txBox="1"/>
              <p:nvPr/>
            </p:nvSpPr>
            <p:spPr>
              <a:xfrm>
                <a:off x="540000" y="900000"/>
                <a:ext cx="5408532" cy="20825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用适当的数或式子填空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16" name="yt_shape_109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408532" cy="2082558"/>
              </a:xfrm>
              <a:prstGeom prst="rect">
                <a:avLst/>
              </a:prstGeom>
              <a:blipFill>
                <a:blip r:embed="rId2"/>
                <a:stretch>
                  <a:fillRect l="-3495" t="-2639" r="-2480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1860379-BB9E-F070-840D-6D26D1BD021E}"/>
              </a:ext>
            </a:extLst>
          </p:cNvPr>
          <p:cNvSpPr txBox="1"/>
          <p:nvPr/>
        </p:nvSpPr>
        <p:spPr>
          <a:xfrm>
            <a:off x="4394927" y="1328682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7EB421E-8BEB-3630-D31E-00FB2B25D8E9}"/>
              </a:ext>
            </a:extLst>
          </p:cNvPr>
          <p:cNvSpPr txBox="1"/>
          <p:nvPr/>
        </p:nvSpPr>
        <p:spPr>
          <a:xfrm>
            <a:off x="2410552" y="1804170"/>
            <a:ext cx="867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1A1AD74-8B21-EA79-18CE-99CDFDD70F65}"/>
                  </a:ext>
                </a:extLst>
              </p:cNvPr>
              <p:cNvSpPr txBox="1"/>
              <p:nvPr/>
            </p:nvSpPr>
            <p:spPr>
              <a:xfrm>
                <a:off x="2864577" y="2279658"/>
                <a:ext cx="661099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3, 'hasSerialNum': 1, 'pageBreak': True}">
                <a:extLst>
                  <a:ext uri="{FF2B5EF4-FFF2-40B4-BE49-F238E27FC236}">
                    <a16:creationId xmlns:a16="http://schemas.microsoft.com/office/drawing/2014/main" id="{11A1AD74-8B21-EA79-18CE-99CDFDD70F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4577" y="2279658"/>
                <a:ext cx="661099" cy="7295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F9C1D1FC-B077-42A0-60FC-ADBBCDD7ABB8}"/>
              </a:ext>
            </a:extLst>
          </p:cNvPr>
          <p:cNvCxnSpPr/>
          <p:nvPr/>
        </p:nvCxnSpPr>
        <p:spPr>
          <a:xfrm>
            <a:off x="2602163" y="2981467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A248073-0EC3-E6CE-9548-52FFC4D60876}"/>
                  </a:ext>
                </a:extLst>
              </p:cNvPr>
              <p:cNvSpPr txBox="1"/>
              <p:nvPr/>
            </p:nvSpPr>
            <p:spPr>
              <a:xfrm>
                <a:off x="4842602" y="2279658"/>
                <a:ext cx="661099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3, 'hasSerialNum': 1, 'pageBreak': True}">
                <a:extLst>
                  <a:ext uri="{FF2B5EF4-FFF2-40B4-BE49-F238E27FC236}">
                    <a16:creationId xmlns:a16="http://schemas.microsoft.com/office/drawing/2014/main" id="{6A248073-0EC3-E6CE-9548-52FFC4D608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2602" y="2279658"/>
                <a:ext cx="661099" cy="7295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AFCF266D-063A-EFF7-DA7A-F607E8C8B884}"/>
              </a:ext>
            </a:extLst>
          </p:cNvPr>
          <p:cNvCxnSpPr/>
          <p:nvPr/>
        </p:nvCxnSpPr>
        <p:spPr>
          <a:xfrm>
            <a:off x="4580188" y="2981467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1" name="yt_shape_10921"/>
          <p:cNvSpPr txBox="1"/>
          <p:nvPr/>
        </p:nvSpPr>
        <p:spPr>
          <a:xfrm>
            <a:off x="540000" y="900000"/>
            <a:ext cx="719908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用配方法解二次项系数为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的一元二次方程</a:t>
            </a:r>
          </a:p>
        </p:txBody>
      </p:sp>
      <p:sp>
        <p:nvSpPr>
          <p:cNvPr id="10922" name="yt_shape_10922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用配方法解方程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方程的两边同时加上一个实数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ec738"/>
              </a:rPr>
              <a:t>使得方程左边配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成一个完全平方式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则这个实数是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23" name="yt_table_1092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2512336"/>
              </p:ext>
            </p:extLst>
          </p:nvPr>
        </p:nvGraphicFramePr>
        <p:xfrm>
          <a:off x="540047" y="2348869"/>
          <a:ext cx="75050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204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205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206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2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2"/>
                  </a:ext>
                </a:extLst>
              </a:tr>
            </a:tbl>
          </a:graphicData>
        </a:graphic>
      </p:graphicFrame>
      <p:sp>
        <p:nvSpPr>
          <p:cNvPr id="10925" name="yt_shape_10925"/>
          <p:cNvSpPr txBox="1"/>
          <p:nvPr/>
        </p:nvSpPr>
        <p:spPr>
          <a:xfrm>
            <a:off x="540119" y="287504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（新疆自治区中考）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用配方法解一元二次方程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e74d5"/>
              </a:rPr>
              <a:t>配方后得到的方程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26" name="yt_table_1092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6123179"/>
              </p:ext>
            </p:extLst>
          </p:nvPr>
        </p:nvGraphicFramePr>
        <p:xfrm>
          <a:off x="540047" y="3834475"/>
          <a:ext cx="7014211" cy="950976"/>
        </p:xfrm>
        <a:graphic>
          <a:graphicData uri="http://schemas.openxmlformats.org/drawingml/2006/table">
            <a:tbl>
              <a:tblPr/>
              <a:tblGrid>
                <a:gridCol w="4066223">
                  <a:extLst>
                    <a:ext uri="{9D8B030D-6E8A-4147-A177-3AD203B41FA5}">
                      <a16:colId xmlns:a16="http://schemas.microsoft.com/office/drawing/2014/main" val="10208"/>
                    </a:ext>
                  </a:extLst>
                </a:gridCol>
                <a:gridCol w="2947988">
                  <a:extLst>
                    <a:ext uri="{9D8B030D-6E8A-4147-A177-3AD203B41FA5}">
                      <a16:colId xmlns:a16="http://schemas.microsoft.com/office/drawing/2014/main" val="102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4"/>
                  </a:ext>
                </a:extLst>
              </a:tr>
            </a:tbl>
          </a:graphicData>
        </a:graphic>
      </p:graphicFrame>
      <p:pic>
        <p:nvPicPr>
          <p:cNvPr id="3" name="yt_shape_1714121375902" title="H_26.259764">
            <a:extLst>
              <a:ext uri="{FF2B5EF4-FFF2-40B4-BE49-F238E27FC236}">
                <a16:creationId xmlns:a16="http://schemas.microsoft.com/office/drawing/2014/main" id="{84730ECD-1BE9-9A27-6603-D3709ED45F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52CAC26-DA68-24F7-1C70-A020F2217951}"/>
              </a:ext>
            </a:extLst>
          </p:cNvPr>
          <p:cNvSpPr txBox="1"/>
          <p:nvPr/>
        </p:nvSpPr>
        <p:spPr>
          <a:xfrm>
            <a:off x="56317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33108BC-A6D4-5A57-2E22-D475A2044EE1}"/>
              </a:ext>
            </a:extLst>
          </p:cNvPr>
          <p:cNvSpPr txBox="1"/>
          <p:nvPr/>
        </p:nvSpPr>
        <p:spPr>
          <a:xfrm>
            <a:off x="1364508" y="330372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28" name="yt_shape_10928"/>
              <p:cNvSpPr txBox="1"/>
              <p:nvPr/>
            </p:nvSpPr>
            <p:spPr>
              <a:xfrm>
                <a:off x="540000" y="900000"/>
                <a:ext cx="3741665" cy="37573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用配方法解方程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原方程无实数根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28" name="yt_shape_10928" descr="{&quot;rangeId&quot;: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741665" cy="3757311"/>
              </a:xfrm>
              <a:prstGeom prst="rect">
                <a:avLst/>
              </a:prstGeom>
              <a:blipFill>
                <a:blip r:embed="rId2"/>
                <a:stretch>
                  <a:fillRect l="-5057" t="-1461" r="-3915" b="-40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B019740-B977-54EE-19A8-4E48BA6C493D}"/>
              </a:ext>
            </a:extLst>
          </p:cNvPr>
          <p:cNvSpPr txBox="1"/>
          <p:nvPr/>
        </p:nvSpPr>
        <p:spPr>
          <a:xfrm>
            <a:off x="449989" y="1804170"/>
            <a:ext cx="2950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1700E44-B550-A8B5-7DB8-7F53A90B7DD0}"/>
                  </a:ext>
                </a:extLst>
              </p:cNvPr>
              <p:cNvSpPr txBox="1"/>
              <p:nvPr/>
            </p:nvSpPr>
            <p:spPr>
              <a:xfrm>
                <a:off x="449989" y="2279658"/>
                <a:ext cx="3885565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7, 'hasSerialNum': 1}">
                <a:extLst>
                  <a:ext uri="{FF2B5EF4-FFF2-40B4-BE49-F238E27FC236}">
                    <a16:creationId xmlns:a16="http://schemas.microsoft.com/office/drawing/2014/main" id="{61700E44-B550-A8B5-7DB8-7F53A90B7D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9658"/>
                <a:ext cx="3885565" cy="613931"/>
              </a:xfrm>
              <a:prstGeom prst="rect">
                <a:avLst/>
              </a:prstGeom>
              <a:blipFill>
                <a:blip r:embed="rId3"/>
                <a:stretch>
                  <a:fillRect l="-2512" r="-2355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644982D-6379-2785-091C-9C463B34568A}"/>
                  </a:ext>
                </a:extLst>
              </p:cNvPr>
              <p:cNvSpPr txBox="1"/>
              <p:nvPr/>
            </p:nvSpPr>
            <p:spPr>
              <a:xfrm>
                <a:off x="449989" y="3474855"/>
                <a:ext cx="3397948" cy="7685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7, 'hasSerialNum': 1}">
                <a:extLst>
                  <a:ext uri="{FF2B5EF4-FFF2-40B4-BE49-F238E27FC236}">
                    <a16:creationId xmlns:a16="http://schemas.microsoft.com/office/drawing/2014/main" id="{B644982D-6379-2785-091C-9C463B3456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74855"/>
                <a:ext cx="3397948" cy="768554"/>
              </a:xfrm>
              <a:prstGeom prst="rect">
                <a:avLst/>
              </a:prstGeom>
              <a:blipFill>
                <a:blip r:embed="rId4"/>
                <a:stretch>
                  <a:fillRect l="-2873" r="-287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B39B483-90C2-70ED-7F80-40CFF3A8D45D}"/>
              </a:ext>
            </a:extLst>
          </p:cNvPr>
          <p:cNvSpPr txBox="1"/>
          <p:nvPr/>
        </p:nvSpPr>
        <p:spPr>
          <a:xfrm>
            <a:off x="449989" y="4149797"/>
            <a:ext cx="2694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原方程无实数根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6" name="yt_shape_10936"/>
          <p:cNvSpPr txBox="1"/>
          <p:nvPr/>
        </p:nvSpPr>
        <p:spPr>
          <a:xfrm>
            <a:off x="540000" y="900000"/>
            <a:ext cx="750686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用配方法解二次项系数不为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的一元二次方程</a:t>
            </a:r>
          </a:p>
        </p:txBody>
      </p:sp>
      <p:sp>
        <p:nvSpPr>
          <p:cNvPr id="10937" name="yt_shape_10937"/>
          <p:cNvSpPr txBox="1"/>
          <p:nvPr/>
        </p:nvSpPr>
        <p:spPr>
          <a:xfrm>
            <a:off x="540000" y="1389434"/>
            <a:ext cx="84366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用配方法解方程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则方程可变形为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38" name="yt_table_10938" title="H_10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33416254"/>
                  </p:ext>
                </p:extLst>
              </p:nvPr>
            </p:nvGraphicFramePr>
            <p:xfrm>
              <a:off x="540047" y="1868737"/>
              <a:ext cx="6936106" cy="1348296"/>
            </p:xfrm>
            <a:graphic>
              <a:graphicData uri="http://schemas.openxmlformats.org/drawingml/2006/table">
                <a:tbl>
                  <a:tblPr/>
                  <a:tblGrid>
                    <a:gridCol w="3880168">
                      <a:extLst>
                        <a:ext uri="{9D8B030D-6E8A-4147-A177-3AD203B41FA5}">
                          <a16:colId xmlns:a16="http://schemas.microsoft.com/office/drawing/2014/main" val="10210"/>
                        </a:ext>
                      </a:extLst>
                    </a:gridCol>
                    <a:gridCol w="3055938">
                      <a:extLst>
                        <a:ext uri="{9D8B030D-6E8A-4147-A177-3AD203B41FA5}">
                          <a16:colId xmlns:a16="http://schemas.microsoft.com/office/drawing/2014/main" val="1021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6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938" name="yt_table_10938" descr="{&quot;rangeId&quot;:9,&quot;type&quot;:&quot;Option&quot;}" title="H_10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33416254"/>
                  </p:ext>
                </p:extLst>
              </p:nvPr>
            </p:nvGraphicFramePr>
            <p:xfrm>
              <a:off x="540047" y="1868737"/>
              <a:ext cx="6936106" cy="1270572"/>
            </p:xfrm>
            <a:graphic>
              <a:graphicData uri="http://schemas.openxmlformats.org/drawingml/2006/table">
                <a:tbl>
                  <a:tblPr/>
                  <a:tblGrid>
                    <a:gridCol w="3880168">
                      <a:extLst>
                        <a:ext uri="{9D8B030D-6E8A-4147-A177-3AD203B41FA5}">
                          <a16:colId xmlns:a16="http://schemas.microsoft.com/office/drawing/2014/main" val="10210"/>
                        </a:ext>
                      </a:extLst>
                    </a:gridCol>
                    <a:gridCol w="3055938">
                      <a:extLst>
                        <a:ext uri="{9D8B030D-6E8A-4147-A177-3AD203B41FA5}">
                          <a16:colId xmlns:a16="http://schemas.microsoft.com/office/drawing/2014/main" val="10211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8807" b="-1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6892" b="-1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35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6892" t="-99048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3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1375977" title="H_26.259764">
            <a:extLst>
              <a:ext uri="{FF2B5EF4-FFF2-40B4-BE49-F238E27FC236}">
                <a16:creationId xmlns:a16="http://schemas.microsoft.com/office/drawing/2014/main" id="{327AA6D9-A650-66CF-FECB-2F628AAA81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AAFDE74-0A20-560B-41B0-13EAD6B8CE92}"/>
              </a:ext>
            </a:extLst>
          </p:cNvPr>
          <p:cNvSpPr txBox="1"/>
          <p:nvPr/>
        </p:nvSpPr>
        <p:spPr>
          <a:xfrm>
            <a:off x="797473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939" name="yt_shape_10939"/>
              <p:cNvSpPr txBox="1"/>
              <p:nvPr/>
            </p:nvSpPr>
            <p:spPr>
              <a:xfrm>
                <a:off x="540000" y="900000"/>
                <a:ext cx="4086055" cy="43236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用配方法解方程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 </a:t>
                </a:r>
                <a:r>
                  <a:rPr lang="zh-CN" altLang="zh-CN" sz="2400" b="0" i="0" u="none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>
          <p:sp>
            <p:nvSpPr>
              <p:cNvPr id="10939" name="yt_shape_109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086055" cy="4323684"/>
              </a:xfrm>
              <a:prstGeom prst="rect">
                <a:avLst/>
              </a:prstGeom>
              <a:blipFill>
                <a:blip r:embed="rId2"/>
                <a:stretch>
                  <a:fillRect l="-4627" t="-1269" r="-10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5CF7850-7DA5-69BC-E620-444B1D764A27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3221736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0, 'hasSerialNum': 1}">
                <a:extLst>
                  <a:ext uri="{FF2B5EF4-FFF2-40B4-BE49-F238E27FC236}">
                    <a16:creationId xmlns:a16="http://schemas.microsoft.com/office/drawing/2014/main" id="{C5CF7850-7DA5-69BC-E620-444B1D764A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3221736" cy="769062"/>
              </a:xfrm>
              <a:prstGeom prst="rect">
                <a:avLst/>
              </a:prstGeom>
              <a:blipFill>
                <a:blip r:embed="rId3"/>
                <a:stretch>
                  <a:fillRect l="-3030" r="-303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1F6ECD4-73C7-F0C0-EEF8-7B2FCDF6E056}"/>
                  </a:ext>
                </a:extLst>
              </p:cNvPr>
              <p:cNvSpPr txBox="1"/>
              <p:nvPr/>
            </p:nvSpPr>
            <p:spPr>
              <a:xfrm>
                <a:off x="449989" y="2479620"/>
                <a:ext cx="160248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0, 'hasSerialNum': 1}">
                <a:extLst>
                  <a:ext uri="{FF2B5EF4-FFF2-40B4-BE49-F238E27FC236}">
                    <a16:creationId xmlns:a16="http://schemas.microsoft.com/office/drawing/2014/main" id="{A1F6ECD4-73C7-F0C0-EEF8-7B2FCDF6E0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79620"/>
                <a:ext cx="1602487" cy="765061"/>
              </a:xfrm>
              <a:prstGeom prst="rect">
                <a:avLst/>
              </a:prstGeom>
              <a:blipFill>
                <a:blip r:embed="rId4"/>
                <a:stretch>
                  <a:fillRect l="-6084" r="-5703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B83933D1-D3B7-C890-55B4-CDF0B215B154}"/>
              </a:ext>
            </a:extLst>
          </p:cNvPr>
          <p:cNvSpPr txBox="1"/>
          <p:nvPr/>
        </p:nvSpPr>
        <p:spPr>
          <a:xfrm>
            <a:off x="497614" y="3151069"/>
            <a:ext cx="1254824" cy="76849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07FDEC4-2D23-9AEA-9779-1E609BC6A7B8}"/>
                  </a:ext>
                </a:extLst>
              </p:cNvPr>
              <p:cNvSpPr txBox="1"/>
              <p:nvPr/>
            </p:nvSpPr>
            <p:spPr>
              <a:xfrm>
                <a:off x="449989" y="4546552"/>
                <a:ext cx="3221736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07FDEC4-2D23-9AEA-9779-1E609BC6A7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46552"/>
                <a:ext cx="3221736" cy="769061"/>
              </a:xfrm>
              <a:prstGeom prst="rect">
                <a:avLst/>
              </a:prstGeom>
              <a:blipFill>
                <a:blip r:embed="rId5"/>
                <a:stretch>
                  <a:fillRect l="-3030" r="-303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5CF28CD-F4E4-212A-722D-DAE86F3FCD94}"/>
                  </a:ext>
                </a:extLst>
              </p:cNvPr>
              <p:cNvSpPr txBox="1"/>
              <p:nvPr/>
            </p:nvSpPr>
            <p:spPr>
              <a:xfrm>
                <a:off x="449989" y="5222001"/>
                <a:ext cx="2724849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5CF28CD-F4E4-212A-722D-DAE86F3FCD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22001"/>
                <a:ext cx="2724849" cy="727279"/>
              </a:xfrm>
              <a:prstGeom prst="rect">
                <a:avLst/>
              </a:prstGeom>
              <a:blipFill>
                <a:blip r:embed="rId6"/>
                <a:stretch>
                  <a:fillRect l="-3579" r="-3579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449989" y="3822518"/>
                <a:ext cx="3137397" cy="7738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aseline="3000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0.</a:t>
                </a: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22518"/>
                <a:ext cx="3137397" cy="773802"/>
              </a:xfrm>
              <a:prstGeom prst="rect">
                <a:avLst/>
              </a:prstGeom>
              <a:blipFill>
                <a:blip r:embed="rId7"/>
                <a:stretch>
                  <a:fillRect l="-3113" r="-2140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5" name="yt_shape_10945"/>
          <p:cNvSpPr txBox="1"/>
          <p:nvPr/>
        </p:nvSpPr>
        <p:spPr>
          <a:xfrm>
            <a:off x="540000" y="900000"/>
            <a:ext cx="673742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将二次三项式配方易与方程配方相混淆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46" name="yt_shape_10946"/>
              <p:cNvSpPr txBox="1"/>
              <p:nvPr/>
            </p:nvSpPr>
            <p:spPr>
              <a:xfrm>
                <a:off x="540000" y="1389434"/>
                <a:ext cx="6429645" cy="24770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的形式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indent="2133333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［（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］</a:t>
                </a:r>
              </a:p>
              <a:p>
                <a:pPr indent="2133333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46" name="yt_shape_10946" descr="{&quot;rangeId&quot;:1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6429645" cy="2477025"/>
              </a:xfrm>
              <a:prstGeom prst="rect">
                <a:avLst/>
              </a:prstGeom>
              <a:blipFill>
                <a:blip r:embed="rId2"/>
                <a:stretch>
                  <a:fillRect l="-2941" t="-2217" r="-1898" b="-32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376044" title="H_26.259764">
            <a:extLst>
              <a:ext uri="{FF2B5EF4-FFF2-40B4-BE49-F238E27FC236}">
                <a16:creationId xmlns:a16="http://schemas.microsoft.com/office/drawing/2014/main" id="{8A27DD1A-C464-6637-A278-432964A24A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5E2A341-C9F6-64AB-D9E9-DAAC5C0F32DF}"/>
                  </a:ext>
                </a:extLst>
              </p:cNvPr>
              <p:cNvSpPr txBox="1"/>
              <p:nvPr/>
            </p:nvSpPr>
            <p:spPr>
              <a:xfrm>
                <a:off x="449989" y="1818116"/>
                <a:ext cx="49378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2, 'hasSerialNum': 1}">
                <a:extLst>
                  <a:ext uri="{FF2B5EF4-FFF2-40B4-BE49-F238E27FC236}">
                    <a16:creationId xmlns:a16="http://schemas.microsoft.com/office/drawing/2014/main" id="{F5E2A341-C9F6-64AB-D9E9-DAAC5C0F32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18116"/>
                <a:ext cx="4937823" cy="765061"/>
              </a:xfrm>
              <a:prstGeom prst="rect">
                <a:avLst/>
              </a:prstGeom>
              <a:blipFill>
                <a:blip r:embed="rId4"/>
                <a:stretch>
                  <a:fillRect l="-1975" r="-185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C31CAC9-369E-B799-0F3D-4B47B0643EEB}"/>
                  </a:ext>
                </a:extLst>
              </p:cNvPr>
              <p:cNvSpPr txBox="1"/>
              <p:nvPr/>
            </p:nvSpPr>
            <p:spPr>
              <a:xfrm>
                <a:off x="2583589" y="2489565"/>
                <a:ext cx="441394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［（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］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2, 'hasSerialNum': 1}">
                <a:extLst>
                  <a:ext uri="{FF2B5EF4-FFF2-40B4-BE49-F238E27FC236}">
                    <a16:creationId xmlns:a16="http://schemas.microsoft.com/office/drawing/2014/main" id="{EC31CAC9-369E-B799-0F3D-4B47B0643E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3589" y="2489565"/>
                <a:ext cx="4413948" cy="766077"/>
              </a:xfrm>
              <a:prstGeom prst="rect">
                <a:avLst/>
              </a:prstGeom>
              <a:blipFill>
                <a:blip r:embed="rId5"/>
                <a:stretch>
                  <a:fillRect l="-2210" r="-207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667BAE7-C37F-12DA-0D47-2A7979DF2857}"/>
                  </a:ext>
                </a:extLst>
              </p:cNvPr>
              <p:cNvSpPr txBox="1"/>
              <p:nvPr/>
            </p:nvSpPr>
            <p:spPr>
              <a:xfrm>
                <a:off x="2583589" y="3162030"/>
                <a:ext cx="2840736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2, 'hasSerialNum': 1}">
                <a:extLst>
                  <a:ext uri="{FF2B5EF4-FFF2-40B4-BE49-F238E27FC236}">
                    <a16:creationId xmlns:a16="http://schemas.microsoft.com/office/drawing/2014/main" id="{1667BAE7-C37F-12DA-0D47-2A7979DF28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3589" y="3162030"/>
                <a:ext cx="2840736" cy="727279"/>
              </a:xfrm>
              <a:prstGeom prst="rect">
                <a:avLst/>
              </a:prstGeom>
              <a:blipFill>
                <a:blip r:embed="rId6"/>
                <a:stretch>
                  <a:fillRect l="-3433" r="-343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0" name="yt_shape_1095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949" name="yt_image_10949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952" name="yt_shape_10952"/>
              <p:cNvSpPr txBox="1"/>
              <p:nvPr/>
            </p:nvSpPr>
            <p:spPr>
              <a:xfrm>
                <a:off x="540120" y="1482165"/>
                <a:ext cx="11111999" cy="11143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若用配方法将一元二次方程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转化为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的形式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9a779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952" name="yt_shape_10952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482165"/>
                <a:ext cx="11111999" cy="1114344"/>
              </a:xfrm>
              <a:prstGeom prst="rect">
                <a:avLst/>
              </a:prstGeom>
              <a:blipFill>
                <a:blip r:embed="rId3"/>
                <a:stretch>
                  <a:fillRect l="-1701" r="-1098" b="-1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954" name="yt_table_1095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3447768"/>
              </p:ext>
            </p:extLst>
          </p:nvPr>
        </p:nvGraphicFramePr>
        <p:xfrm>
          <a:off x="540047" y="2647297"/>
          <a:ext cx="78098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12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213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14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2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7"/>
                  </a:ext>
                </a:extLst>
              </a:tr>
            </a:tbl>
          </a:graphicData>
        </a:graphic>
      </p:graphicFrame>
      <p:sp>
        <p:nvSpPr>
          <p:cNvPr id="10956" name="yt_shape_10956"/>
          <p:cNvSpPr txBox="1"/>
          <p:nvPr/>
        </p:nvSpPr>
        <p:spPr>
          <a:xfrm>
            <a:off x="540120" y="317346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可配方成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52ba"/>
              </a:rPr>
              <a:t>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配方成下列的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57" name="yt_table_1095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3715805"/>
              </p:ext>
            </p:extLst>
          </p:nvPr>
        </p:nvGraphicFramePr>
        <p:xfrm>
          <a:off x="540047" y="4132903"/>
          <a:ext cx="7634923" cy="950976"/>
        </p:xfrm>
        <a:graphic>
          <a:graphicData uri="http://schemas.openxmlformats.org/drawingml/2006/table">
            <a:tbl>
              <a:tblPr/>
              <a:tblGrid>
                <a:gridCol w="4371023">
                  <a:extLst>
                    <a:ext uri="{9D8B030D-6E8A-4147-A177-3AD203B41FA5}">
                      <a16:colId xmlns:a16="http://schemas.microsoft.com/office/drawing/2014/main" val="10216"/>
                    </a:ext>
                  </a:extLst>
                </a:gridCol>
                <a:gridCol w="3263900">
                  <a:extLst>
                    <a:ext uri="{9D8B030D-6E8A-4147-A177-3AD203B41FA5}">
                      <a16:colId xmlns:a16="http://schemas.microsoft.com/office/drawing/2014/main" val="102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9"/>
                  </a:ext>
                </a:extLst>
              </a:tr>
            </a:tbl>
          </a:graphicData>
        </a:graphic>
      </p:graphicFrame>
      <p:sp>
        <p:nvSpPr>
          <p:cNvPr id="10959" name="yt_shape_10959"/>
          <p:cNvSpPr txBox="1"/>
          <p:nvPr/>
        </p:nvSpPr>
        <p:spPr>
          <a:xfrm>
            <a:off x="540119" y="5134457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已知三角形一条边的长为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另两条边的长是方程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8d5bf,isEnd"/>
              </a:rPr>
              <a:t>的两个实数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那么另两条边的长分别为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这个三角形的面积为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A6200C0-53D1-5A04-82CD-E73E5901D191}"/>
              </a:ext>
            </a:extLst>
          </p:cNvPr>
          <p:cNvSpPr txBox="1"/>
          <p:nvPr/>
        </p:nvSpPr>
        <p:spPr>
          <a:xfrm>
            <a:off x="3147272" y="211455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619BCE1-7F5D-662F-0941-1A110DC34645}"/>
              </a:ext>
            </a:extLst>
          </p:cNvPr>
          <p:cNvSpPr txBox="1"/>
          <p:nvPr/>
        </p:nvSpPr>
        <p:spPr>
          <a:xfrm>
            <a:off x="2888509" y="360215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F82C9AA-75A3-A3A9-F85C-C53C5D51C4C0}"/>
              </a:ext>
            </a:extLst>
          </p:cNvPr>
          <p:cNvSpPr txBox="1"/>
          <p:nvPr/>
        </p:nvSpPr>
        <p:spPr>
          <a:xfrm>
            <a:off x="5022108" y="5563140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7F77373-DBC8-0398-BEBA-8848ED7131C4}"/>
              </a:ext>
            </a:extLst>
          </p:cNvPr>
          <p:cNvSpPr txBox="1"/>
          <p:nvPr/>
        </p:nvSpPr>
        <p:spPr>
          <a:xfrm>
            <a:off x="9746507" y="556314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961" name="yt_shape_10961"/>
              <p:cNvSpPr txBox="1"/>
              <p:nvPr/>
            </p:nvSpPr>
            <p:spPr>
              <a:xfrm>
                <a:off x="540000" y="1605066"/>
                <a:ext cx="4621458" cy="30305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原方程无实数根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961" name="yt_shape_109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05066"/>
                <a:ext cx="4621458" cy="3030573"/>
              </a:xfrm>
              <a:prstGeom prst="rect">
                <a:avLst/>
              </a:prstGeom>
              <a:blipFill>
                <a:blip r:embed="rId2"/>
                <a:stretch>
                  <a:fillRect l="-4090" t="-1610" r="-3034" b="-54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FC9398E-E42F-831B-19BF-DC8A186F9371}"/>
              </a:ext>
            </a:extLst>
          </p:cNvPr>
          <p:cNvSpPr txBox="1"/>
          <p:nvPr/>
        </p:nvSpPr>
        <p:spPr>
          <a:xfrm>
            <a:off x="449989" y="2033748"/>
            <a:ext cx="2950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F4612C2-23AF-DEF6-DD96-90982637AE5A}"/>
              </a:ext>
            </a:extLst>
          </p:cNvPr>
          <p:cNvSpPr txBox="1"/>
          <p:nvPr/>
        </p:nvSpPr>
        <p:spPr>
          <a:xfrm>
            <a:off x="449989" y="2509236"/>
            <a:ext cx="1891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DEE26CD-534E-00B2-F368-1F69642006B8}"/>
                  </a:ext>
                </a:extLst>
              </p:cNvPr>
              <p:cNvSpPr txBox="1"/>
              <p:nvPr/>
            </p:nvSpPr>
            <p:spPr>
              <a:xfrm>
                <a:off x="449989" y="3460212"/>
                <a:ext cx="3397948" cy="7685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DEE26CD-534E-00B2-F368-1F69642006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60212"/>
                <a:ext cx="3397948" cy="768554"/>
              </a:xfrm>
              <a:prstGeom prst="rect">
                <a:avLst/>
              </a:prstGeom>
              <a:blipFill>
                <a:blip r:embed="rId3"/>
                <a:stretch>
                  <a:fillRect l="-2873" r="-287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F314E86-4E7C-1206-2E2F-366380C8F56B}"/>
              </a:ext>
            </a:extLst>
          </p:cNvPr>
          <p:cNvSpPr txBox="1"/>
          <p:nvPr/>
        </p:nvSpPr>
        <p:spPr>
          <a:xfrm>
            <a:off x="449989" y="4135154"/>
            <a:ext cx="2694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原方程无实数根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0000" y="967346"/>
            <a:ext cx="3724096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用配方法解下列方程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1285</Words>
  <Application>Microsoft Office PowerPoint</Application>
  <PresentationFormat>宽屏</PresentationFormat>
  <Paragraphs>156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3" baseType="lpstr">
      <vt:lpstr>,isEnd</vt:lpstr>
      <vt:lpstr>_⨹_1_2174e</vt:lpstr>
      <vt:lpstr>_⨹_1_30949,isEnd</vt:lpstr>
      <vt:lpstr>_⨹_1_352ba</vt:lpstr>
      <vt:lpstr>_⨹_1_5ac94,isEnd</vt:lpstr>
      <vt:lpstr>_⨹_1_5ed69,isEnd</vt:lpstr>
      <vt:lpstr>_⨹_1_6e663</vt:lpstr>
      <vt:lpstr>_⨹_1_7cda7</vt:lpstr>
      <vt:lpstr>_⨹_1_9a779</vt:lpstr>
      <vt:lpstr>_⨹_13_42344,isEnd</vt:lpstr>
      <vt:lpstr>_⨹_3_76ff6</vt:lpstr>
      <vt:lpstr>_⨹_3_9319f</vt:lpstr>
      <vt:lpstr>_⨹_5_8d5bf,isEnd</vt:lpstr>
      <vt:lpstr>_⨹_7_ec738</vt:lpstr>
      <vt:lpstr>_⨹_8_e74d5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12</cp:revision>
  <dcterms:created xsi:type="dcterms:W3CDTF">2024-04-26T08:46:26Z</dcterms:created>
  <dcterms:modified xsi:type="dcterms:W3CDTF">2024-04-28T01:56:28Z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