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4" name="yt_shape_1358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83" name="yt_image_13583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6" name="yt_shape_13586"/>
          <p:cNvSpPr txBox="1"/>
          <p:nvPr/>
        </p:nvSpPr>
        <p:spPr>
          <a:xfrm>
            <a:off x="540000" y="1482165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仰角、俯角与解直角三角形的应用</a:t>
            </a:r>
          </a:p>
        </p:txBody>
      </p:sp>
      <p:sp>
        <p:nvSpPr>
          <p:cNvPr id="13587" name="yt_shape_13587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（南通市中考）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从航拍无人机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看一栋楼顶部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c4a4"/>
              </a:rPr>
              <a:t>看这栋楼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无人机与楼的水平距离为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cb23"/>
              </a:rPr>
              <a:t>则这栋楼的高度为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91" name="yt_table_13591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8727371"/>
                  </p:ext>
                </p:extLst>
              </p:nvPr>
            </p:nvGraphicFramePr>
            <p:xfrm>
              <a:off x="540047" y="3411165"/>
              <a:ext cx="5161534" cy="922148"/>
            </p:xfrm>
            <a:graphic>
              <a:graphicData uri="http://schemas.openxmlformats.org/drawingml/2006/table">
                <a:tbl>
                  <a:tblPr/>
                  <a:tblGrid>
                    <a:gridCol w="3046857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114677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140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160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180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200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591" name="yt_table_13591_skip" descr="{&quot;rangeId&quot;:2,&quot;type&quot;:&quot;Option&quot;,&quot;drawing&quot;:[&quot;yt_shape_13588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8727371"/>
                  </p:ext>
                </p:extLst>
              </p:nvPr>
            </p:nvGraphicFramePr>
            <p:xfrm>
              <a:off x="540047" y="3411165"/>
              <a:ext cx="5161534" cy="922148"/>
            </p:xfrm>
            <a:graphic>
              <a:graphicData uri="http://schemas.openxmlformats.org/drawingml/2006/table">
                <a:tbl>
                  <a:tblPr/>
                  <a:tblGrid>
                    <a:gridCol w="3046857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114677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9261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4380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926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4380" t="-100000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88" name="yt_shape_13588_skip" title="H_212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0015" y="3411165"/>
            <a:ext cx="1529805" cy="2700288"/>
            <a:chOff x="0" y="0"/>
            <a:chExt cx="1529805" cy="2700288"/>
          </a:xfrm>
        </p:grpSpPr>
        <p:pic>
          <p:nvPicPr>
            <p:cNvPr id="2" name="yt_image_13588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29805" cy="2304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0" name="yt_shape_13590"/>
            <p:cNvSpPr txBox="1"/>
            <p:nvPr/>
          </p:nvSpPr>
          <p:spPr>
            <a:xfrm>
              <a:off x="231621" y="23402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746962">
            <a:extLst>
              <a:ext uri="{FF2B5EF4-FFF2-40B4-BE49-F238E27FC236}">
                <a16:creationId xmlns:a16="http://schemas.microsoft.com/office/drawing/2014/main" id="{F9125AB8-2441-314F-44B9-0816DDE105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BDD1718-79D4-88EE-9881-7ADBB0F3260D}"/>
              </a:ext>
            </a:extLst>
          </p:cNvPr>
          <p:cNvSpPr txBox="1"/>
          <p:nvPr/>
        </p:nvSpPr>
        <p:spPr>
          <a:xfrm>
            <a:off x="1059708" y="28757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92" name="yt_shape_13592"/>
              <p:cNvSpPr txBox="1"/>
              <p:nvPr/>
            </p:nvSpPr>
            <p:spPr>
              <a:xfrm>
                <a:off x="540119" y="900000"/>
                <a:ext cx="11492915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（烟台市中考）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数学兴趣小组利用无人机测量学校旗杆高度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751f8,isEnd"/>
                  </a:rPr>
                  <a:t>已知无人机的飞行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当无人机与旗杆的水平距离是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观测旗杆顶部的俯角为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6c6b,isEnd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旗杆的高度约为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92" name="yt_shape_135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26929"/>
              </a:xfrm>
              <a:prstGeom prst="rect">
                <a:avLst/>
              </a:prstGeom>
              <a:blipFill>
                <a:blip r:embed="rId2"/>
                <a:stretch>
                  <a:fillRect l="-1645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97" name="yt_shape_13597"/>
          <p:cNvSpPr txBox="1"/>
          <p:nvPr/>
        </p:nvSpPr>
        <p:spPr>
          <a:xfrm>
            <a:off x="540000" y="42429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94" name="yt_shape_13594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9448" y="2530081"/>
            <a:ext cx="1713103" cy="1662444"/>
            <a:chOff x="0" y="0"/>
            <a:chExt cx="1713103" cy="1662444"/>
          </a:xfrm>
        </p:grpSpPr>
        <p:pic>
          <p:nvPicPr>
            <p:cNvPr id="2" name="yt_image_1359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3103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6" name="yt_shape_13596"/>
            <p:cNvSpPr txBox="1"/>
            <p:nvPr/>
          </p:nvSpPr>
          <p:spPr>
            <a:xfrm>
              <a:off x="323270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F4B43A-9187-0386-83B1-7816029B5587}"/>
              </a:ext>
            </a:extLst>
          </p:cNvPr>
          <p:cNvSpPr txBox="1"/>
          <p:nvPr/>
        </p:nvSpPr>
        <p:spPr>
          <a:xfrm>
            <a:off x="3193308" y="1804170"/>
            <a:ext cx="7896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98" name="yt_shape_13598"/>
              <p:cNvSpPr txBox="1"/>
              <p:nvPr/>
            </p:nvSpPr>
            <p:spPr>
              <a:xfrm>
                <a:off x="540119" y="777701"/>
                <a:ext cx="11748569" cy="28673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（襄阳市中考）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在襄阳市诸葛亮广场上矗立着一尊诸葛亮铜像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d8094"/>
                  </a:rPr>
                  <a:t>某校数学兴趣小组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利用热气球开展综合实践活动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测量诸葛亮铜像的高度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bf51"/>
                  </a:rPr>
                  <a:t>探测器显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热气球到铜像底座底部所在水平面的距离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从热气球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看铜像顶部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0d1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看铜像底部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63.4°.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已知底座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求铜像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2410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63.4°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0.89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63.4°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0.45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4ef5"/>
                  </a:rPr>
                  <a:t>，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tan63.4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2.00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b="0" i="0" u="none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1500" b="0" i="1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598" name="yt_shape_13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77701"/>
                <a:ext cx="11748569" cy="2867323"/>
              </a:xfrm>
              <a:prstGeom prst="rect">
                <a:avLst/>
              </a:prstGeom>
              <a:blipFill>
                <a:blip r:embed="rId2"/>
                <a:stretch>
                  <a:fillRect l="-1609" t="-4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0" name="yt_image_13600" title="H_212.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3303824"/>
            <a:ext cx="1858381" cy="269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602"/>
              <p:cNvSpPr txBox="1"/>
              <p:nvPr/>
            </p:nvSpPr>
            <p:spPr>
              <a:xfrm>
                <a:off x="540000" y="2971750"/>
                <a:ext cx="6981078" cy="4190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tan63.4°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答：铜像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14m.</a:t>
                </a:r>
              </a:p>
            </p:txBody>
          </p:sp>
        </mc:Choice>
        <mc:Fallback>
          <p:sp>
            <p:nvSpPr>
              <p:cNvPr id="4" name="yt_shape_136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1750"/>
                <a:ext cx="6981078" cy="4190250"/>
              </a:xfrm>
              <a:prstGeom prst="rect">
                <a:avLst/>
              </a:prstGeom>
              <a:blipFill>
                <a:blip r:embed="rId4"/>
                <a:stretch>
                  <a:fillRect l="-2707" t="-1163" r="-1485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37E95BE-ADF7-C81E-9132-D79B83FA34DB}"/>
              </a:ext>
            </a:extLst>
          </p:cNvPr>
          <p:cNvSpPr txBox="1"/>
          <p:nvPr/>
        </p:nvSpPr>
        <p:spPr>
          <a:xfrm>
            <a:off x="449989" y="2924944"/>
            <a:ext cx="709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DBE98C-C123-2FC9-A1F2-177278A67428}"/>
              </a:ext>
            </a:extLst>
          </p:cNvPr>
          <p:cNvSpPr txBox="1"/>
          <p:nvPr/>
        </p:nvSpPr>
        <p:spPr>
          <a:xfrm>
            <a:off x="449989" y="3284984"/>
            <a:ext cx="379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17B78C-B78A-5794-4466-9D1A12EA8846}"/>
                  </a:ext>
                </a:extLst>
              </p:cNvPr>
              <p:cNvSpPr txBox="1"/>
              <p:nvPr/>
            </p:nvSpPr>
            <p:spPr>
              <a:xfrm>
                <a:off x="449989" y="3501008"/>
                <a:ext cx="393738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tan63.4°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17B78C-B78A-5794-4466-9D1A12EA8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01008"/>
                <a:ext cx="3937381" cy="769062"/>
              </a:xfrm>
              <a:prstGeom prst="rect">
                <a:avLst/>
              </a:prstGeom>
              <a:blipFill>
                <a:blip r:embed="rId5"/>
                <a:stretch>
                  <a:fillRect l="-2477" r="-24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1F08F3D-7346-F488-D05D-5327A58531AE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356273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1F08F3D-7346-F488-D05D-5327A58531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3562731" cy="766077"/>
              </a:xfrm>
              <a:prstGeom prst="rect">
                <a:avLst/>
              </a:prstGeom>
              <a:blipFill>
                <a:blip r:embed="rId6"/>
                <a:stretch>
                  <a:fillRect l="-2740" r="-23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6C67B59-2C58-76CD-F03E-E77FAF7B22D1}"/>
              </a:ext>
            </a:extLst>
          </p:cNvPr>
          <p:cNvSpPr txBox="1"/>
          <p:nvPr/>
        </p:nvSpPr>
        <p:spPr>
          <a:xfrm>
            <a:off x="449989" y="4653136"/>
            <a:ext cx="269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D9F7C9-919C-DC7A-880B-452C1469C86A}"/>
              </a:ext>
            </a:extLst>
          </p:cNvPr>
          <p:cNvSpPr txBox="1"/>
          <p:nvPr/>
        </p:nvSpPr>
        <p:spPr>
          <a:xfrm>
            <a:off x="449989" y="5085184"/>
            <a:ext cx="508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0C44A2-FF32-84FA-F710-2C0CDEAFD4E9}"/>
              </a:ext>
            </a:extLst>
          </p:cNvPr>
          <p:cNvSpPr txBox="1"/>
          <p:nvPr/>
        </p:nvSpPr>
        <p:spPr>
          <a:xfrm>
            <a:off x="449989" y="5589240"/>
            <a:ext cx="6911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AF45DDB-40F5-E468-6FF2-E1D6C820F1F9}"/>
              </a:ext>
            </a:extLst>
          </p:cNvPr>
          <p:cNvSpPr txBox="1"/>
          <p:nvPr/>
        </p:nvSpPr>
        <p:spPr>
          <a:xfrm>
            <a:off x="449989" y="6093296"/>
            <a:ext cx="3702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答：铜像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5" name="yt_shape_13605"/>
          <p:cNvSpPr txBox="1"/>
          <p:nvPr/>
        </p:nvSpPr>
        <p:spPr>
          <a:xfrm>
            <a:off x="540120" y="81585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（河南省中考）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开凿于北魏孝文帝年间的龙门石窟是中国石刻艺术瑰宝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e02c"/>
              </a:rPr>
              <a:t>卢舍那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佛像是石窟中最大的佛像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某数学活动小组到龙门石窟景区测量这尊佛像的高度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22b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他们选取的测量点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与佛像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的底部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在同一水平线上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已知佛像头部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e4f5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处测得佛像头顶部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头底部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37.5°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求佛像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ea6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37.5°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37.5°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6f4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tan37.5°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06" name="yt_image_13606" title="H_142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168" y="4350457"/>
            <a:ext cx="4032448" cy="160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608"/>
              <p:cNvSpPr txBox="1"/>
              <p:nvPr/>
            </p:nvSpPr>
            <p:spPr>
              <a:xfrm>
                <a:off x="540000" y="3637225"/>
                <a:ext cx="6755054" cy="32326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解：根据题意可知：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tan37.5°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17.4m.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答：佛像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的高度约为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17.4m.</a:t>
                </a:r>
              </a:p>
            </p:txBody>
          </p:sp>
        </mc:Choice>
        <mc:Fallback>
          <p:sp>
            <p:nvSpPr>
              <p:cNvPr id="4" name="yt_shape_13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7225"/>
                <a:ext cx="6755054" cy="3232616"/>
              </a:xfrm>
              <a:prstGeom prst="rect">
                <a:avLst/>
              </a:prstGeom>
              <a:blipFill>
                <a:blip r:embed="rId3"/>
                <a:stretch>
                  <a:fillRect l="-2798" t="-1698" r="-1715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94578A7-2D68-837C-CEAF-EF674CCD7E32}"/>
              </a:ext>
            </a:extLst>
          </p:cNvPr>
          <p:cNvSpPr txBox="1"/>
          <p:nvPr/>
        </p:nvSpPr>
        <p:spPr>
          <a:xfrm>
            <a:off x="449989" y="3590419"/>
            <a:ext cx="6869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解：根据题意可知：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F6BBDA-94ED-23CA-5163-726491140C3E}"/>
              </a:ext>
            </a:extLst>
          </p:cNvPr>
          <p:cNvSpPr txBox="1"/>
          <p:nvPr/>
        </p:nvSpPr>
        <p:spPr>
          <a:xfrm>
            <a:off x="449989" y="4065907"/>
            <a:ext cx="686981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5E8B31-63E2-B643-FD0F-C43C9CE6C293}"/>
              </a:ext>
            </a:extLst>
          </p:cNvPr>
          <p:cNvSpPr txBox="1"/>
          <p:nvPr/>
        </p:nvSpPr>
        <p:spPr>
          <a:xfrm>
            <a:off x="449989" y="4541395"/>
            <a:ext cx="2454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E4D830-8C5C-5AE7-61E0-E7A5D3287BAE}"/>
                  </a:ext>
                </a:extLst>
              </p:cNvPr>
              <p:cNvSpPr txBox="1"/>
              <p:nvPr/>
            </p:nvSpPr>
            <p:spPr>
              <a:xfrm>
                <a:off x="449989" y="5016883"/>
                <a:ext cx="288264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E4D830-8C5C-5AE7-61E0-E7A5D3287B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6883"/>
                <a:ext cx="2882647" cy="769062"/>
              </a:xfrm>
              <a:prstGeom prst="rect">
                <a:avLst/>
              </a:prstGeom>
              <a:blipFill>
                <a:blip r:embed="rId4"/>
                <a:stretch>
                  <a:fillRect l="-3383" r="-317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C5D247-8215-A2AD-E698-5CAECB41EA2A}"/>
                  </a:ext>
                </a:extLst>
              </p:cNvPr>
              <p:cNvSpPr txBox="1"/>
              <p:nvPr/>
            </p:nvSpPr>
            <p:spPr>
              <a:xfrm>
                <a:off x="449989" y="5692333"/>
                <a:ext cx="5919533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tan37.5°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0.77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17.4m.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C5D247-8215-A2AD-E698-5CAECB41EA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92333"/>
                <a:ext cx="5919533" cy="768680"/>
              </a:xfrm>
              <a:prstGeom prst="rect">
                <a:avLst/>
              </a:prstGeom>
              <a:blipFill>
                <a:blip r:embed="rId5"/>
                <a:stretch>
                  <a:fillRect l="-1648" r="-154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BCEE9AC-EC5E-31C4-8738-A8559C4BE054}"/>
              </a:ext>
            </a:extLst>
          </p:cNvPr>
          <p:cNvSpPr txBox="1"/>
          <p:nvPr/>
        </p:nvSpPr>
        <p:spPr>
          <a:xfrm>
            <a:off x="449989" y="6367401"/>
            <a:ext cx="427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答：佛像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17.4m.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2" name="yt_shape_1361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11" name="yt_image_13611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4" name="yt_shape_13614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小宇想测量位于池塘两端的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他沿着与直线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6e4f"/>
              </a:rPr>
              <a:t>平行的道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再向前走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fe79"/>
              </a:rPr>
              <a:t>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3436"/>
              </a:rPr>
              <a:t>两点的距离为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16" name="yt_table_1361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0374085"/>
                  </p:ext>
                </p:extLst>
              </p:nvPr>
            </p:nvGraphicFramePr>
            <p:xfrm>
              <a:off x="540047" y="3401863"/>
              <a:ext cx="7295134" cy="1040638"/>
            </p:xfrm>
            <a:graphic>
              <a:graphicData uri="http://schemas.openxmlformats.org/drawingml/2006/table">
                <a:tbl>
                  <a:tblPr/>
                  <a:tblGrid>
                    <a:gridCol w="4113657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  <a:gridCol w="3181477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616" name="yt_table_13616_skip" descr="{&quot;rangeId&quot;:7,&quot;type&quot;:&quot;Option&quot;,&quot;drawing&quot;:[&quot;yt_image_13615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0374085"/>
                  </p:ext>
                </p:extLst>
              </p:nvPr>
            </p:nvGraphicFramePr>
            <p:xfrm>
              <a:off x="540047" y="3401863"/>
              <a:ext cx="7295134" cy="922148"/>
            </p:xfrm>
            <a:graphic>
              <a:graphicData uri="http://schemas.openxmlformats.org/drawingml/2006/table">
                <a:tbl>
                  <a:tblPr/>
                  <a:tblGrid>
                    <a:gridCol w="4113657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  <a:gridCol w="3181477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77219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502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7721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502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615" name="yt_image_13615_skip" title="H_179.83638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45" y="3401863"/>
            <a:ext cx="3693751" cy="228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88D90B-F342-C96E-8CB4-152386018643}"/>
              </a:ext>
            </a:extLst>
          </p:cNvPr>
          <p:cNvSpPr txBox="1"/>
          <p:nvPr/>
        </p:nvSpPr>
        <p:spPr>
          <a:xfrm>
            <a:off x="1059709" y="2861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17" name="yt_shape_13617"/>
              <p:cNvSpPr txBox="1"/>
              <p:nvPr/>
            </p:nvSpPr>
            <p:spPr>
              <a:xfrm>
                <a:off x="540119" y="764704"/>
                <a:ext cx="11492915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某数学兴趣小组要测量一栋五层居民楼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该楼底层为车库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9dd1"/>
                  </a:rPr>
                  <a:t>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上面五层居住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每层高度相等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测角仪支架离地面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93c5c"/>
                  </a:rPr>
                  <a:t>处测得五楼顶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处测得四楼顶部点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913c"/>
                  </a:rPr>
                  <a:t>求居民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楼的高度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617" name="yt_shape_136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1905971"/>
              </a:xfrm>
              <a:prstGeom prst="rect">
                <a:avLst/>
              </a:prstGeom>
              <a:blipFill>
                <a:blip r:embed="rId2"/>
                <a:stretch>
                  <a:fillRect l="-1645" t="-5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19" name="yt_image_13619" title="H_148.5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9998" y="3080242"/>
            <a:ext cx="3637636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621"/>
              <p:cNvSpPr txBox="1"/>
              <p:nvPr/>
            </p:nvSpPr>
            <p:spPr>
              <a:xfrm>
                <a:off x="540000" y="2249030"/>
                <a:ext cx="6724598" cy="5174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解：设每层楼的高度为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DC'A'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3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9030"/>
                <a:ext cx="6724598" cy="5174173"/>
              </a:xfrm>
              <a:prstGeom prst="rect">
                <a:avLst/>
              </a:prstGeom>
              <a:blipFill>
                <a:blip r:embed="rId4"/>
                <a:stretch>
                  <a:fillRect l="-2811" t="-1060" r="-1632" b="-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B9CFCCE-4BF5-7655-04F8-ED51F3FAB3FC}"/>
              </a:ext>
            </a:extLst>
          </p:cNvPr>
          <p:cNvSpPr txBox="1"/>
          <p:nvPr/>
        </p:nvSpPr>
        <p:spPr>
          <a:xfrm>
            <a:off x="449989" y="2094611"/>
            <a:ext cx="377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解：设每层楼的高度为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722770-458D-90AE-0096-0FC569DDFD3B}"/>
              </a:ext>
            </a:extLst>
          </p:cNvPr>
          <p:cNvSpPr txBox="1"/>
          <p:nvPr/>
        </p:nvSpPr>
        <p:spPr>
          <a:xfrm>
            <a:off x="449989" y="2454651"/>
            <a:ext cx="683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6D00BA-E808-D149-F60E-79F78B597C71}"/>
              </a:ext>
            </a:extLst>
          </p:cNvPr>
          <p:cNvSpPr txBox="1"/>
          <p:nvPr/>
        </p:nvSpPr>
        <p:spPr>
          <a:xfrm>
            <a:off x="449989" y="2893663"/>
            <a:ext cx="579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B34F96-ECD7-D48D-106B-476B81C298A9}"/>
              </a:ext>
            </a:extLst>
          </p:cNvPr>
          <p:cNvSpPr txBox="1"/>
          <p:nvPr/>
        </p:nvSpPr>
        <p:spPr>
          <a:xfrm>
            <a:off x="449989" y="3246739"/>
            <a:ext cx="445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DC'A'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2C3CC32-DC81-6786-C030-984D76BA13A9}"/>
                  </a:ext>
                </a:extLst>
              </p:cNvPr>
              <p:cNvSpPr txBox="1"/>
              <p:nvPr/>
            </p:nvSpPr>
            <p:spPr>
              <a:xfrm>
                <a:off x="449989" y="3527189"/>
                <a:ext cx="4752149" cy="8716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C'A'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2C3CC32-DC81-6786-C030-984D76BA13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27189"/>
                <a:ext cx="4752149" cy="871678"/>
              </a:xfrm>
              <a:prstGeom prst="rect">
                <a:avLst/>
              </a:prstGeom>
              <a:blipFill>
                <a:blip r:embed="rId5"/>
                <a:stretch>
                  <a:fillRect l="-2054" r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AF5411E-6A9C-856A-CF7B-96B2544FF63E}"/>
              </a:ext>
            </a:extLst>
          </p:cNvPr>
          <p:cNvSpPr txBox="1"/>
          <p:nvPr/>
        </p:nvSpPr>
        <p:spPr>
          <a:xfrm>
            <a:off x="449989" y="4333823"/>
            <a:ext cx="43869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AEC543D-DF6A-6645-2CF6-EC9177A854EF}"/>
                  </a:ext>
                </a:extLst>
              </p:cNvPr>
              <p:cNvSpPr txBox="1"/>
              <p:nvPr/>
            </p:nvSpPr>
            <p:spPr>
              <a:xfrm>
                <a:off x="449989" y="4614891"/>
                <a:ext cx="4845876" cy="871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C'B'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AEC543D-DF6A-6645-2CF6-EC9177A854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4891"/>
                <a:ext cx="4845876" cy="871677"/>
              </a:xfrm>
              <a:prstGeom prst="rect">
                <a:avLst/>
              </a:prstGeom>
              <a:blipFill>
                <a:blip r:embed="rId6"/>
                <a:stretch>
                  <a:fillRect l="-2013" r="-1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1B8C6CE-9388-9C51-60D4-A060A21B8499}"/>
              </a:ext>
            </a:extLst>
          </p:cNvPr>
          <p:cNvSpPr txBox="1"/>
          <p:nvPr/>
        </p:nvSpPr>
        <p:spPr>
          <a:xfrm>
            <a:off x="449989" y="5413943"/>
            <a:ext cx="371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41498E4-768B-70D7-1D35-4500703DE454}"/>
                  </a:ext>
                </a:extLst>
              </p:cNvPr>
              <p:cNvSpPr txBox="1"/>
              <p:nvPr/>
            </p:nvSpPr>
            <p:spPr>
              <a:xfrm>
                <a:off x="3902299" y="5246365"/>
                <a:ext cx="5436489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41498E4-768B-70D7-1D35-4500703DE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2299" y="5246365"/>
                <a:ext cx="5436489" cy="808686"/>
              </a:xfrm>
              <a:prstGeom prst="rect">
                <a:avLst/>
              </a:prstGeom>
              <a:blipFill>
                <a:blip r:embed="rId7"/>
                <a:stretch>
                  <a:fillRect l="-1682" r="-1794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B258EC-463D-BFC5-7449-2B78E6E36F7E}"/>
                  </a:ext>
                </a:extLst>
              </p:cNvPr>
              <p:cNvSpPr txBox="1"/>
              <p:nvPr/>
            </p:nvSpPr>
            <p:spPr>
              <a:xfrm>
                <a:off x="514961" y="5811809"/>
                <a:ext cx="277418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B258EC-463D-BFC5-7449-2B78E6E36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61" y="5811809"/>
                <a:ext cx="2774189" cy="766839"/>
              </a:xfrm>
              <a:prstGeom prst="rect">
                <a:avLst/>
              </a:prstGeom>
              <a:blipFill>
                <a:blip r:embed="rId8"/>
                <a:stretch>
                  <a:fillRect l="-3289" r="-328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F9CCD0C-58E6-DDCE-B489-012BC6B5965B}"/>
                  </a:ext>
                </a:extLst>
              </p:cNvPr>
              <p:cNvSpPr txBox="1"/>
              <p:nvPr/>
            </p:nvSpPr>
            <p:spPr>
              <a:xfrm>
                <a:off x="2943059" y="5830010"/>
                <a:ext cx="758113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居民楼的高度约为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F9CCD0C-58E6-DDCE-B489-012BC6B596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3059" y="5830010"/>
                <a:ext cx="7581138" cy="766839"/>
              </a:xfrm>
              <a:prstGeom prst="rect">
                <a:avLst/>
              </a:prstGeom>
              <a:blipFill>
                <a:blip r:embed="rId9"/>
                <a:stretch>
                  <a:fillRect l="-1287" r="-120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63338375-DF62-AC31-2608-BFC5CF7ABF4E}"/>
              </a:ext>
            </a:extLst>
          </p:cNvPr>
          <p:cNvSpPr txBox="1"/>
          <p:nvPr/>
        </p:nvSpPr>
        <p:spPr>
          <a:xfrm>
            <a:off x="449989" y="6401164"/>
            <a:ext cx="407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答：居民楼的高度约为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18.4m.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7" name="yt_shape_13627"/>
          <p:cNvSpPr txBox="1"/>
          <p:nvPr/>
        </p:nvSpPr>
        <p:spPr>
          <a:xfrm>
            <a:off x="540000" y="756983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26" name="yt_image_1362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5698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9" name="yt_shape_13629"/>
          <p:cNvSpPr txBox="1"/>
          <p:nvPr/>
        </p:nvSpPr>
        <p:spPr>
          <a:xfrm>
            <a:off x="540119" y="128836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（陕西省中考改编）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小华想利用所学知识测量自家对面的两栋楼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f4bd"/>
              </a:rPr>
              <a:t>的</a:t>
            </a:r>
            <a:r>
              <a:rPr lang="zh-CN" altLang="zh-CN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f4bd"/>
              </a:rPr>
              <a:t>高度</a:t>
            </a:r>
            <a:r>
              <a:rPr lang="zh-CN" altLang="zh-CN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差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她站在自家阳台上发现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在阳台的点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E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处恰好可经过楼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的顶端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0f0b"/>
              </a:rPr>
              <a:t> </a:t>
            </a:r>
            <a:r>
              <a:rPr lang="zh-CN" altLang="zh-CN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看到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楼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的底端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即点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E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测得点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22°</a:t>
            </a:r>
            <a:r>
              <a:rPr lang="zh-CN" altLang="zh-CN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c1e"/>
              </a:rPr>
              <a:t>，</a:t>
            </a:r>
            <a:r>
              <a:rPr lang="zh-CN" altLang="zh-CN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16.7°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并测得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48m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FD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50m.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AB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3f01"/>
              </a:rPr>
              <a:t> </a:t>
            </a:r>
            <a:r>
              <a:rPr lang="en-US" altLang="zh-CN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F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D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在同一水平直线上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求楼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的高度差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e8b2e"/>
              </a:rPr>
              <a:t> sin </a:t>
            </a:r>
            <a:r>
              <a:rPr lang="en-US" altLang="zh-CN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16.7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0.29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16.7°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0.96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tan16.7°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0.30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22°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0.37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22°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0.93</a:t>
            </a:r>
            <a:r>
              <a:rPr lang="zh-CN" altLang="zh-CN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9c6"/>
              </a:rPr>
              <a:t>，</a:t>
            </a:r>
            <a:r>
              <a:rPr lang="en-US" altLang="zh-CN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tan22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0.40</a:t>
            </a:r>
            <a:r>
              <a:rPr lang="zh-CN" altLang="zh-CN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632" name="yt_shape_13632"/>
          <p:cNvSpPr txBox="1"/>
          <p:nvPr/>
        </p:nvSpPr>
        <p:spPr>
          <a:xfrm>
            <a:off x="3647728" y="3622457"/>
            <a:ext cx="5752344" cy="17649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00" b="0" i="0" u="none" spc="-980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en-US" altLang="zh-CN" sz="9800" b="0" i="0" u="none" spc="19557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8900" b="0" i="0" u="none" spc="18224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</a:rPr>
              <a:t> </a:t>
            </a:r>
          </a:p>
        </p:txBody>
      </p:sp>
      <p:pic>
        <p:nvPicPr>
          <p:cNvPr id="13630" name="yt_image_13630" title="H_153.575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9059" y="2937952"/>
            <a:ext cx="2072090" cy="144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31" name="yt_image_13631" title="H_139.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6891" y="4891038"/>
            <a:ext cx="2596426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634"/>
          <p:cNvSpPr txBox="1"/>
          <p:nvPr/>
        </p:nvSpPr>
        <p:spPr>
          <a:xfrm>
            <a:off x="540000" y="3195019"/>
            <a:ext cx="7505260" cy="577959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解：过点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CG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EH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H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得矩形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CDFG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，矩形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EFBH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FD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HB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CGE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ECG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22°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CG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·tan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ECG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EG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EBF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22°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·tan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EBF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AHE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EH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FB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CFEF00-F67B-356A-82DA-F6A90CC41F30}"/>
              </a:ext>
            </a:extLst>
          </p:cNvPr>
          <p:cNvSpPr txBox="1"/>
          <p:nvPr/>
        </p:nvSpPr>
        <p:spPr>
          <a:xfrm>
            <a:off x="449989" y="2997951"/>
            <a:ext cx="7612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解：过点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作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CG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于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，过点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作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EH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于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F68F7A-7C2A-3B8E-8951-D29DB3D42F25}"/>
              </a:ext>
            </a:extLst>
          </p:cNvPr>
          <p:cNvSpPr txBox="1"/>
          <p:nvPr/>
        </p:nvSpPr>
        <p:spPr>
          <a:xfrm>
            <a:off x="449989" y="3357991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D17B39-F20D-A874-9BA8-31F720D94421}"/>
              </a:ext>
            </a:extLst>
          </p:cNvPr>
          <p:cNvSpPr txBox="1"/>
          <p:nvPr/>
        </p:nvSpPr>
        <p:spPr>
          <a:xfrm>
            <a:off x="4860052" y="3349366"/>
            <a:ext cx="4417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得矩形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CDFG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，矩形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EFBH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FEE43A-C28F-2A84-903D-38C048084DE3}"/>
              </a:ext>
            </a:extLst>
          </p:cNvPr>
          <p:cNvSpPr txBox="1"/>
          <p:nvPr/>
        </p:nvSpPr>
        <p:spPr>
          <a:xfrm>
            <a:off x="449989" y="3718031"/>
            <a:ext cx="538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50m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HB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48m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7A1D45-0100-AA04-9B54-892269329025}"/>
              </a:ext>
            </a:extLst>
          </p:cNvPr>
          <p:cNvSpPr txBox="1"/>
          <p:nvPr/>
        </p:nvSpPr>
        <p:spPr>
          <a:xfrm>
            <a:off x="449989" y="4078071"/>
            <a:ext cx="65221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Rt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CGE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中，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50m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ECG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α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22°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B580E4-B759-9F03-E0E0-E13E7983C00A}"/>
              </a:ext>
            </a:extLst>
          </p:cNvPr>
          <p:cNvSpPr txBox="1"/>
          <p:nvPr/>
        </p:nvSpPr>
        <p:spPr>
          <a:xfrm>
            <a:off x="449989" y="4510119"/>
            <a:ext cx="650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则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CG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·tan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ECG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50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0.40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93F5F28-EC27-D66F-73F1-A64F131CB8FD}"/>
              </a:ext>
            </a:extLst>
          </p:cNvPr>
          <p:cNvSpPr txBox="1"/>
          <p:nvPr/>
        </p:nvSpPr>
        <p:spPr>
          <a:xfrm>
            <a:off x="5742326" y="4510119"/>
            <a:ext cx="636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EG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48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28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38FDE90-6B0E-963F-D161-4C89A8C62828}"/>
              </a:ext>
            </a:extLst>
          </p:cNvPr>
          <p:cNvSpPr txBox="1"/>
          <p:nvPr/>
        </p:nvSpPr>
        <p:spPr>
          <a:xfrm>
            <a:off x="449989" y="4797152"/>
            <a:ext cx="63649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Rt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中，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48m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EBF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α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22°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1051EF1-7176-9738-D928-9E01DAD9B84C}"/>
              </a:ext>
            </a:extLst>
          </p:cNvPr>
          <p:cNvSpPr txBox="1"/>
          <p:nvPr/>
        </p:nvSpPr>
        <p:spPr>
          <a:xfrm>
            <a:off x="5700981" y="4822699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则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·tan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EBF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51C2112-3D04-F441-E532-79F0CB27F367}"/>
              </a:ext>
            </a:extLst>
          </p:cNvPr>
          <p:cNvSpPr txBox="1"/>
          <p:nvPr/>
        </p:nvSpPr>
        <p:spPr>
          <a:xfrm>
            <a:off x="449989" y="5229200"/>
            <a:ext cx="270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48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≈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0.40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412A43C-EA11-C1D9-137C-7D7D90188B4A}"/>
              </a:ext>
            </a:extLst>
          </p:cNvPr>
          <p:cNvSpPr txBox="1"/>
          <p:nvPr/>
        </p:nvSpPr>
        <p:spPr>
          <a:xfrm>
            <a:off x="2528609" y="5238778"/>
            <a:ext cx="2864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36331AC-2432-E7CA-C9C5-13988DB747B2}"/>
              </a:ext>
            </a:extLst>
          </p:cNvPr>
          <p:cNvSpPr txBox="1"/>
          <p:nvPr/>
        </p:nvSpPr>
        <p:spPr>
          <a:xfrm>
            <a:off x="4758636" y="5229200"/>
            <a:ext cx="4899723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Rt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AHE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中，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120m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yt_shape_2">
            <a:extLst>
              <a:ext uri="{FF2B5EF4-FFF2-40B4-BE49-F238E27FC236}">
                <a16:creationId xmlns:a16="http://schemas.microsoft.com/office/drawing/2014/main" id="{A571BFCF-F833-4658-29A9-F5446A751474}"/>
              </a:ext>
            </a:extLst>
          </p:cNvPr>
          <p:cNvSpPr txBox="1"/>
          <p:nvPr/>
        </p:nvSpPr>
        <p:spPr>
          <a:xfrm>
            <a:off x="540000" y="5766729"/>
            <a:ext cx="9246121" cy="138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AEH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β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16.7°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，则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AH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EH 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·tan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AEH 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≈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120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0.30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（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），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AH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BH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48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84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（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），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84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28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56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（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）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/>
          </a:p>
        </p:txBody>
      </p:sp>
      <p:sp>
        <p:nvSpPr>
          <p:cNvPr id="22" name="yt_shape_13635"/>
          <p:cNvSpPr txBox="1"/>
          <p:nvPr/>
        </p:nvSpPr>
        <p:spPr>
          <a:xfrm>
            <a:off x="540000" y="7206295"/>
            <a:ext cx="46967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答：楼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的高度差约为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56m.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2C919CD-0EE4-C108-38BE-C9EDEC47AF9F}"/>
              </a:ext>
            </a:extLst>
          </p:cNvPr>
          <p:cNvSpPr txBox="1"/>
          <p:nvPr/>
        </p:nvSpPr>
        <p:spPr>
          <a:xfrm>
            <a:off x="449989" y="5668212"/>
            <a:ext cx="9336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β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16.7°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，则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EH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·tan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AEH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120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0.30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36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FDA1279-D24D-00AE-2923-FE34ABFEC98D}"/>
              </a:ext>
            </a:extLst>
          </p:cNvPr>
          <p:cNvSpPr txBox="1"/>
          <p:nvPr/>
        </p:nvSpPr>
        <p:spPr>
          <a:xfrm>
            <a:off x="449989" y="6099303"/>
            <a:ext cx="554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36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48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84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AEB7369-B2C7-97BE-228C-E5462E756821}"/>
              </a:ext>
            </a:extLst>
          </p:cNvPr>
          <p:cNvSpPr txBox="1"/>
          <p:nvPr/>
        </p:nvSpPr>
        <p:spPr>
          <a:xfrm>
            <a:off x="4945166" y="6093296"/>
            <a:ext cx="4526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84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28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56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AFF8E09-005B-A9F4-37E2-7049F6E8040E}"/>
              </a:ext>
            </a:extLst>
          </p:cNvPr>
          <p:cNvSpPr txBox="1"/>
          <p:nvPr/>
        </p:nvSpPr>
        <p:spPr>
          <a:xfrm>
            <a:off x="472668" y="6453336"/>
            <a:ext cx="4831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答：楼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与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的高度差约为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56m.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1386</Words>
  <Application>Microsoft Office PowerPoint</Application>
  <PresentationFormat>宽屏</PresentationFormat>
  <Paragraphs>113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48" baseType="lpstr">
      <vt:lpstr>,isEnd</vt:lpstr>
      <vt:lpstr>_⨹_1_49dd1</vt:lpstr>
      <vt:lpstr>_⨹_1_56f46</vt:lpstr>
      <vt:lpstr>_⨹_1_63f01</vt:lpstr>
      <vt:lpstr>_⨹_1_64ef5</vt:lpstr>
      <vt:lpstr>_⨹_1_72410</vt:lpstr>
      <vt:lpstr>_⨹_1_85c1e</vt:lpstr>
      <vt:lpstr>_⨹_1_aa9c6</vt:lpstr>
      <vt:lpstr>_⨹_1_bfe79</vt:lpstr>
      <vt:lpstr>_⨹_1_c0d14</vt:lpstr>
      <vt:lpstr>_⨹_1_c422b</vt:lpstr>
      <vt:lpstr>_⨹_1_d6c6b,isEnd</vt:lpstr>
      <vt:lpstr>_⨹_1_eea64</vt:lpstr>
      <vt:lpstr>_⨹_1_f0f0b</vt:lpstr>
      <vt:lpstr>_⨹_1_fe4f5</vt:lpstr>
      <vt:lpstr>_⨹_3_0f4bd</vt:lpstr>
      <vt:lpstr>_⨹_3_1e02c</vt:lpstr>
      <vt:lpstr>_⨹_3_c913c</vt:lpstr>
      <vt:lpstr>_⨹_4_06e4f</vt:lpstr>
      <vt:lpstr>_⨹_4_1c4a4</vt:lpstr>
      <vt:lpstr>_⨹_4_9bf51</vt:lpstr>
      <vt:lpstr>_⨹_5_e8b2e</vt:lpstr>
      <vt:lpstr>_⨹_6_03436</vt:lpstr>
      <vt:lpstr>_⨹_6_93c5c</vt:lpstr>
      <vt:lpstr>_⨹_8_751f8,isEnd</vt:lpstr>
      <vt:lpstr>_⨹_8_d8094</vt:lpstr>
      <vt:lpstr>_⨹_8_dcb23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2024-04-26T08:46:26Z</dcterms:created>
  <dcterms:modified xsi:type="dcterms:W3CDTF">2024-04-28T04:13:25Z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