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0" r:id="rId5"/>
    <p:sldId id="315" r:id="rId6"/>
    <p:sldId id="328" r:id="rId7"/>
    <p:sldId id="317" r:id="rId8"/>
    <p:sldId id="319" r:id="rId9"/>
    <p:sldId id="322" r:id="rId10"/>
    <p:sldId id="333" r:id="rId11"/>
    <p:sldId id="329" r:id="rId12"/>
    <p:sldId id="326" r:id="rId13"/>
    <p:sldId id="330" r:id="rId14"/>
    <p:sldId id="332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7" name="yt_shape_1113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36" name="yt_image_11136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39" name="yt_shape_11139"/>
          <p:cNvSpPr txBox="1"/>
          <p:nvPr/>
        </p:nvSpPr>
        <p:spPr>
          <a:xfrm>
            <a:off x="540000" y="1482165"/>
            <a:ext cx="9199634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利用一元二次方程根与系数的关系求两根之和或两根之积</a:t>
            </a:r>
          </a:p>
        </p:txBody>
      </p:sp>
      <p:sp>
        <p:nvSpPr>
          <p:cNvPr id="11140" name="yt_shape_11140"/>
          <p:cNvSpPr txBox="1"/>
          <p:nvPr/>
        </p:nvSpPr>
        <p:spPr>
          <a:xfrm>
            <a:off x="540000" y="1971599"/>
            <a:ext cx="97799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（天津市中考）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41" name="yt_table_11141" title="H_83.3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6984821"/>
                  </p:ext>
                </p:extLst>
              </p:nvPr>
            </p:nvGraphicFramePr>
            <p:xfrm>
              <a:off x="540047" y="2450902"/>
              <a:ext cx="6869748" cy="1058292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  <a:gridCol w="2498725">
                      <a:extLst>
                        <a:ext uri="{9D8B030D-6E8A-4147-A177-3AD203B41FA5}">
                          <a16:colId xmlns:a16="http://schemas.microsoft.com/office/drawing/2014/main" val="102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141" name="yt_table_11141" descr="{&quot;rangeId&quot;:2,&quot;type&quot;:&quot;Option&quot;}" title="H_83.3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6984821"/>
                  </p:ext>
                </p:extLst>
              </p:nvPr>
            </p:nvGraphicFramePr>
            <p:xfrm>
              <a:off x="540047" y="2450902"/>
              <a:ext cx="6869748" cy="1058292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  <a:gridCol w="2498725">
                      <a:extLst>
                        <a:ext uri="{9D8B030D-6E8A-4147-A177-3AD203B41FA5}">
                          <a16:colId xmlns:a16="http://schemas.microsoft.com/office/drawing/2014/main" val="1026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2"/>
                      </a:ext>
                    </a:extLst>
                  </a:tr>
                  <a:tr h="63392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5000" r="-57103" b="-1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142" name="yt_shape_11142"/>
          <p:cNvSpPr txBox="1"/>
          <p:nvPr/>
        </p:nvSpPr>
        <p:spPr>
          <a:xfrm>
            <a:off x="540000" y="3559748"/>
            <a:ext cx="99867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43" name="yt_table_1114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3448975"/>
              </p:ext>
            </p:extLst>
          </p:nvPr>
        </p:nvGraphicFramePr>
        <p:xfrm>
          <a:off x="540047" y="4039051"/>
          <a:ext cx="78098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6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6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</a:tbl>
          </a:graphicData>
        </a:graphic>
      </p:graphicFrame>
      <p:sp>
        <p:nvSpPr>
          <p:cNvPr id="11145" name="yt_shape_11145"/>
          <p:cNvSpPr txBox="1"/>
          <p:nvPr/>
        </p:nvSpPr>
        <p:spPr>
          <a:xfrm>
            <a:off x="540119" y="45652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（盐城市中考）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a34c,isEnd"/>
              </a:rPr>
              <a:t>2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409958">
            <a:extLst>
              <a:ext uri="{FF2B5EF4-FFF2-40B4-BE49-F238E27FC236}">
                <a16:creationId xmlns:a16="http://schemas.microsoft.com/office/drawing/2014/main" id="{FD55193D-736F-4ADE-42A1-1159670504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7903B2-FDA0-874C-E11E-9494556535AE}"/>
              </a:ext>
            </a:extLst>
          </p:cNvPr>
          <p:cNvSpPr txBox="1"/>
          <p:nvPr/>
        </p:nvSpPr>
        <p:spPr>
          <a:xfrm>
            <a:off x="9305064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2677F9-7CA4-5FEF-603B-DBA8DB83384D}"/>
              </a:ext>
            </a:extLst>
          </p:cNvPr>
          <p:cNvSpPr txBox="1"/>
          <p:nvPr/>
        </p:nvSpPr>
        <p:spPr>
          <a:xfrm>
            <a:off x="9527314" y="35129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1AD601-E00D-F4A6-93AA-497B1958FB70}"/>
              </a:ext>
            </a:extLst>
          </p:cNvPr>
          <p:cNvSpPr txBox="1"/>
          <p:nvPr/>
        </p:nvSpPr>
        <p:spPr>
          <a:xfrm>
            <a:off x="1364508" y="499390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93" name="yt_shape_11193"/>
              <p:cNvSpPr txBox="1"/>
              <p:nvPr/>
            </p:nvSpPr>
            <p:spPr>
              <a:xfrm>
                <a:off x="540119" y="1650420"/>
                <a:ext cx="7796301" cy="37659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）解：由根与系数的关系得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Sup>
                          <m:sSub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（结果已检验）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93" name="yt_shape_11193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0420"/>
                <a:ext cx="7796301" cy="3765967"/>
              </a:xfrm>
              <a:prstGeom prst="rect">
                <a:avLst/>
              </a:prstGeom>
              <a:blipFill>
                <a:blip r:embed="rId2"/>
                <a:stretch>
                  <a:fillRect l="-2424" t="-1456" r="-1486" b="-1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91" name="yt_shape_11191"/>
              <p:cNvSpPr txBox="1"/>
              <p:nvPr/>
            </p:nvSpPr>
            <p:spPr>
              <a:xfrm>
                <a:off x="540119" y="900198"/>
                <a:ext cx="8819081" cy="699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是方程的两个实数根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91" name="yt_shape_11191" descr="{&quot;rangeId&quot;:1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8819081" cy="699422"/>
              </a:xfrm>
              <a:prstGeom prst="rect">
                <a:avLst/>
              </a:prstGeom>
              <a:blipFill>
                <a:blip r:embed="rId3"/>
                <a:stretch>
                  <a:fillRect l="-2144" r="-1176" b="-9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EE86D1F-DF99-081A-BC41-3845ECFBA879}"/>
              </a:ext>
            </a:extLst>
          </p:cNvPr>
          <p:cNvSpPr txBox="1"/>
          <p:nvPr/>
        </p:nvSpPr>
        <p:spPr>
          <a:xfrm>
            <a:off x="450108" y="1603614"/>
            <a:ext cx="6703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）解：由根与系数的关系得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D0776F-7A20-5A40-15E7-EB786BF0574A}"/>
              </a:ext>
            </a:extLst>
          </p:cNvPr>
          <p:cNvSpPr txBox="1"/>
          <p:nvPr/>
        </p:nvSpPr>
        <p:spPr>
          <a:xfrm>
            <a:off x="497733" y="2079102"/>
            <a:ext cx="2529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8449C0D-DDE0-8743-42D3-913ECBD42D2E}"/>
                  </a:ext>
                </a:extLst>
              </p:cNvPr>
              <p:cNvSpPr txBox="1"/>
              <p:nvPr/>
            </p:nvSpPr>
            <p:spPr>
              <a:xfrm>
                <a:off x="450108" y="2554590"/>
                <a:ext cx="7900988" cy="9454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Sup>
                          <m:sSub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mathAnswerShape': 1}">
                <a:extLst>
                  <a:ext uri="{FF2B5EF4-FFF2-40B4-BE49-F238E27FC236}">
                    <a16:creationId xmlns:a16="http://schemas.microsoft.com/office/drawing/2014/main" id="{88449C0D-DDE0-8743-42D3-913ECBD42D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54590"/>
                <a:ext cx="7900988" cy="945465"/>
              </a:xfrm>
              <a:prstGeom prst="rect">
                <a:avLst/>
              </a:prstGeom>
              <a:blipFill>
                <a:blip r:embed="rId4"/>
                <a:stretch>
                  <a:fillRect l="-1235" r="-1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D561166-F44E-00A1-504F-47854D9A2897}"/>
                  </a:ext>
                </a:extLst>
              </p:cNvPr>
              <p:cNvSpPr txBox="1"/>
              <p:nvPr/>
            </p:nvSpPr>
            <p:spPr>
              <a:xfrm>
                <a:off x="450108" y="3406443"/>
                <a:ext cx="3534791" cy="9083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, 'mathAnswerShape': 1}">
                <a:extLst>
                  <a:ext uri="{FF2B5EF4-FFF2-40B4-BE49-F238E27FC236}">
                    <a16:creationId xmlns:a16="http://schemas.microsoft.com/office/drawing/2014/main" id="{3D561166-F44E-00A1-504F-47854D9A28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06443"/>
                <a:ext cx="3534791" cy="908317"/>
              </a:xfrm>
              <a:prstGeom prst="rect">
                <a:avLst/>
              </a:prstGeom>
              <a:blipFill>
                <a:blip r:embed="rId5"/>
                <a:stretch>
                  <a:fillRect l="-2759" r="-2586" b="-2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D92CAA7-BB2A-7537-79A8-63AF47772CAE}"/>
              </a:ext>
            </a:extLst>
          </p:cNvPr>
          <p:cNvSpPr txBox="1"/>
          <p:nvPr/>
        </p:nvSpPr>
        <p:spPr>
          <a:xfrm>
            <a:off x="450108" y="4221148"/>
            <a:ext cx="391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12BA21D-66B1-3D4A-9F48-6429FAF7145D}"/>
                  </a:ext>
                </a:extLst>
              </p:cNvPr>
              <p:cNvSpPr txBox="1"/>
              <p:nvPr/>
            </p:nvSpPr>
            <p:spPr>
              <a:xfrm>
                <a:off x="450108" y="4696636"/>
                <a:ext cx="492194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（结果已检验）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0, 'mathAnswerShape': 1}">
                <a:extLst>
                  <a:ext uri="{FF2B5EF4-FFF2-40B4-BE49-F238E27FC236}">
                    <a16:creationId xmlns:a16="http://schemas.microsoft.com/office/drawing/2014/main" id="{B12BA21D-66B1-3D4A-9F48-6429FAF714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96636"/>
                <a:ext cx="4921948" cy="730136"/>
              </a:xfrm>
              <a:prstGeom prst="rect">
                <a:avLst/>
              </a:prstGeom>
              <a:blipFill>
                <a:blip r:embed="rId6"/>
                <a:stretch>
                  <a:fillRect l="-1983" r="-198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6" name="yt_shape_1119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95" name="yt_image_11195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98" name="yt_shape_11198"/>
          <p:cNvSpPr txBox="1"/>
          <p:nvPr/>
        </p:nvSpPr>
        <p:spPr>
          <a:xfrm>
            <a:off x="540119" y="1482165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（核心素养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0a84"/>
              </a:rPr>
              <a:t> 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取什么实数值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该方程总有两个不相等的实数根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）证明：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]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无论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取什么实数值，该方程总有两个不相等的实数根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E45B74-E10E-73D3-F8E2-008854498C28}"/>
              </a:ext>
            </a:extLst>
          </p:cNvPr>
          <p:cNvSpPr txBox="1"/>
          <p:nvPr/>
        </p:nvSpPr>
        <p:spPr>
          <a:xfrm>
            <a:off x="450108" y="2861823"/>
            <a:ext cx="6306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4397635-E7C3-87AA-2AD1-37361E14A71E}"/>
              </a:ext>
            </a:extLst>
          </p:cNvPr>
          <p:cNvSpPr txBox="1"/>
          <p:nvPr/>
        </p:nvSpPr>
        <p:spPr>
          <a:xfrm>
            <a:off x="450108" y="3337311"/>
            <a:ext cx="351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43155C-EAE1-1BA1-B517-C2CF9C67D7F0}"/>
              </a:ext>
            </a:extLst>
          </p:cNvPr>
          <p:cNvSpPr txBox="1"/>
          <p:nvPr/>
        </p:nvSpPr>
        <p:spPr>
          <a:xfrm>
            <a:off x="450108" y="3812799"/>
            <a:ext cx="237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68EDAF-5548-4C66-78B0-E9A24A1D725E}"/>
              </a:ext>
            </a:extLst>
          </p:cNvPr>
          <p:cNvSpPr txBox="1"/>
          <p:nvPr/>
        </p:nvSpPr>
        <p:spPr>
          <a:xfrm>
            <a:off x="450108" y="4288287"/>
            <a:ext cx="2797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43BB1-9288-BDEE-16A2-269307F9E739}"/>
              </a:ext>
            </a:extLst>
          </p:cNvPr>
          <p:cNvSpPr txBox="1"/>
          <p:nvPr/>
        </p:nvSpPr>
        <p:spPr>
          <a:xfrm>
            <a:off x="450108" y="4763776"/>
            <a:ext cx="2797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7A13DB-ED6F-F394-091A-C29268579561}"/>
              </a:ext>
            </a:extLst>
          </p:cNvPr>
          <p:cNvSpPr txBox="1"/>
          <p:nvPr/>
        </p:nvSpPr>
        <p:spPr>
          <a:xfrm>
            <a:off x="450108" y="5239263"/>
            <a:ext cx="142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492F42-8E09-9E2A-A492-F71598ADD88E}"/>
              </a:ext>
            </a:extLst>
          </p:cNvPr>
          <p:cNvSpPr txBox="1"/>
          <p:nvPr/>
        </p:nvSpPr>
        <p:spPr>
          <a:xfrm>
            <a:off x="450108" y="5714751"/>
            <a:ext cx="7801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无论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取什么实数值，该方程总有两个不相等的实数根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01" name="yt_shape_11201"/>
              <p:cNvSpPr txBox="1"/>
              <p:nvPr/>
            </p:nvSpPr>
            <p:spPr>
              <a:xfrm>
                <a:off x="540119" y="900000"/>
                <a:ext cx="11492915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当一矩形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的对角线长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且矩形两条边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19352"/>
                  </a:rPr>
                  <a:t>恰好是这个方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程的两个根时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201" name="yt_shape_11201" descr="{&quot;rangeId&quot;:2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2564" r="-988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2ABDDD1-A954-3839-48DF-8A18A0AFBC1B}"/>
              </a:ext>
            </a:extLst>
          </p:cNvPr>
          <p:cNvSpPr txBox="1"/>
          <p:nvPr/>
        </p:nvSpPr>
        <p:spPr>
          <a:xfrm>
            <a:off x="449989" y="1844824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）解：根据题意，得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563A22-60C6-15FA-8A03-8F4E97484555}"/>
              </a:ext>
            </a:extLst>
          </p:cNvPr>
          <p:cNvSpPr txBox="1"/>
          <p:nvPr/>
        </p:nvSpPr>
        <p:spPr>
          <a:xfrm>
            <a:off x="497614" y="2320312"/>
            <a:ext cx="533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24131AC-C1FC-3135-E10C-9AA71A791FEC}"/>
                  </a:ext>
                </a:extLst>
              </p:cNvPr>
              <p:cNvSpPr txBox="1"/>
              <p:nvPr/>
            </p:nvSpPr>
            <p:spPr>
              <a:xfrm>
                <a:off x="449989" y="2795800"/>
                <a:ext cx="46442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24131AC-C1FC-3135-E10C-9AA71A791F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95800"/>
                <a:ext cx="4644263" cy="613931"/>
              </a:xfrm>
              <a:prstGeom prst="rect">
                <a:avLst/>
              </a:prstGeom>
              <a:blipFill>
                <a:blip r:embed="rId3"/>
                <a:stretch>
                  <a:fillRect l="-2100" r="-2100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E9B712F-1BF6-B4C8-CFCB-96F6497D03F4}"/>
              </a:ext>
            </a:extLst>
          </p:cNvPr>
          <p:cNvSpPr txBox="1"/>
          <p:nvPr/>
        </p:nvSpPr>
        <p:spPr>
          <a:xfrm>
            <a:off x="449989" y="3316119"/>
            <a:ext cx="485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AF8F435-D383-A6AB-A400-77CACEE3E454}"/>
              </a:ext>
            </a:extLst>
          </p:cNvPr>
          <p:cNvSpPr txBox="1"/>
          <p:nvPr/>
        </p:nvSpPr>
        <p:spPr>
          <a:xfrm>
            <a:off x="449989" y="3791607"/>
            <a:ext cx="613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9DD3CFD-3B9A-7059-1618-691D707005D5}"/>
              </a:ext>
            </a:extLst>
          </p:cNvPr>
          <p:cNvSpPr txBox="1"/>
          <p:nvPr/>
        </p:nvSpPr>
        <p:spPr>
          <a:xfrm>
            <a:off x="449989" y="4267095"/>
            <a:ext cx="6606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32D3D65-13B0-71E3-F66C-FA217BD09419}"/>
              </a:ext>
            </a:extLst>
          </p:cNvPr>
          <p:cNvSpPr txBox="1"/>
          <p:nvPr/>
        </p:nvSpPr>
        <p:spPr>
          <a:xfrm>
            <a:off x="449989" y="4742583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CE5D10E-7769-0E03-0E7E-189EBDCDF436}"/>
              </a:ext>
            </a:extLst>
          </p:cNvPr>
          <p:cNvSpPr txBox="1"/>
          <p:nvPr/>
        </p:nvSpPr>
        <p:spPr>
          <a:xfrm>
            <a:off x="449989" y="5218071"/>
            <a:ext cx="2502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2A92992-2214-3603-D864-620C33160B30}"/>
              </a:ext>
            </a:extLst>
          </p:cNvPr>
          <p:cNvSpPr txBox="1"/>
          <p:nvPr/>
        </p:nvSpPr>
        <p:spPr>
          <a:xfrm>
            <a:off x="449989" y="5693559"/>
            <a:ext cx="358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6" name="yt_shape_11206"/>
          <p:cNvSpPr txBox="1"/>
          <p:nvPr/>
        </p:nvSpPr>
        <p:spPr>
          <a:xfrm>
            <a:off x="540000" y="1703411"/>
            <a:ext cx="9378703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不解方程，利用根与系数的关系求某些代数式值的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三步法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）算：计算出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）变：将所求的代数式用含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的式子表示；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）代：代入所求的代数式计算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矩形 2"/>
          <p:cNvSpPr/>
          <p:nvPr/>
        </p:nvSpPr>
        <p:spPr>
          <a:xfrm>
            <a:off x="407368" y="992051"/>
            <a:ext cx="142218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b="1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名师点睛</a:t>
            </a:r>
            <a:endParaRPr lang="zh-CN" altLang="zh-CN" sz="2400" b="1">
              <a:solidFill>
                <a:srgbClr val="000000"/>
              </a:solidFill>
              <a:latin typeface="Times New Roman" pitchFamily="24"/>
              <a:ea typeface="黑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7" name="yt_shape_11147"/>
          <p:cNvSpPr txBox="1"/>
          <p:nvPr/>
        </p:nvSpPr>
        <p:spPr>
          <a:xfrm>
            <a:off x="540000" y="1684810"/>
            <a:ext cx="29815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148" name="yt_shape_11148"/>
          <p:cNvSpPr txBox="1"/>
          <p:nvPr/>
        </p:nvSpPr>
        <p:spPr>
          <a:xfrm>
            <a:off x="540000" y="2164113"/>
            <a:ext cx="257442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indent="914285"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11149" name="yt_shape_11149"/>
          <p:cNvSpPr txBox="1"/>
          <p:nvPr/>
        </p:nvSpPr>
        <p:spPr>
          <a:xfrm>
            <a:off x="540000" y="3123548"/>
            <a:ext cx="31354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50" name="yt_shape_11150"/>
              <p:cNvSpPr txBox="1"/>
              <p:nvPr/>
            </p:nvSpPr>
            <p:spPr>
              <a:xfrm>
                <a:off x="1200648" y="3602851"/>
                <a:ext cx="2415726" cy="13226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indent="914285"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150" name="yt_shape_111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0648" y="3602851"/>
                <a:ext cx="2415726" cy="1322670"/>
              </a:xfrm>
              <a:prstGeom prst="rect">
                <a:avLst/>
              </a:prstGeom>
              <a:blipFill>
                <a:blip r:embed="rId2"/>
                <a:stretch>
                  <a:fillRect l="-7828" r="-6818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52" name="yt_shape_11152"/>
          <p:cNvSpPr txBox="1"/>
          <p:nvPr/>
        </p:nvSpPr>
        <p:spPr>
          <a:xfrm>
            <a:off x="540000" y="4976309"/>
            <a:ext cx="30376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53" name="yt_shape_11153"/>
              <p:cNvSpPr txBox="1"/>
              <p:nvPr/>
            </p:nvSpPr>
            <p:spPr>
              <a:xfrm>
                <a:off x="540000" y="5455612"/>
                <a:ext cx="2646558" cy="13237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indent="914285"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153" name="yt_shape_111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55612"/>
                <a:ext cx="2646558" cy="1323760"/>
              </a:xfrm>
              <a:prstGeom prst="rect">
                <a:avLst/>
              </a:prstGeom>
              <a:blipFill>
                <a:blip r:embed="rId3"/>
                <a:stretch>
                  <a:fillRect l="-7143" r="-5991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AEFC804-53C8-14D2-2B93-AFD3289E83CC}"/>
              </a:ext>
            </a:extLst>
          </p:cNvPr>
          <p:cNvSpPr txBox="1"/>
          <p:nvPr/>
        </p:nvSpPr>
        <p:spPr>
          <a:xfrm>
            <a:off x="1127448" y="2117307"/>
            <a:ext cx="272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FFCE4B-2B4E-EAAD-B958-811AC4AE21D6}"/>
              </a:ext>
            </a:extLst>
          </p:cNvPr>
          <p:cNvSpPr txBox="1"/>
          <p:nvPr/>
        </p:nvSpPr>
        <p:spPr>
          <a:xfrm>
            <a:off x="2089473" y="2592795"/>
            <a:ext cx="12341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97A1556-4308-8B15-A1BA-1C345AA89175}"/>
                  </a:ext>
                </a:extLst>
              </p:cNvPr>
              <p:cNvSpPr txBox="1"/>
              <p:nvPr/>
            </p:nvSpPr>
            <p:spPr>
              <a:xfrm>
                <a:off x="1291303" y="3556045"/>
                <a:ext cx="249624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97A1556-4308-8B15-A1BA-1C345AA891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1303" y="3556045"/>
                <a:ext cx="2496249" cy="768490"/>
              </a:xfrm>
              <a:prstGeom prst="rect">
                <a:avLst/>
              </a:prstGeom>
              <a:blipFill>
                <a:blip r:embed="rId4"/>
                <a:stretch>
                  <a:fillRect l="-3912" r="-3912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F73C8E2-0DAA-A7E4-7EB4-4F143AD591F2}"/>
                  </a:ext>
                </a:extLst>
              </p:cNvPr>
              <p:cNvSpPr txBox="1"/>
              <p:nvPr/>
            </p:nvSpPr>
            <p:spPr>
              <a:xfrm>
                <a:off x="2253328" y="4230923"/>
                <a:ext cx="16104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F73C8E2-0DAA-A7E4-7EB4-4F143AD591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3328" y="4230923"/>
                <a:ext cx="1610424" cy="728612"/>
              </a:xfrm>
              <a:prstGeom prst="rect">
                <a:avLst/>
              </a:prstGeom>
              <a:blipFill>
                <a:blip r:embed="rId5"/>
                <a:stretch>
                  <a:fillRect l="-6061" r="-6061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7DB6F6-E89D-AE77-0032-25C58542523D}"/>
                  </a:ext>
                </a:extLst>
              </p:cNvPr>
              <p:cNvSpPr txBox="1"/>
              <p:nvPr/>
            </p:nvSpPr>
            <p:spPr>
              <a:xfrm>
                <a:off x="630655" y="5408806"/>
                <a:ext cx="2801049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7DB6F6-E89D-AE77-0032-25C5854252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655" y="5408806"/>
                <a:ext cx="2801049" cy="768046"/>
              </a:xfrm>
              <a:prstGeom prst="rect">
                <a:avLst/>
              </a:prstGeom>
              <a:blipFill>
                <a:blip r:embed="rId6"/>
                <a:stretch>
                  <a:fillRect l="-3261" r="-347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27768AF-573F-9391-8E59-E0FED2418C1C}"/>
                  </a:ext>
                </a:extLst>
              </p:cNvPr>
              <p:cNvSpPr txBox="1"/>
              <p:nvPr/>
            </p:nvSpPr>
            <p:spPr>
              <a:xfrm>
                <a:off x="1592680" y="6083240"/>
                <a:ext cx="161042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27768AF-573F-9391-8E59-E0FED2418C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2680" y="6083240"/>
                <a:ext cx="1610424" cy="730136"/>
              </a:xfrm>
              <a:prstGeom prst="rect">
                <a:avLst/>
              </a:prstGeom>
              <a:blipFill>
                <a:blip r:embed="rId7"/>
                <a:stretch>
                  <a:fillRect l="-5682" r="-643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yt_shape_11146"/>
          <p:cNvSpPr txBox="1"/>
          <p:nvPr/>
        </p:nvSpPr>
        <p:spPr>
          <a:xfrm>
            <a:off x="540119" y="75742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求下列各方程的两根之和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d3fa"/>
              </a:rPr>
              <a:t>与两根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5" name="yt_shape_11155"/>
          <p:cNvSpPr txBox="1"/>
          <p:nvPr/>
        </p:nvSpPr>
        <p:spPr>
          <a:xfrm>
            <a:off x="540000" y="900000"/>
            <a:ext cx="10430741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间接利用根与系数的关系求一元二次方程中字母的值及代数式的值</a:t>
            </a:r>
          </a:p>
        </p:txBody>
      </p:sp>
      <p:sp>
        <p:nvSpPr>
          <p:cNvPr id="11156" name="yt_shape_11156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d626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57" name="yt_table_1115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427937"/>
              </p:ext>
            </p:extLst>
          </p:nvPr>
        </p:nvGraphicFramePr>
        <p:xfrm>
          <a:off x="540047" y="2348869"/>
          <a:ext cx="75050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6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6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6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159" name="yt_shape_11159"/>
              <p:cNvSpPr txBox="1"/>
              <p:nvPr/>
            </p:nvSpPr>
            <p:spPr>
              <a:xfrm>
                <a:off x="540119" y="2875040"/>
                <a:ext cx="11111999" cy="11660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（菏泽市中考）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的两根为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2096d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159" name="yt_shape_11159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75040"/>
                <a:ext cx="11111999" cy="1166025"/>
              </a:xfrm>
              <a:prstGeom prst="rect">
                <a:avLst/>
              </a:prstGeom>
              <a:blipFill>
                <a:blip r:embed="rId2"/>
                <a:stretch>
                  <a:fillRect l="-1701" b="-15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61" name="yt_table_11161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0359643"/>
                  </p:ext>
                </p:extLst>
              </p:nvPr>
            </p:nvGraphicFramePr>
            <p:xfrm>
              <a:off x="540047" y="4091853"/>
              <a:ext cx="7852728" cy="672465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269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270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  <a:gridCol w="1457325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161" name="yt_table_11161" descr="{&quot;rangeId&quot;:7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0359643"/>
                  </p:ext>
                </p:extLst>
              </p:nvPr>
            </p:nvGraphicFramePr>
            <p:xfrm>
              <a:off x="540047" y="4091853"/>
              <a:ext cx="7852728" cy="633667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269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270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  <a:gridCol w="1457325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8477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3933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162" name="yt_shape_11162"/>
          <p:cNvSpPr txBox="1"/>
          <p:nvPr/>
        </p:nvSpPr>
        <p:spPr>
          <a:xfrm>
            <a:off x="540119" y="477616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（衡阳市中考）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49d0,isEnd"/>
              </a:rPr>
              <a:t>则它的另一个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410028">
            <a:extLst>
              <a:ext uri="{FF2B5EF4-FFF2-40B4-BE49-F238E27FC236}">
                <a16:creationId xmlns:a16="http://schemas.microsoft.com/office/drawing/2014/main" id="{26A301E2-F686-ECA6-72BD-83C683FE50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C96B25-E0B5-243A-78FE-33F0ED1FE326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186C5E-E773-F967-AAFF-7B1B2ED54DAE}"/>
              </a:ext>
            </a:extLst>
          </p:cNvPr>
          <p:cNvSpPr txBox="1"/>
          <p:nvPr/>
        </p:nvSpPr>
        <p:spPr>
          <a:xfrm>
            <a:off x="1059708" y="355861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428C44-1E81-7CDD-7526-D2633048444F}"/>
              </a:ext>
            </a:extLst>
          </p:cNvPr>
          <p:cNvSpPr txBox="1"/>
          <p:nvPr/>
        </p:nvSpPr>
        <p:spPr>
          <a:xfrm>
            <a:off x="1669308" y="520485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64" name="yt_shape_11164"/>
              <p:cNvSpPr txBox="1"/>
              <p:nvPr/>
            </p:nvSpPr>
            <p:spPr>
              <a:xfrm>
                <a:off x="540000" y="1462777"/>
                <a:ext cx="2223173" cy="4342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164" name="yt_shape_111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62777"/>
                <a:ext cx="2223173" cy="434286"/>
              </a:xfrm>
              <a:prstGeom prst="rect">
                <a:avLst/>
              </a:prstGeom>
              <a:blipFill>
                <a:blip r:embed="rId2"/>
                <a:stretch>
                  <a:fillRect l="-8516" t="-12676" r="-7143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66" name="yt_shape_11166"/>
              <p:cNvSpPr txBox="1"/>
              <p:nvPr/>
            </p:nvSpPr>
            <p:spPr>
              <a:xfrm>
                <a:off x="540000" y="1947851"/>
                <a:ext cx="4704621" cy="13952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indent="1523809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</a:p>
              <a:p>
                <a:pPr indent="1523809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</a:p>
            </p:txBody>
          </p:sp>
        </mc:Choice>
        <mc:Fallback>
          <p:sp>
            <p:nvSpPr>
              <p:cNvPr id="11166" name="yt_shape_111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47851"/>
                <a:ext cx="4704621" cy="1395254"/>
              </a:xfrm>
              <a:prstGeom prst="rect">
                <a:avLst/>
              </a:prstGeom>
              <a:blipFill>
                <a:blip r:embed="rId3"/>
                <a:stretch>
                  <a:fillRect l="-4021" t="-3947" r="-1686" b="-13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68" name="yt_shape_11168"/>
              <p:cNvSpPr txBox="1"/>
              <p:nvPr/>
            </p:nvSpPr>
            <p:spPr>
              <a:xfrm>
                <a:off x="540000" y="3393893"/>
                <a:ext cx="2083263" cy="7375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168" name="yt_shape_111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93893"/>
                <a:ext cx="2083263" cy="737510"/>
              </a:xfrm>
              <a:prstGeom prst="rect">
                <a:avLst/>
              </a:prstGeom>
              <a:blipFill>
                <a:blip r:embed="rId4"/>
                <a:stretch>
                  <a:fillRect l="-9091" r="-7918" b="-66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70" name="yt_shape_11170"/>
              <p:cNvSpPr txBox="1"/>
              <p:nvPr/>
            </p:nvSpPr>
            <p:spPr>
              <a:xfrm>
                <a:off x="540000" y="4182191"/>
                <a:ext cx="2839239" cy="19552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523809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523809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>
          <p:sp>
            <p:nvSpPr>
              <p:cNvPr id="11170" name="yt_shape_111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82191"/>
                <a:ext cx="2839239" cy="1955215"/>
              </a:xfrm>
              <a:prstGeom prst="rect">
                <a:avLst/>
              </a:prstGeom>
              <a:blipFill>
                <a:blip r:embed="rId5"/>
                <a:stretch>
                  <a:fillRect l="-6667" b="-90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ECDB50A-1D32-E0A8-A047-3196CC1EA735}"/>
                  </a:ext>
                </a:extLst>
              </p:cNvPr>
              <p:cNvSpPr txBox="1"/>
              <p:nvPr/>
            </p:nvSpPr>
            <p:spPr>
              <a:xfrm>
                <a:off x="449989" y="1901045"/>
                <a:ext cx="4839208" cy="5755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ECDB50A-1D32-E0A8-A047-3196CC1EA7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01045"/>
                <a:ext cx="4839208" cy="575514"/>
              </a:xfrm>
              <a:prstGeom prst="rect">
                <a:avLst/>
              </a:prstGeom>
              <a:blipFill>
                <a:blip r:embed="rId6"/>
                <a:stretch>
                  <a:fillRect l="-2015" t="-1064" r="-630" b="-15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B765BAF-688A-A584-A472-185B3BDBA5FD}"/>
              </a:ext>
            </a:extLst>
          </p:cNvPr>
          <p:cNvSpPr txBox="1"/>
          <p:nvPr/>
        </p:nvSpPr>
        <p:spPr>
          <a:xfrm>
            <a:off x="1973989" y="2382947"/>
            <a:ext cx="256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A48F4E-997C-1C6E-87F7-FC6C85905996}"/>
              </a:ext>
            </a:extLst>
          </p:cNvPr>
          <p:cNvSpPr txBox="1"/>
          <p:nvPr/>
        </p:nvSpPr>
        <p:spPr>
          <a:xfrm>
            <a:off x="1973989" y="2858435"/>
            <a:ext cx="85458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99D320-A876-DB7C-375E-01F219E78802}"/>
                  </a:ext>
                </a:extLst>
              </p:cNvPr>
              <p:cNvSpPr txBox="1"/>
              <p:nvPr/>
            </p:nvSpPr>
            <p:spPr>
              <a:xfrm>
                <a:off x="449989" y="4135385"/>
                <a:ext cx="2991867" cy="933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99D320-A876-DB7C-375E-01F219E788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35385"/>
                <a:ext cx="2991867" cy="933082"/>
              </a:xfrm>
              <a:prstGeom prst="rect">
                <a:avLst/>
              </a:prstGeom>
              <a:blipFill>
                <a:blip r:embed="rId7"/>
                <a:stretch>
                  <a:fillRect l="-3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9D0526A-98F1-7620-5AAF-270EFF719EEC}"/>
                  </a:ext>
                </a:extLst>
              </p:cNvPr>
              <p:cNvSpPr txBox="1"/>
              <p:nvPr/>
            </p:nvSpPr>
            <p:spPr>
              <a:xfrm>
                <a:off x="1973989" y="4974855"/>
                <a:ext cx="87064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9D0526A-98F1-7620-5AAF-270EFF719E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3989" y="4974855"/>
                <a:ext cx="870649" cy="766077"/>
              </a:xfrm>
              <a:prstGeom prst="rect">
                <a:avLst/>
              </a:prstGeom>
              <a:blipFill>
                <a:blip r:embed="rId8"/>
                <a:stretch>
                  <a:fillRect l="-11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1D4AB52-6366-6F0A-D70F-CCCB59B284C0}"/>
              </a:ext>
            </a:extLst>
          </p:cNvPr>
          <p:cNvSpPr txBox="1"/>
          <p:nvPr/>
        </p:nvSpPr>
        <p:spPr>
          <a:xfrm>
            <a:off x="1973989" y="5647321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1163"/>
          <p:cNvSpPr txBox="1"/>
          <p:nvPr/>
        </p:nvSpPr>
        <p:spPr>
          <a:xfrm>
            <a:off x="540000" y="823425"/>
            <a:ext cx="107882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不解方程求下列各式的值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2" name="yt_shape_11172"/>
          <p:cNvSpPr txBox="1"/>
          <p:nvPr/>
        </p:nvSpPr>
        <p:spPr>
          <a:xfrm>
            <a:off x="540000" y="900000"/>
            <a:ext cx="35746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173" name="yt_shape_11173"/>
          <p:cNvSpPr txBox="1"/>
          <p:nvPr/>
        </p:nvSpPr>
        <p:spPr>
          <a:xfrm>
            <a:off x="540000" y="1379303"/>
            <a:ext cx="453329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40E4EA-1904-6CE1-770C-0C53B6CCCEA6}"/>
              </a:ext>
            </a:extLst>
          </p:cNvPr>
          <p:cNvSpPr txBox="1"/>
          <p:nvPr/>
        </p:nvSpPr>
        <p:spPr>
          <a:xfrm>
            <a:off x="449989" y="1332497"/>
            <a:ext cx="4669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BF739C-9CD8-1B50-2751-F912EE2CFD3B}"/>
              </a:ext>
            </a:extLst>
          </p:cNvPr>
          <p:cNvSpPr txBox="1"/>
          <p:nvPr/>
        </p:nvSpPr>
        <p:spPr>
          <a:xfrm>
            <a:off x="1669189" y="1807985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C7AAF1-3850-CF95-4C9A-EEBB73D7EA77}"/>
              </a:ext>
            </a:extLst>
          </p:cNvPr>
          <p:cNvSpPr txBox="1"/>
          <p:nvPr/>
        </p:nvSpPr>
        <p:spPr>
          <a:xfrm>
            <a:off x="1669189" y="2283473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4" name="yt_shape_11174"/>
          <p:cNvSpPr txBox="1"/>
          <p:nvPr/>
        </p:nvSpPr>
        <p:spPr>
          <a:xfrm>
            <a:off x="540000" y="900000"/>
            <a:ext cx="9534661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已知根与系数的关系，求字母系数的值时，忽视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75" name="yt_shape_11175"/>
              <p:cNvSpPr txBox="1"/>
              <p:nvPr/>
            </p:nvSpPr>
            <p:spPr>
              <a:xfrm>
                <a:off x="540119" y="1389434"/>
                <a:ext cx="11492915" cy="11675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有两个实数根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0cae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75" name="yt_shape_111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167564"/>
              </a:xfrm>
              <a:prstGeom prst="rect">
                <a:avLst/>
              </a:prstGeom>
              <a:blipFill>
                <a:blip r:embed="rId2"/>
                <a:stretch>
                  <a:fillRect l="-1645" b="-15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410110" title="H_26.259764">
            <a:extLst>
              <a:ext uri="{FF2B5EF4-FFF2-40B4-BE49-F238E27FC236}">
                <a16:creationId xmlns:a16="http://schemas.microsoft.com/office/drawing/2014/main" id="{F9EDE4C1-E5AF-FC7C-0E6B-5A97052786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1B55EA-00F6-B3AB-04CB-26C699A8D4AF}"/>
              </a:ext>
            </a:extLst>
          </p:cNvPr>
          <p:cNvSpPr txBox="1"/>
          <p:nvPr/>
        </p:nvSpPr>
        <p:spPr>
          <a:xfrm>
            <a:off x="1364508" y="207452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8" name="yt_shape_1117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77" name="yt_image_11177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80" name="yt_shape_11180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（南京市中考）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09aa"/>
              </a:rPr>
              <a:t>的根的情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81" name="yt_table_111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947989"/>
              </p:ext>
            </p:extLst>
          </p:nvPr>
        </p:nvGraphicFramePr>
        <p:xfrm>
          <a:off x="540047" y="2441600"/>
          <a:ext cx="6791643" cy="950976"/>
        </p:xfrm>
        <a:graphic>
          <a:graphicData uri="http://schemas.openxmlformats.org/drawingml/2006/table">
            <a:tbl>
              <a:tblPr/>
              <a:tblGrid>
                <a:gridCol w="4615180">
                  <a:extLst>
                    <a:ext uri="{9D8B030D-6E8A-4147-A177-3AD203B41FA5}">
                      <a16:colId xmlns:a16="http://schemas.microsoft.com/office/drawing/2014/main" val="10273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2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两个正根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两个负根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一个正根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一个负根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</a:tbl>
          </a:graphicData>
        </a:graphic>
      </p:graphicFrame>
      <p:sp>
        <p:nvSpPr>
          <p:cNvPr id="11183" name="yt_shape_11183"/>
          <p:cNvSpPr txBox="1"/>
          <p:nvPr/>
        </p:nvSpPr>
        <p:spPr>
          <a:xfrm>
            <a:off x="540119" y="344315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在解一元二次方程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小红看错了常数项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deef"/>
              </a:rPr>
              <a:t>得到方程的两个根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小明看错了一次项系数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得到方程的两个根是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db63"/>
              </a:rPr>
              <a:t>则原来的方程是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84" name="yt_table_1118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797807"/>
              </p:ext>
            </p:extLst>
          </p:nvPr>
        </p:nvGraphicFramePr>
        <p:xfrm>
          <a:off x="540047" y="4882720"/>
          <a:ext cx="7517130" cy="950976"/>
        </p:xfrm>
        <a:graphic>
          <a:graphicData uri="http://schemas.openxmlformats.org/drawingml/2006/table">
            <a:tbl>
              <a:tblPr/>
              <a:tblGrid>
                <a:gridCol w="4615180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  <a:gridCol w="2901950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9243C41-D311-BBDA-C268-C5DEB4F161A5}"/>
              </a:ext>
            </a:extLst>
          </p:cNvPr>
          <p:cNvSpPr txBox="1"/>
          <p:nvPr/>
        </p:nvSpPr>
        <p:spPr>
          <a:xfrm>
            <a:off x="44125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F60436-3C85-F2FB-1787-CBF86C83EEE4}"/>
              </a:ext>
            </a:extLst>
          </p:cNvPr>
          <p:cNvSpPr txBox="1"/>
          <p:nvPr/>
        </p:nvSpPr>
        <p:spPr>
          <a:xfrm>
            <a:off x="1059708" y="434732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86" name="yt_shape_11186"/>
              <p:cNvSpPr txBox="1"/>
              <p:nvPr/>
            </p:nvSpPr>
            <p:spPr>
              <a:xfrm>
                <a:off x="540119" y="900000"/>
                <a:ext cx="11492915" cy="39899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（鄂州市中考）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9274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无论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为何值，方程总有实数根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186" name="yt_shape_111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89938"/>
              </a:xfrm>
              <a:prstGeom prst="rect">
                <a:avLst/>
              </a:prstGeom>
              <a:blipFill>
                <a:blip r:embed="rId2"/>
                <a:stretch>
                  <a:fillRect l="-1645" t="-13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DEA0E70-E175-399C-D482-61265B2E2405}"/>
                  </a:ext>
                </a:extLst>
              </p:cNvPr>
              <p:cNvSpPr txBox="1"/>
              <p:nvPr/>
            </p:nvSpPr>
            <p:spPr>
              <a:xfrm>
                <a:off x="2696675" y="1328682"/>
                <a:ext cx="661099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hasSerialNum': 1, 'mathAnswerShape': 1, 'pageBreak': True}">
                <a:extLst>
                  <a:ext uri="{FF2B5EF4-FFF2-40B4-BE49-F238E27FC236}">
                    <a16:creationId xmlns:a16="http://schemas.microsoft.com/office/drawing/2014/main" id="{4DEA0E70-E175-399C-D482-61265B2E24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6675" y="1328682"/>
                <a:ext cx="661099" cy="767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EE89305-5EE5-B2F5-4974-4FFD9AAD6532}"/>
              </a:ext>
            </a:extLst>
          </p:cNvPr>
          <p:cNvCxnSpPr/>
          <p:nvPr/>
        </p:nvCxnSpPr>
        <p:spPr>
          <a:xfrm>
            <a:off x="2434261" y="2068591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6" name="yt_shape_11186"/>
          <p:cNvSpPr txBox="1"/>
          <p:nvPr/>
        </p:nvSpPr>
        <p:spPr>
          <a:xfrm>
            <a:off x="540119" y="900000"/>
            <a:ext cx="11492915" cy="398993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（南充市中考）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方程总有实数根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]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无论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为何值，方程总有实数根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80E8F5-C756-F0E9-68D6-328AC2509C91}"/>
              </a:ext>
            </a:extLst>
          </p:cNvPr>
          <p:cNvSpPr txBox="1"/>
          <p:nvPr/>
        </p:nvSpPr>
        <p:spPr>
          <a:xfrm>
            <a:off x="450108" y="1916832"/>
            <a:ext cx="7304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EBCCBB-15D4-CC03-C39B-83C23DA87F2A}"/>
              </a:ext>
            </a:extLst>
          </p:cNvPr>
          <p:cNvSpPr txBox="1"/>
          <p:nvPr/>
        </p:nvSpPr>
        <p:spPr>
          <a:xfrm>
            <a:off x="450108" y="2392320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E8D419-6CF2-0921-9BB5-E91D287D2C51}"/>
              </a:ext>
            </a:extLst>
          </p:cNvPr>
          <p:cNvSpPr txBox="1"/>
          <p:nvPr/>
        </p:nvSpPr>
        <p:spPr>
          <a:xfrm>
            <a:off x="450108" y="2867808"/>
            <a:ext cx="2883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678D14-A14E-5CF4-89FC-BBDD9553D276}"/>
              </a:ext>
            </a:extLst>
          </p:cNvPr>
          <p:cNvSpPr txBox="1"/>
          <p:nvPr/>
        </p:nvSpPr>
        <p:spPr>
          <a:xfrm>
            <a:off x="450108" y="3343296"/>
            <a:ext cx="48393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无论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为何值，方程总有实数根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6399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1318</Words>
  <Application>Microsoft Office PowerPoint</Application>
  <PresentationFormat>宽屏</PresentationFormat>
  <Paragraphs>152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1" baseType="lpstr">
      <vt:lpstr>,isEnd</vt:lpstr>
      <vt:lpstr>_⨹_1_50a84</vt:lpstr>
      <vt:lpstr>_⨹_1_b9274</vt:lpstr>
      <vt:lpstr>_⨹_1_c0cae,isEnd</vt:lpstr>
      <vt:lpstr>_⨹_1_da34c,isEnd</vt:lpstr>
      <vt:lpstr>_⨹_3_2096d</vt:lpstr>
      <vt:lpstr>_⨹_3_bd626</vt:lpstr>
      <vt:lpstr>_⨹_3_fd3fa</vt:lpstr>
      <vt:lpstr>_⨹_4_509aa</vt:lpstr>
      <vt:lpstr>_⨹_6_19352</vt:lpstr>
      <vt:lpstr>_⨹_6_d49d0,isEnd</vt:lpstr>
      <vt:lpstr>_⨹_7_cdb63</vt:lpstr>
      <vt:lpstr>_⨹_8_5deef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2024-04-26T08:46:26Z</dcterms:created>
  <dcterms:modified xsi:type="dcterms:W3CDTF">2024-04-28T02:04:36Z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