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1" r:id="rId5"/>
    <p:sldId id="320" r:id="rId6"/>
    <p:sldId id="312" r:id="rId7"/>
    <p:sldId id="316" r:id="rId8"/>
    <p:sldId id="318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3" name="yt_shape_1010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02" name="yt_image_1010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5" name="yt_shape_10105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二次根式的乘法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06" name="yt_shape_10106"/>
              <p:cNvSpPr txBox="1"/>
              <p:nvPr/>
            </p:nvSpPr>
            <p:spPr>
              <a:xfrm>
                <a:off x="540120" y="1971599"/>
                <a:ext cx="11492915" cy="9586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（衡阳市中考）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对于二次根式的乘法运算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b94e"/>
                  </a:rPr>
                  <a:t>该运算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法则成立的条件是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06" name="yt_shape_10106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971599"/>
                <a:ext cx="11492915" cy="958660"/>
              </a:xfrm>
              <a:prstGeom prst="rect">
                <a:avLst/>
              </a:prstGeom>
              <a:blipFill>
                <a:blip r:embed="rId3"/>
                <a:stretch>
                  <a:fillRect l="-1645" t="-126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08" name="yt_table_101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921658"/>
              </p:ext>
            </p:extLst>
          </p:nvPr>
        </p:nvGraphicFramePr>
        <p:xfrm>
          <a:off x="540047" y="2981047"/>
          <a:ext cx="7249288" cy="950976"/>
        </p:xfrm>
        <a:graphic>
          <a:graphicData uri="http://schemas.openxmlformats.org/drawingml/2006/table">
            <a:tbl>
              <a:tblPr/>
              <a:tblGrid>
                <a:gridCol w="4653725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25955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10" name="yt_shape_10110"/>
              <p:cNvSpPr txBox="1"/>
              <p:nvPr/>
            </p:nvSpPr>
            <p:spPr>
              <a:xfrm>
                <a:off x="540000" y="3982601"/>
                <a:ext cx="4993611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10" name="yt_shape_1011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2601"/>
                <a:ext cx="4993611" cy="920637"/>
              </a:xfrm>
              <a:prstGeom prst="rect">
                <a:avLst/>
              </a:prstGeom>
              <a:blipFill>
                <a:blip r:embed="rId4"/>
                <a:stretch>
                  <a:fillRect l="-3785" r="-2808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12" name="yt_table_10112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4816489"/>
                  </p:ext>
                </p:extLst>
              </p:nvPr>
            </p:nvGraphicFramePr>
            <p:xfrm>
              <a:off x="540047" y="4954026"/>
              <a:ext cx="799427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112" name="yt_table_10112" descr="{&quot;rangeId&quot;:3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4816489"/>
                  </p:ext>
                </p:extLst>
              </p:nvPr>
            </p:nvGraphicFramePr>
            <p:xfrm>
              <a:off x="540047" y="4954026"/>
              <a:ext cx="799427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78089" t="-3896" r="-12773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07407" t="-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248743" title="H_26.259764">
            <a:extLst>
              <a:ext uri="{FF2B5EF4-FFF2-40B4-BE49-F238E27FC236}">
                <a16:creationId xmlns:a16="http://schemas.microsoft.com/office/drawing/2014/main" id="{A903BDEA-E7CB-5876-DD87-6E720EAAF6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64993D-5D74-0037-8208-AAC60BB66C4B}"/>
              </a:ext>
            </a:extLst>
          </p:cNvPr>
          <p:cNvSpPr txBox="1"/>
          <p:nvPr/>
        </p:nvSpPr>
        <p:spPr>
          <a:xfrm>
            <a:off x="3498109" y="24498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8EC157-0125-1A0C-0BB0-9714A6C48ECB}"/>
              </a:ext>
            </a:extLst>
          </p:cNvPr>
          <p:cNvSpPr txBox="1"/>
          <p:nvPr/>
        </p:nvSpPr>
        <p:spPr>
          <a:xfrm>
            <a:off x="4582506" y="3935795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3" name="yt_shape_10113"/>
          <p:cNvSpPr txBox="1"/>
          <p:nvPr/>
        </p:nvSpPr>
        <p:spPr>
          <a:xfrm>
            <a:off x="540000" y="900000"/>
            <a:ext cx="76094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（许昌实验中学月考）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下列各等式成立的是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14" name="yt_table_10114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6044424"/>
                  </p:ext>
                </p:extLst>
              </p:nvPr>
            </p:nvGraphicFramePr>
            <p:xfrm>
              <a:off x="540047" y="1379303"/>
              <a:ext cx="7857618" cy="1050164"/>
            </p:xfrm>
            <a:graphic>
              <a:graphicData uri="http://schemas.openxmlformats.org/drawingml/2006/table">
                <a:tbl>
                  <a:tblPr/>
                  <a:tblGrid>
                    <a:gridCol w="4318699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3538919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114" name="yt_table_10114" descr="{&quot;rangeId&quot;:4,&quot;type&quot;:&quot;Option&quot;}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6044424"/>
                  </p:ext>
                </p:extLst>
              </p:nvPr>
            </p:nvGraphicFramePr>
            <p:xfrm>
              <a:off x="540047" y="1379303"/>
              <a:ext cx="7857618" cy="929260"/>
            </p:xfrm>
            <a:graphic>
              <a:graphicData uri="http://schemas.openxmlformats.org/drawingml/2006/table">
                <a:tbl>
                  <a:tblPr/>
                  <a:tblGrid>
                    <a:gridCol w="4318699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3538919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597" r="-81946" b="-1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031" t="-2597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8194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031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15" name="yt_shape_10115"/>
              <p:cNvSpPr txBox="1"/>
              <p:nvPr/>
            </p:nvSpPr>
            <p:spPr>
              <a:xfrm>
                <a:off x="540119" y="2359146"/>
                <a:ext cx="11492915" cy="19276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（广东省中考）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（新背景）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蜀绣是中国刺绣传承时间最长的绣种之一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如图所示为蜀绣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双冠图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4707,isEnd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的局部图片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该图为长方形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若其长为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则它的面积为</a:t>
                </a:r>
                <a:r>
                  <a:rPr sz="4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115" name="yt_shape_101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59146"/>
                <a:ext cx="11492915" cy="1927644"/>
              </a:xfrm>
              <a:prstGeom prst="rect">
                <a:avLst/>
              </a:prstGeom>
              <a:blipFill>
                <a:blip r:embed="rId3"/>
                <a:stretch>
                  <a:fillRect l="-1645" t="-1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19" name="yt_image_10119" title="H_137.7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2150" y="4328156"/>
            <a:ext cx="1147698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C4C40F-77AC-76A1-FB89-6419272578D3}"/>
              </a:ext>
            </a:extLst>
          </p:cNvPr>
          <p:cNvSpPr txBox="1"/>
          <p:nvPr/>
        </p:nvSpPr>
        <p:spPr>
          <a:xfrm>
            <a:off x="7155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50639F-BA92-8C1E-970F-84560B5D5F4B}"/>
              </a:ext>
            </a:extLst>
          </p:cNvPr>
          <p:cNvSpPr txBox="1"/>
          <p:nvPr/>
        </p:nvSpPr>
        <p:spPr>
          <a:xfrm>
            <a:off x="6117737" y="2312340"/>
            <a:ext cx="6372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E29704-FADE-7909-DE1C-9947B54FDF6D}"/>
              </a:ext>
            </a:extLst>
          </p:cNvPr>
          <p:cNvSpPr txBox="1"/>
          <p:nvPr/>
        </p:nvSpPr>
        <p:spPr>
          <a:xfrm>
            <a:off x="10344472" y="3429000"/>
            <a:ext cx="637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21" name="yt_shape_10121"/>
              <p:cNvSpPr txBox="1"/>
              <p:nvPr/>
            </p:nvSpPr>
            <p:spPr>
              <a:xfrm>
                <a:off x="540000" y="900000"/>
                <a:ext cx="5539978" cy="19262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计算下列各题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21" name="yt_shape_10121" descr="{&quot;rangeId&quot;:1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39978" cy="1926297"/>
              </a:xfrm>
              <a:prstGeom prst="rect">
                <a:avLst/>
              </a:prstGeom>
              <a:blipFill>
                <a:blip r:embed="rId2"/>
                <a:stretch>
                  <a:fillRect l="-3414" t="-2848" r="-2423" b="-8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296EAE-5A10-3065-1B41-92516B394E31}"/>
                  </a:ext>
                </a:extLst>
              </p:cNvPr>
              <p:cNvSpPr txBox="1"/>
              <p:nvPr/>
            </p:nvSpPr>
            <p:spPr>
              <a:xfrm>
                <a:off x="449989" y="2296232"/>
                <a:ext cx="4675886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296EAE-5A10-3065-1B41-92516B394E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6232"/>
                <a:ext cx="4675886" cy="558241"/>
              </a:xfrm>
              <a:prstGeom prst="rect">
                <a:avLst/>
              </a:prstGeom>
              <a:blipFill>
                <a:blip r:embed="rId3"/>
                <a:stretch>
                  <a:fillRect l="-2086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3261505" y="2296232"/>
            <a:ext cx="195438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解：原式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26" name="yt_shape_10126"/>
              <p:cNvSpPr txBox="1"/>
              <p:nvPr/>
            </p:nvSpPr>
            <p:spPr>
              <a:xfrm>
                <a:off x="540000" y="900000"/>
                <a:ext cx="5252143" cy="39278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3504762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126" name="yt_shape_10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52143" cy="3927870"/>
              </a:xfrm>
              <a:prstGeom prst="rect">
                <a:avLst/>
              </a:prstGeom>
              <a:blipFill>
                <a:blip r:embed="rId2"/>
                <a:stretch>
                  <a:fillRect l="-3600" r="-12195" b="-3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030D0D-CAEF-6030-511A-83E345761A23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2998598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4A030D0D-CAEF-6030-511A-83E345761A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2998598" cy="1061161"/>
              </a:xfrm>
              <a:prstGeom prst="rect">
                <a:avLst/>
              </a:prstGeom>
              <a:blipFill>
                <a:blip r:embed="rId3"/>
                <a:stretch>
                  <a:fillRect l="-3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535B51-B312-DD70-69D4-ABDBEF060582}"/>
                  </a:ext>
                </a:extLst>
              </p:cNvPr>
              <p:cNvSpPr txBox="1"/>
              <p:nvPr/>
            </p:nvSpPr>
            <p:spPr>
              <a:xfrm>
                <a:off x="1669189" y="2788293"/>
                <a:ext cx="1269239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}">
                <a:extLst>
                  <a:ext uri="{FF2B5EF4-FFF2-40B4-BE49-F238E27FC236}">
                    <a16:creationId xmlns:a16="http://schemas.microsoft.com/office/drawing/2014/main" id="{94535B51-B312-DD70-69D4-ABDBEF060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788293"/>
                <a:ext cx="1269239" cy="618694"/>
              </a:xfrm>
              <a:prstGeom prst="rect">
                <a:avLst/>
              </a:prstGeom>
              <a:blipFill>
                <a:blip r:embed="rId4"/>
                <a:stretch>
                  <a:fillRect l="-7692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B726891-F9B8-3606-1A94-F2C6AB5DDA2B}"/>
              </a:ext>
            </a:extLst>
          </p:cNvPr>
          <p:cNvSpPr txBox="1"/>
          <p:nvPr/>
        </p:nvSpPr>
        <p:spPr>
          <a:xfrm>
            <a:off x="1669189" y="3313375"/>
            <a:ext cx="865886" cy="10611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FA6F614-1A64-1169-CE29-6707C3D04AB6}"/>
                  </a:ext>
                </a:extLst>
              </p:cNvPr>
              <p:cNvSpPr txBox="1"/>
              <p:nvPr/>
            </p:nvSpPr>
            <p:spPr>
              <a:xfrm>
                <a:off x="3912595" y="1801449"/>
                <a:ext cx="2685860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marR="0" lvl="0" defTabSz="914400" eaLnBrk="1" fontAlgn="auto" latinLnBrk="0" hangingPunct="0">
                  <a:lnSpc>
                    <a:spcPct val="129999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FA6F614-1A64-1169-CE29-6707C3D04A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2595" y="1801449"/>
                <a:ext cx="2685860" cy="1061161"/>
              </a:xfrm>
              <a:prstGeom prst="rect">
                <a:avLst/>
              </a:prstGeom>
              <a:blipFill>
                <a:blip r:embed="rId5"/>
                <a:stretch>
                  <a:fillRect l="-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44706B1-A9DA-2CCA-85B6-8C6E9DF4130B}"/>
                  </a:ext>
                </a:extLst>
              </p:cNvPr>
              <p:cNvSpPr txBox="1"/>
              <p:nvPr/>
            </p:nvSpPr>
            <p:spPr>
              <a:xfrm>
                <a:off x="5170535" y="2825738"/>
                <a:ext cx="10247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44706B1-A9DA-2CCA-85B6-8C6E9DF4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0535" y="2825738"/>
                <a:ext cx="1024764" cy="555765"/>
              </a:xfrm>
              <a:prstGeom prst="rect">
                <a:avLst/>
              </a:prstGeom>
              <a:blipFill>
                <a:blip r:embed="rId6"/>
                <a:stretch>
                  <a:fillRect l="-8929" t="-1099" r="-1011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3" name="yt_shape_1013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32" name="yt_image_1013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35" name="yt_shape_10135"/>
              <p:cNvSpPr txBox="1"/>
              <p:nvPr/>
            </p:nvSpPr>
            <p:spPr>
              <a:xfrm>
                <a:off x="540119" y="1482165"/>
                <a:ext cx="11111999" cy="11947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7baee"/>
                  </a:rPr>
                  <a:t>的取值范围正确的是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35" name="yt_shape_10135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194751"/>
              </a:xfrm>
              <a:prstGeom prst="rect">
                <a:avLst/>
              </a:prstGeom>
              <a:blipFill>
                <a:blip r:embed="rId3"/>
                <a:stretch>
                  <a:fillRect l="-1701" b="-15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37" name="yt_table_101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348069"/>
              </p:ext>
            </p:extLst>
          </p:nvPr>
        </p:nvGraphicFramePr>
        <p:xfrm>
          <a:off x="540047" y="2727704"/>
          <a:ext cx="6509068" cy="950976"/>
        </p:xfrm>
        <a:graphic>
          <a:graphicData uri="http://schemas.openxmlformats.org/drawingml/2006/table">
            <a:tbl>
              <a:tblPr/>
              <a:tblGrid>
                <a:gridCol w="3711893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  <a:gridCol w="2797175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139" name="yt_shape_10139"/>
              <p:cNvSpPr txBox="1"/>
              <p:nvPr/>
            </p:nvSpPr>
            <p:spPr>
              <a:xfrm>
                <a:off x="540119" y="3729258"/>
                <a:ext cx="11492915" cy="14452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（新定义）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我们赋予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一个实际含义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12dd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139" name="yt_shape_10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29258"/>
                <a:ext cx="11492915" cy="1445204"/>
              </a:xfrm>
              <a:prstGeom prst="rect">
                <a:avLst/>
              </a:prstGeom>
              <a:blipFill>
                <a:blip r:embed="rId4"/>
                <a:stretch>
                  <a:fillRect l="-1645" t="-1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75C43B-F7B5-7676-0677-FA1E2C840F92}"/>
              </a:ext>
            </a:extLst>
          </p:cNvPr>
          <p:cNvSpPr txBox="1"/>
          <p:nvPr/>
        </p:nvSpPr>
        <p:spPr>
          <a:xfrm>
            <a:off x="1059708" y="21941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5AA2A1-3DAD-2122-D843-0C112372E74F}"/>
              </a:ext>
            </a:extLst>
          </p:cNvPr>
          <p:cNvSpPr txBox="1"/>
          <p:nvPr/>
        </p:nvSpPr>
        <p:spPr>
          <a:xfrm>
            <a:off x="3088533" y="421382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42" name="yt_shape_10142"/>
              <p:cNvSpPr txBox="1"/>
              <p:nvPr/>
            </p:nvSpPr>
            <p:spPr>
              <a:xfrm>
                <a:off x="540000" y="900000"/>
                <a:ext cx="4893584" cy="55174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42" name="yt_shape_10142" descr="{&quot;rangeId&quot;: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93584" cy="5517472"/>
              </a:xfrm>
              <a:prstGeom prst="rect">
                <a:avLst/>
              </a:prstGeom>
              <a:blipFill>
                <a:blip r:embed="rId2"/>
                <a:stretch>
                  <a:fillRect l="-3865" r="-2868" b="-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7BDBF7A-4931-D28B-FD2B-211ECD69F051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4308856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}">
                <a:extLst>
                  <a:ext uri="{FF2B5EF4-FFF2-40B4-BE49-F238E27FC236}">
                    <a16:creationId xmlns:a16="http://schemas.microsoft.com/office/drawing/2014/main" id="{97BDBF7A-4931-D28B-FD2B-211ECD69F0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4308856" cy="1061161"/>
              </a:xfrm>
              <a:prstGeom prst="rect">
                <a:avLst/>
              </a:prstGeom>
              <a:blipFill>
                <a:blip r:embed="rId3"/>
                <a:stretch>
                  <a:fillRect l="-2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5C9047D-ADCA-8E9B-D342-9AF0BD12382F}"/>
              </a:ext>
            </a:extLst>
          </p:cNvPr>
          <p:cNvSpPr txBox="1"/>
          <p:nvPr/>
        </p:nvSpPr>
        <p:spPr>
          <a:xfrm>
            <a:off x="1669189" y="278829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32BAF5-072F-E66E-0ADD-35B9033513BF}"/>
              </a:ext>
            </a:extLst>
          </p:cNvPr>
          <p:cNvSpPr txBox="1"/>
          <p:nvPr/>
        </p:nvSpPr>
        <p:spPr>
          <a:xfrm>
            <a:off x="1669189" y="3263781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29E979F-5365-391E-C71A-3F91089705A7}"/>
                  </a:ext>
                </a:extLst>
              </p:cNvPr>
              <p:cNvSpPr txBox="1"/>
              <p:nvPr/>
            </p:nvSpPr>
            <p:spPr>
              <a:xfrm>
                <a:off x="449989" y="4706819"/>
                <a:ext cx="3136773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}">
                <a:extLst>
                  <a:ext uri="{FF2B5EF4-FFF2-40B4-BE49-F238E27FC236}">
                    <a16:creationId xmlns:a16="http://schemas.microsoft.com/office/drawing/2014/main" id="{729E979F-5365-391E-C71A-3F9108970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06819"/>
                <a:ext cx="3136773" cy="1061161"/>
              </a:xfrm>
              <a:prstGeom prst="rect">
                <a:avLst/>
              </a:prstGeom>
              <a:blipFill>
                <a:blip r:embed="rId4"/>
                <a:stretch>
                  <a:fillRect l="-3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49628ED-55B4-881E-37B5-40534EAF8FDE}"/>
                  </a:ext>
                </a:extLst>
              </p:cNvPr>
              <p:cNvSpPr txBox="1"/>
              <p:nvPr/>
            </p:nvSpPr>
            <p:spPr>
              <a:xfrm>
                <a:off x="1669189" y="5674368"/>
                <a:ext cx="795656" cy="7365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}">
                <a:extLst>
                  <a:ext uri="{FF2B5EF4-FFF2-40B4-BE49-F238E27FC236}">
                    <a16:creationId xmlns:a16="http://schemas.microsoft.com/office/drawing/2014/main" id="{D49628ED-55B4-881E-37B5-40534EAF8F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674368"/>
                <a:ext cx="795656" cy="736550"/>
              </a:xfrm>
              <a:prstGeom prst="rect">
                <a:avLst/>
              </a:prstGeom>
              <a:blipFill>
                <a:blip r:embed="rId5"/>
                <a:stretch>
                  <a:fillRect l="-12308" r="-1307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49989" y="660574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1" name="yt_shape_1015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50" name="yt_image_1015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53" name="yt_shape_10153"/>
              <p:cNvSpPr txBox="1"/>
              <p:nvPr/>
            </p:nvSpPr>
            <p:spPr>
              <a:xfrm>
                <a:off x="540119" y="1482165"/>
                <a:ext cx="11492915" cy="18976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（规律探究题）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ae18f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；……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依此规律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个式子是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11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120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11+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120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153" name="yt_shape_10153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897635"/>
              </a:xfrm>
              <a:prstGeom prst="rect">
                <a:avLst/>
              </a:prstGeom>
              <a:blipFill>
                <a:blip r:embed="rId3"/>
                <a:stretch>
                  <a:fillRect l="-1645" b="-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D96B15-3C7F-4CA2-CC21-0D82A63C558B}"/>
                  </a:ext>
                </a:extLst>
              </p:cNvPr>
              <p:cNvSpPr txBox="1"/>
              <p:nvPr/>
            </p:nvSpPr>
            <p:spPr>
              <a:xfrm>
                <a:off x="6391232" y="2402909"/>
                <a:ext cx="3506533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120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120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B8D96B15-3C7F-4CA2-CC21-0D82A63C55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1232" y="2402909"/>
                <a:ext cx="3506533" cy="1005345"/>
              </a:xfrm>
              <a:prstGeom prst="rect">
                <a:avLst/>
              </a:prstGeom>
              <a:blipFill>
                <a:blip r:embed="rId4"/>
                <a:stretch>
                  <a:fillRect l="-2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16215B4-8349-EAC1-40E8-99C40A98E650}"/>
              </a:ext>
            </a:extLst>
          </p:cNvPr>
          <p:cNvCxnSpPr/>
          <p:nvPr/>
        </p:nvCxnSpPr>
        <p:spPr>
          <a:xfrm>
            <a:off x="5871643" y="3380498"/>
            <a:ext cx="393611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389</Words>
  <Application>Microsoft Office PowerPoint</Application>
  <PresentationFormat>宽屏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,isEnd</vt:lpstr>
      <vt:lpstr>_⨹_1_ae18f</vt:lpstr>
      <vt:lpstr>_⨹_1_d4707,isEnd</vt:lpstr>
      <vt:lpstr>_⨹_1_f12dd,isEnd</vt:lpstr>
      <vt:lpstr>_⨹_3_9b94e</vt:lpstr>
      <vt:lpstr>_⨹_9_7baee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2024-04-28T01:30:45Z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