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09" r:id="rId6"/>
    <p:sldId id="310" r:id="rId7"/>
    <p:sldId id="312" r:id="rId8"/>
    <p:sldId id="322" r:id="rId9"/>
    <p:sldId id="313" r:id="rId10"/>
    <p:sldId id="315" r:id="rId11"/>
    <p:sldId id="317" r:id="rId12"/>
    <p:sldId id="318" r:id="rId13"/>
    <p:sldId id="326" r:id="rId14"/>
    <p:sldId id="319" r:id="rId15"/>
    <p:sldId id="324" r:id="rId16"/>
    <p:sldId id="320" r:id="rId17"/>
    <p:sldId id="325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7" d="100"/>
          <a:sy n="107" d="100"/>
        </p:scale>
        <p:origin x="126" y="1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bin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bin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7" name="yt_shape_1256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566" name="yt_image_12566" title="H_41.85">
            <a:extLst>
              <a:ext uri="">
                <a16:creationId xmlns="" xmlns:p14="http://schemas.microsoft.com/office/powerpoint/2010/main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69" name="yt_shape_12569"/>
          <p:cNvSpPr txBox="1"/>
          <p:nvPr/>
        </p:nvSpPr>
        <p:spPr>
          <a:xfrm>
            <a:off x="540000" y="1482165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位似图形</a:t>
            </a:r>
          </a:p>
        </p:txBody>
      </p:sp>
      <p:sp>
        <p:nvSpPr>
          <p:cNvPr id="12570" name="yt_shape_12570"/>
          <p:cNvSpPr txBox="1"/>
          <p:nvPr/>
        </p:nvSpPr>
        <p:spPr>
          <a:xfrm>
            <a:off x="540000" y="1971599"/>
            <a:ext cx="69762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下列五个图案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其中是位似图形的共有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72" name="yt_table_1257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2771807"/>
              </p:ext>
            </p:extLst>
          </p:nvPr>
        </p:nvGraphicFramePr>
        <p:xfrm>
          <a:off x="540047" y="3246254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503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504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505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5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9"/>
                  </a:ext>
                </a:extLst>
              </a:tr>
            </a:tbl>
          </a:graphicData>
        </a:graphic>
      </p:graphicFrame>
      <p:pic>
        <p:nvPicPr>
          <p:cNvPr id="12571" name="yt_image_12571_skip" title="H_62.64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76034" y="2450902"/>
            <a:ext cx="4838549" cy="795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74" name="yt_shape_12574"/>
          <p:cNvSpPr txBox="1"/>
          <p:nvPr/>
        </p:nvSpPr>
        <p:spPr>
          <a:xfrm>
            <a:off x="540119" y="377242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在如图所示的四个三角形中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为位似中心且与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7c6be,isEnd"/>
              </a:rPr>
              <a:t>位似的图形序号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575" name="yt_image_12575" title="H_118.35">
            <a:extLst>
              <a:ext uri="">
                <a16:creationId xmlns="" xmlns:p14="http://schemas.microsoft.com/office/powerpoint/2010/main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44477" y="4884224"/>
            <a:ext cx="1503045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614647" title="H_26.259764">
            <a:extLst>
              <a:ext uri="{FF2B5EF4-FFF2-40B4-BE49-F238E27FC236}">
                <a16:creationId xmlns:a16="http://schemas.microsoft.com/office/drawing/2014/main" id="{CDDC7C93-6D46-F7FD-313C-76A11996761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0D3D062-0683-4058-3663-5F9F5F66FE26}"/>
              </a:ext>
            </a:extLst>
          </p:cNvPr>
          <p:cNvSpPr txBox="1"/>
          <p:nvPr/>
        </p:nvSpPr>
        <p:spPr>
          <a:xfrm>
            <a:off x="65459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3D18D8D-3FB5-DE71-7D61-9823AB810FF6}"/>
              </a:ext>
            </a:extLst>
          </p:cNvPr>
          <p:cNvSpPr txBox="1"/>
          <p:nvPr/>
        </p:nvSpPr>
        <p:spPr>
          <a:xfrm>
            <a:off x="1364508" y="420110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0" name="yt_shape_1263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延长线上一点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761e,isEnd"/>
              </a:rPr>
              <a:t>则图中的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位似三角形共有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634" name="yt_shape_12634"/>
          <p:cNvSpPr txBox="1"/>
          <p:nvPr/>
        </p:nvSpPr>
        <p:spPr>
          <a:xfrm>
            <a:off x="540000" y="365381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31" name="yt_shape_12631" title="H_125.32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86210" y="2011799"/>
            <a:ext cx="2219578" cy="1591578"/>
            <a:chOff x="0" y="0"/>
            <a:chExt cx="2219578" cy="1591578"/>
          </a:xfrm>
        </p:grpSpPr>
        <p:pic>
          <p:nvPicPr>
            <p:cNvPr id="2" name="yt_image_12631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19578" cy="1195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33" name="yt_shape_12633"/>
            <p:cNvSpPr txBox="1"/>
            <p:nvPr/>
          </p:nvSpPr>
          <p:spPr>
            <a:xfrm>
              <a:off x="500325" y="123157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4606EFC-6604-16E8-3703-763F9151AC09}"/>
              </a:ext>
            </a:extLst>
          </p:cNvPr>
          <p:cNvSpPr txBox="1"/>
          <p:nvPr/>
        </p:nvSpPr>
        <p:spPr>
          <a:xfrm>
            <a:off x="3193308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5" name="yt_shape_12635"/>
          <p:cNvSpPr txBox="1"/>
          <p:nvPr/>
        </p:nvSpPr>
        <p:spPr>
          <a:xfrm>
            <a:off x="540000" y="900000"/>
            <a:ext cx="11084766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经过位似变换得到的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的相似比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并指出它们的位似中心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的相似比为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；它们的位似中心是点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638" name="yt_image_12638" title="H_158.0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1904" y="2564904"/>
            <a:ext cx="2020761" cy="2007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9A605C4-8AF9-2080-9618-32064F4A006E}"/>
              </a:ext>
            </a:extLst>
          </p:cNvPr>
          <p:cNvSpPr txBox="1"/>
          <p:nvPr/>
        </p:nvSpPr>
        <p:spPr>
          <a:xfrm>
            <a:off x="449989" y="1804170"/>
            <a:ext cx="11157648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的相似比为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；它们的位似中心是点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0" name="yt_shape_12640"/>
          <p:cNvSpPr txBox="1"/>
          <p:nvPr/>
        </p:nvSpPr>
        <p:spPr>
          <a:xfrm>
            <a:off x="540000" y="900000"/>
            <a:ext cx="10849124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AEE'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的位似图形吗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求相似比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如果不是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AEE'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ABB'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的位似图形，相似比为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EE'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BB'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pic>
        <p:nvPicPr>
          <p:cNvPr id="12642" name="yt_image_12642" title="H_158.0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31238" y="1531667"/>
            <a:ext cx="2020761" cy="2007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44" name="yt_shape_12644"/>
          <p:cNvSpPr txBox="1"/>
          <p:nvPr/>
        </p:nvSpPr>
        <p:spPr>
          <a:xfrm>
            <a:off x="540000" y="3589120"/>
            <a:ext cx="853438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如果相似比为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的位似图形是什么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）如果相似比为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，那么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ABB'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的位似图形是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ADD'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05AD058-5448-495B-81B1-DAB13E36F894}"/>
              </a:ext>
            </a:extLst>
          </p:cNvPr>
          <p:cNvSpPr txBox="1"/>
          <p:nvPr/>
        </p:nvSpPr>
        <p:spPr>
          <a:xfrm>
            <a:off x="449989" y="1328682"/>
            <a:ext cx="6657087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AEE'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的位似图形，相似比为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731351E-4050-2EBB-BC5B-E1EABB2A144B}"/>
              </a:ext>
            </a:extLst>
          </p:cNvPr>
          <p:cNvSpPr txBox="1"/>
          <p:nvPr/>
        </p:nvSpPr>
        <p:spPr>
          <a:xfrm>
            <a:off x="449989" y="1804170"/>
            <a:ext cx="2348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EE'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47E4FF-BC03-DDA5-071B-553078F960CF}"/>
              </a:ext>
            </a:extLst>
          </p:cNvPr>
          <p:cNvSpPr txBox="1"/>
          <p:nvPr/>
        </p:nvSpPr>
        <p:spPr>
          <a:xfrm>
            <a:off x="449989" y="4017802"/>
            <a:ext cx="8631937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）如果相似比为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，那么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的位似图形是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ADD'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8" name="yt_shape_12648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图中小方格都是边长为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4fa5,isEnd"/>
              </a:rPr>
              <a:t>为位似中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心的位似图形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它们的顶点都在小正方形的顶点上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画出位似中心点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的相似比为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）如图，点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652" name="yt_image_12652" title="H_141.7041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72264" y="3268168"/>
            <a:ext cx="2657475" cy="1799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2E83480-EC03-8B32-E289-A45E3B595148}"/>
              </a:ext>
            </a:extLst>
          </p:cNvPr>
          <p:cNvSpPr txBox="1"/>
          <p:nvPr/>
        </p:nvSpPr>
        <p:spPr>
          <a:xfrm>
            <a:off x="5598371" y="2279658"/>
            <a:ext cx="109448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F042836-E1F4-187B-5A8A-0C996CA7FE92}"/>
              </a:ext>
            </a:extLst>
          </p:cNvPr>
          <p:cNvSpPr txBox="1"/>
          <p:nvPr/>
        </p:nvSpPr>
        <p:spPr>
          <a:xfrm>
            <a:off x="450108" y="2755146"/>
            <a:ext cx="43821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）如图，点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yt_image_1265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79116" y="3501008"/>
            <a:ext cx="2719893" cy="1815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4" name="yt_shape_12654"/>
          <p:cNvSpPr txBox="1"/>
          <p:nvPr/>
        </p:nvSpPr>
        <p:spPr>
          <a:xfrm>
            <a:off x="540000" y="900000"/>
            <a:ext cx="110815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在方格图中画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使它与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sp>
        <p:nvSpPr>
          <p:cNvPr id="3" name="yt_shape_12655"/>
          <p:cNvSpPr txBox="1"/>
          <p:nvPr/>
        </p:nvSpPr>
        <p:spPr>
          <a:xfrm>
            <a:off x="540000" y="1531667"/>
            <a:ext cx="49051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）如图，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656" name="yt_image_1265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4524" y="1531667"/>
            <a:ext cx="2657475" cy="1799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F1AC2C8-C8CB-6E0F-C14D-2C47630A6C4D}"/>
              </a:ext>
            </a:extLst>
          </p:cNvPr>
          <p:cNvSpPr txBox="1"/>
          <p:nvPr/>
        </p:nvSpPr>
        <p:spPr>
          <a:xfrm>
            <a:off x="449989" y="1484861"/>
            <a:ext cx="503783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）如图，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yt_image_1265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95800" y="2179753"/>
            <a:ext cx="2719893" cy="1815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1" name="yt_shape_1266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660" name="yt_image_12660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63" name="yt_shape_12663"/>
          <p:cNvSpPr txBox="1"/>
          <p:nvPr/>
        </p:nvSpPr>
        <p:spPr>
          <a:xfrm>
            <a:off x="540119" y="148216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抽象能力）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如果两个一次函数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44a6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那么称这两个一次函数为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平行一次函数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d934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轴分别交于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3e1d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平行一次函数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664" name="yt_image_1266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96125" y="3554227"/>
            <a:ext cx="1999749" cy="2232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66" name="yt_shape_12666"/>
          <p:cNvSpPr txBox="1"/>
          <p:nvPr/>
        </p:nvSpPr>
        <p:spPr>
          <a:xfrm>
            <a:off x="540000" y="5836802"/>
            <a:ext cx="91034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2A35271-3208-22F6-0CA5-4F15A1993F48}"/>
              </a:ext>
            </a:extLst>
          </p:cNvPr>
          <p:cNvSpPr txBox="1"/>
          <p:nvPr/>
        </p:nvSpPr>
        <p:spPr>
          <a:xfrm>
            <a:off x="8703401" y="5789996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7" name="yt_shape_12667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的图象与两坐标轴围成的三角形和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构成位似图形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f2bb"/>
              </a:rPr>
              <a:t>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似中心为原点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）根据相似比为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，得函数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的图象有两种情况：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不经过第三象限时，过点（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）和（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），这时表达式为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不经过第一象限时，过点（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）和（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），这时表达式为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综上，函数的表达式为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8BE249-BE9E-9D96-266E-08179AA26AEC}"/>
              </a:ext>
            </a:extLst>
          </p:cNvPr>
          <p:cNvSpPr txBox="1"/>
          <p:nvPr/>
        </p:nvSpPr>
        <p:spPr>
          <a:xfrm>
            <a:off x="450108" y="1804170"/>
            <a:ext cx="9405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）根据相似比为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，得函数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的图象有两种情况：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3B8ABEC-7CF7-4018-0EA7-0F7D25D6B0C2}"/>
              </a:ext>
            </a:extLst>
          </p:cNvPr>
          <p:cNvSpPr txBox="1"/>
          <p:nvPr/>
        </p:nvSpPr>
        <p:spPr>
          <a:xfrm>
            <a:off x="450108" y="2279658"/>
            <a:ext cx="10698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不经过第三象限时，过点（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），这时表达式为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D935292-289E-B922-9CE6-6C8B1CDC8ECF}"/>
              </a:ext>
            </a:extLst>
          </p:cNvPr>
          <p:cNvSpPr txBox="1"/>
          <p:nvPr/>
        </p:nvSpPr>
        <p:spPr>
          <a:xfrm>
            <a:off x="450108" y="2755146"/>
            <a:ext cx="11079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不经过第一象限时，过点（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），这时表达式为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7D930EC-B701-A47A-7574-93D19BF31CA2}"/>
              </a:ext>
            </a:extLst>
          </p:cNvPr>
          <p:cNvSpPr txBox="1"/>
          <p:nvPr/>
        </p:nvSpPr>
        <p:spPr>
          <a:xfrm>
            <a:off x="450108" y="3230634"/>
            <a:ext cx="69682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综上，函数的表达式为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yt_image_1266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5399" y="4063252"/>
            <a:ext cx="1999749" cy="2232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77" name="yt_shape_12577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位似图形的性质</a:t>
            </a:r>
          </a:p>
        </p:txBody>
      </p:sp>
      <p:sp>
        <p:nvSpPr>
          <p:cNvPr id="12578" name="yt_shape_12578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（邵阳市中考）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放大为原图形的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b446"/>
              </a:rPr>
              <a:t>倍得到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以下说法中错误的是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82" name="yt_table_12582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7894656"/>
              </p:ext>
            </p:extLst>
          </p:nvPr>
        </p:nvGraphicFramePr>
        <p:xfrm>
          <a:off x="540047" y="2348869"/>
          <a:ext cx="5880100" cy="1901952"/>
        </p:xfrm>
        <a:graphic>
          <a:graphicData uri="http://schemas.openxmlformats.org/drawingml/2006/table">
            <a:tbl>
              <a:tblPr/>
              <a:tblGrid>
                <a:gridCol w="5880100">
                  <a:extLst>
                    <a:ext uri="{9D8B030D-6E8A-4147-A177-3AD203B41FA5}">
                      <a16:colId xmlns:a16="http://schemas.microsoft.com/office/drawing/2014/main" val="105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Cambria Math" pitchFamily="24"/>
                          <a:ea typeface="Cambria Math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∽△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三点在同一直线上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3"/>
                  </a:ext>
                </a:extLst>
              </a:tr>
            </a:tbl>
          </a:graphicData>
        </a:graphic>
      </p:graphicFrame>
      <p:grpSp>
        <p:nvGrpSpPr>
          <p:cNvPr id="12579" name="yt_shape_12579_skip" title="H_147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90266" y="2348869"/>
            <a:ext cx="2059671" cy="1877328"/>
            <a:chOff x="0" y="0"/>
            <a:chExt cx="2059671" cy="1877328"/>
          </a:xfrm>
        </p:grpSpPr>
        <p:pic>
          <p:nvPicPr>
            <p:cNvPr id="2" name="yt_image_12579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59671" cy="1481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81" name="yt_shape_12581"/>
            <p:cNvSpPr txBox="1"/>
            <p:nvPr/>
          </p:nvSpPr>
          <p:spPr>
            <a:xfrm>
              <a:off x="496554" y="15173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1614714">
            <a:extLst>
              <a:ext uri="{FF2B5EF4-FFF2-40B4-BE49-F238E27FC236}">
                <a16:creationId xmlns:a16="http://schemas.microsoft.com/office/drawing/2014/main" id="{E1339373-52E1-6486-8721-9B65CAC1F0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545C715-D04C-5957-F225-1F722D6A516C}"/>
              </a:ext>
            </a:extLst>
          </p:cNvPr>
          <p:cNvSpPr txBox="1"/>
          <p:nvPr/>
        </p:nvSpPr>
        <p:spPr>
          <a:xfrm>
            <a:off x="5131646" y="1818116"/>
            <a:ext cx="383285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4" name="yt_shape_1258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（沈阳市中考）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位似中心是点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1d82"/>
              </a:rPr>
              <a:t>1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的周长比是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588" name="yt_table_12588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42021639"/>
                  </p:ext>
                </p:extLst>
              </p:nvPr>
            </p:nvGraphicFramePr>
            <p:xfrm>
              <a:off x="540047" y="1859435"/>
              <a:ext cx="9311768" cy="521780"/>
            </p:xfrm>
            <a:graphic>
              <a:graphicData uri="http://schemas.openxmlformats.org/drawingml/2006/table">
                <a:tbl>
                  <a:tblPr/>
                  <a:tblGrid>
                    <a:gridCol w="2499043">
                      <a:extLst>
                        <a:ext uri="{9D8B030D-6E8A-4147-A177-3AD203B41FA5}">
                          <a16:colId xmlns:a16="http://schemas.microsoft.com/office/drawing/2014/main" val="10508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509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510"/>
                        </a:ext>
                      </a:extLst>
                    </a:gridCol>
                    <a:gridCol w="1849565">
                      <a:extLst>
                        <a:ext uri="{9D8B030D-6E8A-4147-A177-3AD203B41FA5}">
                          <a16:colId xmlns:a16="http://schemas.microsoft.com/office/drawing/2014/main" val="1051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4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2588" name="yt_table_12588_skip" descr="{&quot;rangeId&quot;:6,&quot;type&quot;:&quot;Option&quot;,&quot;drawing&quot;:[&quot;yt_shape_12585&quot;]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42021639"/>
                  </p:ext>
                </p:extLst>
              </p:nvPr>
            </p:nvGraphicFramePr>
            <p:xfrm>
              <a:off x="540047" y="1859435"/>
              <a:ext cx="9311768" cy="462153"/>
            </p:xfrm>
            <a:graphic>
              <a:graphicData uri="http://schemas.openxmlformats.org/drawingml/2006/table">
                <a:tbl>
                  <a:tblPr/>
                  <a:tblGrid>
                    <a:gridCol w="2499043">
                      <a:extLst>
                        <a:ext uri="{9D8B030D-6E8A-4147-A177-3AD203B41FA5}">
                          <a16:colId xmlns:a16="http://schemas.microsoft.com/office/drawing/2014/main" val="10508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509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510"/>
                        </a:ext>
                      </a:extLst>
                    </a:gridCol>
                    <a:gridCol w="1849565">
                      <a:extLst>
                        <a:ext uri="{9D8B030D-6E8A-4147-A177-3AD203B41FA5}">
                          <a16:colId xmlns:a16="http://schemas.microsoft.com/office/drawing/2014/main" val="10511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02961" t="-6579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5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585" name="yt_shape_12585_skip" title="H_175.0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99320" y="1859435"/>
            <a:ext cx="1250438" cy="2222514"/>
            <a:chOff x="0" y="0"/>
            <a:chExt cx="1250438" cy="2222514"/>
          </a:xfrm>
        </p:grpSpPr>
        <p:pic>
          <p:nvPicPr>
            <p:cNvPr id="2" name="yt_image_12585">
              <a:extLst>
                <a:ext uri="">
                  <a16:creationId xmlns="" xmlns:a16="http://schemas.microsoft.com/office/drawing/2014/main" xmlns:a14="http://schemas.microsoft.com/office/drawing/2010/main" xmlns:p14="http://schemas.microsoft.com/office/powerpoint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50438" cy="1826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87" name="yt_shape_12587"/>
            <p:cNvSpPr txBox="1"/>
            <p:nvPr/>
          </p:nvSpPr>
          <p:spPr>
            <a:xfrm>
              <a:off x="91938" y="186251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4514DFF-A1FB-EB28-A198-6FB0F0264FC7}"/>
              </a:ext>
            </a:extLst>
          </p:cNvPr>
          <p:cNvSpPr txBox="1"/>
          <p:nvPr/>
        </p:nvSpPr>
        <p:spPr>
          <a:xfrm>
            <a:off x="6612782" y="1328682"/>
            <a:ext cx="400748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89" name="yt_shape_12589"/>
              <p:cNvSpPr txBox="1"/>
              <p:nvPr/>
            </p:nvSpPr>
            <p:spPr>
              <a:xfrm>
                <a:off x="540119" y="900000"/>
                <a:ext cx="11492915" cy="112575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（梧州市中考）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为位似中心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的位似图形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A'B'C'D'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698ad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A'B'C'D'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2589" name="yt_shape_12589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25757"/>
              </a:xfrm>
              <a:prstGeom prst="rect">
                <a:avLst/>
              </a:prstGeom>
              <a:blipFill>
                <a:blip r:embed="rId2"/>
                <a:stretch>
                  <a:fillRect l="-1645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594" name="yt_table_1259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2406685"/>
              </p:ext>
            </p:extLst>
          </p:nvPr>
        </p:nvGraphicFramePr>
        <p:xfrm>
          <a:off x="540047" y="2076545"/>
          <a:ext cx="75050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512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513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514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5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5"/>
                  </a:ext>
                </a:extLst>
              </a:tr>
            </a:tbl>
          </a:graphicData>
        </a:graphic>
      </p:graphicFrame>
      <p:grpSp>
        <p:nvGrpSpPr>
          <p:cNvPr id="12591" name="yt_shape_12591_skip" title="H_168.0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34843" y="2076545"/>
            <a:ext cx="1815040" cy="2134503"/>
            <a:chOff x="0" y="0"/>
            <a:chExt cx="1815040" cy="2134503"/>
          </a:xfrm>
        </p:grpSpPr>
        <p:pic>
          <p:nvPicPr>
            <p:cNvPr id="2" name="yt_image_12591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15040" cy="17385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93" name="yt_shape_12593"/>
            <p:cNvSpPr txBox="1"/>
            <p:nvPr/>
          </p:nvSpPr>
          <p:spPr>
            <a:xfrm>
              <a:off x="374239" y="177450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C728F6A-0487-EBBF-F8E2-26785B6A2400}"/>
              </a:ext>
            </a:extLst>
          </p:cNvPr>
          <p:cNvSpPr txBox="1"/>
          <p:nvPr/>
        </p:nvSpPr>
        <p:spPr>
          <a:xfrm>
            <a:off x="9362332" y="1328682"/>
            <a:ext cx="400748" cy="73299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6" name="yt_shape_12596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位似图形的画法</a:t>
            </a:r>
          </a:p>
        </p:txBody>
      </p:sp>
      <p:sp>
        <p:nvSpPr>
          <p:cNvPr id="12597" name="yt_shape_12597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是位似图形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且相似比是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0572,isEnd"/>
              </a:rPr>
              <a:t>'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并在图中画出位似中心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 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601" name="yt_shape_12601"/>
          <p:cNvSpPr txBox="1"/>
          <p:nvPr/>
        </p:nvSpPr>
        <p:spPr>
          <a:xfrm>
            <a:off x="3143672" y="2996952"/>
            <a:ext cx="5110310" cy="15128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400" b="0" i="0" u="none" spc="-8400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</a:rPr>
              <a:t> </a:t>
            </a:r>
            <a:r>
              <a:rPr lang="en-US" altLang="zh-CN" sz="8400" b="0" i="0" u="none" spc="17884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7650" b="0" i="0" u="none" spc="15553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</a:rPr>
              <a:t> </a:t>
            </a:r>
          </a:p>
        </p:txBody>
      </p:sp>
      <p:pic>
        <p:nvPicPr>
          <p:cNvPr id="12599" name="yt_image_12599" title="H_132.0459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672" y="2996952"/>
            <a:ext cx="2537460" cy="1676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600" name="yt_image_12600" title="H_120.0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5864" y="3149174"/>
            <a:ext cx="2216093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614784" title="H_26.259764">
            <a:extLst>
              <a:ext uri="{FF2B5EF4-FFF2-40B4-BE49-F238E27FC236}">
                <a16:creationId xmlns:a16="http://schemas.microsoft.com/office/drawing/2014/main" id="{94EEC4F1-3E31-73D5-E928-C2DCE3BB4DC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B7421BA-7C71-499B-B542-52227721E1B1}"/>
              </a:ext>
            </a:extLst>
          </p:cNvPr>
          <p:cNvSpPr txBox="1"/>
          <p:nvPr/>
        </p:nvSpPr>
        <p:spPr>
          <a:xfrm>
            <a:off x="1364508" y="181811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3ACF76F-1789-ADB7-FAC5-4D46DD479529}"/>
              </a:ext>
            </a:extLst>
          </p:cNvPr>
          <p:cNvSpPr txBox="1"/>
          <p:nvPr/>
        </p:nvSpPr>
        <p:spPr>
          <a:xfrm>
            <a:off x="450108" y="2293604"/>
            <a:ext cx="2085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3" name="yt_shape_12603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网格图中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每个小正方形边长均为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f9444"/>
              </a:rPr>
              <a:t>的顶点均为小正方形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在网格图中作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8f2d"/>
              </a:rPr>
              <a:t>且相似比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606" name="yt_image_12606" title="H_211.58725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96200" y="2852936"/>
            <a:ext cx="3514725" cy="2687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EC235DE-4E61-77C6-0B0D-9B05BC0EB28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3538306"/>
            <a:ext cx="2068227" cy="155253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B8D6ED9-DE8B-EB30-6B1C-D8AFA353E0AE}"/>
              </a:ext>
            </a:extLst>
          </p:cNvPr>
          <p:cNvSpPr txBox="1"/>
          <p:nvPr/>
        </p:nvSpPr>
        <p:spPr>
          <a:xfrm>
            <a:off x="450108" y="2755146"/>
            <a:ext cx="2847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609"/>
              <p:cNvSpPr txBox="1"/>
              <p:nvPr/>
            </p:nvSpPr>
            <p:spPr>
              <a:xfrm>
                <a:off x="540000" y="900000"/>
                <a:ext cx="9129102" cy="34409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连结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AA'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AA'C'C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的周长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结果保留根号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CC'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OA'C'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A'C'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同理可得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AA'C'C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的周长是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3" name="yt_shape_12609" descr="{&quot;rangeId&quot;:1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129102" cy="3440942"/>
              </a:xfrm>
              <a:prstGeom prst="rect">
                <a:avLst/>
              </a:prstGeom>
              <a:blipFill>
                <a:blip r:embed="rId2"/>
                <a:stretch>
                  <a:fillRect l="-2071" t="-1596" r="-1269" b="-44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611" name="yt_image_12611" title="H_211.58725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37274" y="1531667"/>
            <a:ext cx="3514725" cy="2687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B2419CA-9BF2-089B-0EF1-4757E302C80F}"/>
              </a:ext>
            </a:extLst>
          </p:cNvPr>
          <p:cNvSpPr txBox="1"/>
          <p:nvPr/>
        </p:nvSpPr>
        <p:spPr>
          <a:xfrm>
            <a:off x="449989" y="1328682"/>
            <a:ext cx="3297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2D1A073-C5A7-4731-BD46-B2587D85A6EF}"/>
              </a:ext>
            </a:extLst>
          </p:cNvPr>
          <p:cNvSpPr txBox="1"/>
          <p:nvPr/>
        </p:nvSpPr>
        <p:spPr>
          <a:xfrm>
            <a:off x="449989" y="1804170"/>
            <a:ext cx="2375599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OA'C'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742FAB7-AFE6-C39E-FC06-A8E2BA24AD5F}"/>
              </a:ext>
            </a:extLst>
          </p:cNvPr>
          <p:cNvSpPr txBox="1"/>
          <p:nvPr/>
        </p:nvSpPr>
        <p:spPr>
          <a:xfrm>
            <a:off x="449989" y="2279658"/>
            <a:ext cx="2207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73E2CCF-26EF-F99F-DE96-257C2140234B}"/>
                  </a:ext>
                </a:extLst>
              </p:cNvPr>
              <p:cNvSpPr txBox="1"/>
              <p:nvPr/>
            </p:nvSpPr>
            <p:spPr>
              <a:xfrm>
                <a:off x="449989" y="2755146"/>
                <a:ext cx="2001076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A'C'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10}">
                <a:extLst>
                  <a:ext uri="{FF2B5EF4-FFF2-40B4-BE49-F238E27FC236}">
                    <a16:creationId xmlns:a16="http://schemas.microsoft.com/office/drawing/2014/main" id="{973E2CCF-26EF-F99F-DE96-257C214023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5146"/>
                <a:ext cx="2001076" cy="615392"/>
              </a:xfrm>
              <a:prstGeom prst="rect">
                <a:avLst/>
              </a:prstGeom>
              <a:blipFill>
                <a:blip r:embed="rId4"/>
                <a:stretch>
                  <a:fillRect l="-4878" r="-487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AA5D19E-9FDE-B394-2754-4A600E16D301}"/>
                  </a:ext>
                </a:extLst>
              </p:cNvPr>
              <p:cNvSpPr txBox="1"/>
              <p:nvPr/>
            </p:nvSpPr>
            <p:spPr>
              <a:xfrm>
                <a:off x="449989" y="3276926"/>
                <a:ext cx="3109151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同理可得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7" name="文本框 6" descr="{'rangeId': 10}">
                <a:extLst>
                  <a:ext uri="{FF2B5EF4-FFF2-40B4-BE49-F238E27FC236}">
                    <a16:creationId xmlns:a16="http://schemas.microsoft.com/office/drawing/2014/main" id="{1AA5D19E-9FDE-B394-2754-4A600E16D3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76926"/>
                <a:ext cx="3109151" cy="615391"/>
              </a:xfrm>
              <a:prstGeom prst="rect">
                <a:avLst/>
              </a:prstGeom>
              <a:blipFill>
                <a:blip r:embed="rId5"/>
                <a:stretch>
                  <a:fillRect l="-3137" r="-2941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51E6F4E-64FE-0896-06F6-046E41C31F55}"/>
                  </a:ext>
                </a:extLst>
              </p:cNvPr>
              <p:cNvSpPr txBox="1"/>
              <p:nvPr/>
            </p:nvSpPr>
            <p:spPr>
              <a:xfrm>
                <a:off x="449989" y="3798705"/>
                <a:ext cx="4676013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四边形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AA'C'C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的周长是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8" name="文本框 7" descr="{'rangeId': 10}">
                <a:extLst>
                  <a:ext uri="{FF2B5EF4-FFF2-40B4-BE49-F238E27FC236}">
                    <a16:creationId xmlns:a16="http://schemas.microsoft.com/office/drawing/2014/main" id="{051E6F4E-64FE-0896-06F6-046E41C31F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98705"/>
                <a:ext cx="4676013" cy="555765"/>
              </a:xfrm>
              <a:prstGeom prst="rect">
                <a:avLst/>
              </a:prstGeom>
              <a:blipFill>
                <a:blip r:embed="rId6"/>
                <a:stretch>
                  <a:fillRect l="-2086" r="-2086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3" name="yt_shape_12613"/>
          <p:cNvSpPr txBox="1"/>
          <p:nvPr/>
        </p:nvSpPr>
        <p:spPr>
          <a:xfrm>
            <a:off x="540000" y="900000"/>
            <a:ext cx="7045198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对位似变换时图形的位置考虑不全而漏解</a:t>
            </a:r>
          </a:p>
        </p:txBody>
      </p:sp>
      <p:sp>
        <p:nvSpPr>
          <p:cNvPr id="12614" name="yt_shape_12614"/>
          <p:cNvSpPr txBox="1"/>
          <p:nvPr/>
        </p:nvSpPr>
        <p:spPr>
          <a:xfrm>
            <a:off x="540119" y="1389434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正方形网格中有一条简笔画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鱼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请你以点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aed75"/>
              </a:rPr>
              <a:t>为位似中心将其放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使新图形与原图形的对应线段的比是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画出符合条件的所有图形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99bd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不要求写作法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618" name="yt_shape_12618"/>
          <p:cNvSpPr txBox="1"/>
          <p:nvPr/>
        </p:nvSpPr>
        <p:spPr>
          <a:xfrm>
            <a:off x="2855640" y="3429000"/>
            <a:ext cx="6589881" cy="152189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450" b="0" i="0" u="none" spc="-8450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</a:rPr>
              <a:t> </a:t>
            </a:r>
            <a:r>
              <a:rPr lang="en-US" altLang="zh-CN" sz="8450" b="0" i="0" u="none" spc="22340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7850" b="0" i="0" u="none" spc="22572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</a:rPr>
              <a:t> </a:t>
            </a:r>
          </a:p>
        </p:txBody>
      </p:sp>
      <p:pic>
        <p:nvPicPr>
          <p:cNvPr id="12616" name="yt_image_12616" title="H_132.6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5640" y="3429000"/>
            <a:ext cx="3103245" cy="1685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617" name="yt_image_12617" title="H_123.1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63617" y="3550539"/>
            <a:ext cx="3113578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614889" title="H_26.259764">
            <a:extLst>
              <a:ext uri="{FF2B5EF4-FFF2-40B4-BE49-F238E27FC236}">
                <a16:creationId xmlns:a16="http://schemas.microsoft.com/office/drawing/2014/main" id="{5CE3AE67-ED1E-E6A7-78A7-71B2303AC0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3AB96A1-7081-6542-EB9E-8F49416F12DC}"/>
              </a:ext>
            </a:extLst>
          </p:cNvPr>
          <p:cNvSpPr txBox="1"/>
          <p:nvPr/>
        </p:nvSpPr>
        <p:spPr>
          <a:xfrm>
            <a:off x="450108" y="2769092"/>
            <a:ext cx="1475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1" name="yt_shape_1262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620" name="yt_image_12620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623" name="yt_shape_12623"/>
              <p:cNvSpPr txBox="1"/>
              <p:nvPr/>
            </p:nvSpPr>
            <p:spPr>
              <a:xfrm>
                <a:off x="540119" y="1482165"/>
                <a:ext cx="11492915" cy="254935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（南阳十三中期中）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任取一点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e17f3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别取点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e4ba0"/>
                  </a:rPr>
                  <a:t>有下列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说法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是位似图形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是相似图形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13d0e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的周长比为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的面积比为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fc7f8"/>
                  </a:rPr>
                  <a:t>则正确的个数是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2623" name="yt_shape_12623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2549352"/>
              </a:xfrm>
              <a:prstGeom prst="rect">
                <a:avLst/>
              </a:prstGeom>
              <a:blipFill>
                <a:blip r:embed="rId3"/>
                <a:stretch>
                  <a:fillRect l="-1645" t="-1914" b="-6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628" name="yt_table_1262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3596910"/>
              </p:ext>
            </p:extLst>
          </p:nvPr>
        </p:nvGraphicFramePr>
        <p:xfrm>
          <a:off x="540047" y="4082305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516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517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518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5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6"/>
                  </a:ext>
                </a:extLst>
              </a:tr>
            </a:tbl>
          </a:graphicData>
        </a:graphic>
      </p:graphicFrame>
      <p:grpSp>
        <p:nvGrpSpPr>
          <p:cNvPr id="12625" name="yt_shape_12625_skip" title="H_135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42472" y="4082305"/>
            <a:ext cx="2307520" cy="1717308"/>
            <a:chOff x="0" y="0"/>
            <a:chExt cx="2307520" cy="1717308"/>
          </a:xfrm>
        </p:grpSpPr>
        <p:pic>
          <p:nvPicPr>
            <p:cNvPr id="2" name="yt_image_12625">
              <a:extLst>
                <a:ext uri="">
                  <a16:creationId xmlns=""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307520" cy="13213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27" name="yt_shape_12627"/>
            <p:cNvSpPr txBox="1"/>
            <p:nvPr/>
          </p:nvSpPr>
          <p:spPr>
            <a:xfrm>
              <a:off x="620479" y="13573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05E019A-B4A0-4240-BB37-4EFF1E4449AA}"/>
              </a:ext>
            </a:extLst>
          </p:cNvPr>
          <p:cNvSpPr txBox="1"/>
          <p:nvPr/>
        </p:nvSpPr>
        <p:spPr>
          <a:xfrm>
            <a:off x="1059708" y="353568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1229</Words>
  <Application>Microsoft Office PowerPoint</Application>
  <PresentationFormat>宽屏</PresentationFormat>
  <Paragraphs>111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50" baseType="lpstr">
      <vt:lpstr>,isEnd</vt:lpstr>
      <vt:lpstr>_⨹_1_13d0e</vt:lpstr>
      <vt:lpstr>_⨹_1_244a6</vt:lpstr>
      <vt:lpstr>_⨹_1_53e1d</vt:lpstr>
      <vt:lpstr>_⨹_1_61d82</vt:lpstr>
      <vt:lpstr>_⨹_1_698ad</vt:lpstr>
      <vt:lpstr>_⨹_1_9d934</vt:lpstr>
      <vt:lpstr>_⨹_1_af2bb</vt:lpstr>
      <vt:lpstr>_⨹_1_c99bd</vt:lpstr>
      <vt:lpstr>_⨹_1_e17f3</vt:lpstr>
      <vt:lpstr>_⨹_1_f0572,isEnd</vt:lpstr>
      <vt:lpstr>_⨹_3_4b446</vt:lpstr>
      <vt:lpstr>_⨹_3_e4ba0</vt:lpstr>
      <vt:lpstr>_⨹_4_04fa5,isEnd</vt:lpstr>
      <vt:lpstr>_⨹_4_08f2d</vt:lpstr>
      <vt:lpstr>_⨹_4_f761e,isEnd</vt:lpstr>
      <vt:lpstr>_⨹_7_7c6be,isEnd</vt:lpstr>
      <vt:lpstr>_⨹_7_fc7f8</vt:lpstr>
      <vt:lpstr>_⨹_8_aed75</vt:lpstr>
      <vt:lpstr>_⨹_9_f9444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13</cp:revision>
  <dcterms:created xsi:type="dcterms:W3CDTF">2024-04-26T08:46:26Z</dcterms:created>
  <dcterms:modified xsi:type="dcterms:W3CDTF">2024-04-28T03:12:46Z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