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1" r:id="rId5"/>
    <p:sldId id="314" r:id="rId6"/>
    <p:sldId id="315" r:id="rId7"/>
    <p:sldId id="316" r:id="rId8"/>
    <p:sldId id="318" r:id="rId9"/>
    <p:sldId id="319" r:id="rId10"/>
    <p:sldId id="320" r:id="rId11"/>
    <p:sldId id="324" r:id="rId12"/>
    <p:sldId id="321" r:id="rId13"/>
    <p:sldId id="322" r:id="rId14"/>
    <p:sldId id="326" r:id="rId15"/>
    <p:sldId id="327" r:id="rId16"/>
    <p:sldId id="328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bin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bin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2" name="yt_shape_1230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01" name="yt_image_12301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4" name="yt_shape_12304"/>
          <p:cNvSpPr txBox="1"/>
          <p:nvPr/>
        </p:nvSpPr>
        <p:spPr>
          <a:xfrm>
            <a:off x="540000" y="1482165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相似三角形对应线段的比等于相似比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05" name="yt_shape_12305"/>
              <p:cNvSpPr txBox="1"/>
              <p:nvPr/>
            </p:nvSpPr>
            <p:spPr>
              <a:xfrm>
                <a:off x="540119" y="1971599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的相似比为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3275"/>
                  </a:rPr>
                  <a:t>对应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中线的比为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305" name="yt_shape_12305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1599"/>
                <a:ext cx="11111999" cy="1107547"/>
              </a:xfrm>
              <a:prstGeom prst="rect">
                <a:avLst/>
              </a:prstGeom>
              <a:blipFill>
                <a:blip r:embed="rId3"/>
                <a:stretch>
                  <a:fillRect l="-1701" r="-1153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07" name="yt_table_12307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7380286"/>
                  </p:ext>
                </p:extLst>
              </p:nvPr>
            </p:nvGraphicFramePr>
            <p:xfrm>
              <a:off x="540047" y="3129934"/>
              <a:ext cx="7324091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307" name="yt_table_12307" descr="{&quot;rangeId&quot;:2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7380286"/>
                  </p:ext>
                </p:extLst>
              </p:nvPr>
            </p:nvGraphicFramePr>
            <p:xfrm>
              <a:off x="540047" y="3129934"/>
              <a:ext cx="7324091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454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17" r="-16697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8793" r="-5689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0757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308" name="yt_shape_12308"/>
          <p:cNvSpPr txBox="1"/>
          <p:nvPr/>
        </p:nvSpPr>
        <p:spPr>
          <a:xfrm>
            <a:off x="540119" y="381710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dd7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4b75,isEnd"/>
              </a:rPr>
              <a:t>对应边上的高的比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边上的中线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边上的中线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582919" title="H_26.259764">
            <a:extLst>
              <a:ext uri="{FF2B5EF4-FFF2-40B4-BE49-F238E27FC236}">
                <a16:creationId xmlns:a16="http://schemas.microsoft.com/office/drawing/2014/main" id="{70E52D74-294C-68BD-024D-1E87BB9FF4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6FD4AE-5DD7-F545-4DD0-B39EF9DD9CE8}"/>
              </a:ext>
            </a:extLst>
          </p:cNvPr>
          <p:cNvSpPr txBox="1"/>
          <p:nvPr/>
        </p:nvSpPr>
        <p:spPr>
          <a:xfrm>
            <a:off x="2583708" y="25972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9319F2-058A-D0F4-1063-E1D1FCF403EA}"/>
              </a:ext>
            </a:extLst>
          </p:cNvPr>
          <p:cNvSpPr txBox="1"/>
          <p:nvPr/>
        </p:nvSpPr>
        <p:spPr>
          <a:xfrm>
            <a:off x="3407621" y="4245787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4FE939-9E9D-1365-76CB-C44EFFB896FA}"/>
              </a:ext>
            </a:extLst>
          </p:cNvPr>
          <p:cNvSpPr txBox="1"/>
          <p:nvPr/>
        </p:nvSpPr>
        <p:spPr>
          <a:xfrm>
            <a:off x="1364508" y="519676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6E00C8B-DA89-4A15-05AC-0226F733B822}"/>
              </a:ext>
            </a:extLst>
          </p:cNvPr>
          <p:cNvSpPr txBox="1"/>
          <p:nvPr/>
        </p:nvSpPr>
        <p:spPr>
          <a:xfrm>
            <a:off x="10187832" y="5196763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362"/>
              <p:cNvSpPr txBox="1"/>
              <p:nvPr/>
            </p:nvSpPr>
            <p:spPr>
              <a:xfrm>
                <a:off x="540000" y="1595613"/>
                <a:ext cx="4260782" cy="23857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</p:txBody>
          </p:sp>
        </mc:Choice>
        <mc:Fallback>
          <p:sp>
            <p:nvSpPr>
              <p:cNvPr id="3" name="yt_shape_123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5613"/>
                <a:ext cx="4260782" cy="2385718"/>
              </a:xfrm>
              <a:prstGeom prst="rect">
                <a:avLst/>
              </a:prstGeom>
              <a:blipFill>
                <a:blip r:embed="rId2"/>
                <a:stretch>
                  <a:fillRect l="-4435" t="-2302" r="-3290" b="-6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64" name="yt_image_12364" title="H_108.3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8867" y="1595613"/>
            <a:ext cx="1763132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0D3466-C8E1-5EE8-AD3F-F40DBF70AB65}"/>
              </a:ext>
            </a:extLst>
          </p:cNvPr>
          <p:cNvSpPr txBox="1"/>
          <p:nvPr/>
        </p:nvSpPr>
        <p:spPr>
          <a:xfrm>
            <a:off x="449989" y="1548807"/>
            <a:ext cx="43996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70F6D1B-C3F8-690D-E33A-35F6A5FCF3CA}"/>
                  </a:ext>
                </a:extLst>
              </p:cNvPr>
              <p:cNvSpPr txBox="1"/>
              <p:nvPr/>
            </p:nvSpPr>
            <p:spPr>
              <a:xfrm>
                <a:off x="449989" y="2024295"/>
                <a:ext cx="3421063" cy="10809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𝐷𝐸𝐶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70F6D1B-C3F8-690D-E33A-35F6A5FCF3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24295"/>
                <a:ext cx="3421063" cy="1080910"/>
              </a:xfrm>
              <a:prstGeom prst="rect">
                <a:avLst/>
              </a:prstGeom>
              <a:blipFill>
                <a:blip r:embed="rId4"/>
                <a:stretch>
                  <a:fillRect l="-2852" r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561395D-E4E0-8F09-767E-279B64406D3E}"/>
              </a:ext>
            </a:extLst>
          </p:cNvPr>
          <p:cNvSpPr txBox="1"/>
          <p:nvPr/>
        </p:nvSpPr>
        <p:spPr>
          <a:xfrm>
            <a:off x="449989" y="3011593"/>
            <a:ext cx="2035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8A7CC1-DD3F-F8A3-45A4-0CAD2429570C}"/>
              </a:ext>
            </a:extLst>
          </p:cNvPr>
          <p:cNvSpPr txBox="1"/>
          <p:nvPr/>
        </p:nvSpPr>
        <p:spPr>
          <a:xfrm>
            <a:off x="449989" y="3487081"/>
            <a:ext cx="1502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361"/>
          <p:cNvSpPr txBox="1"/>
          <p:nvPr/>
        </p:nvSpPr>
        <p:spPr>
          <a:xfrm>
            <a:off x="540000" y="1028269"/>
            <a:ext cx="70339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6" name="yt_shape_1236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dd6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af8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67" name="yt_image_12367" title="H_91.9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2224" y="3292231"/>
            <a:ext cx="1810764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369"/>
              <p:cNvSpPr txBox="1"/>
              <p:nvPr/>
            </p:nvSpPr>
            <p:spPr>
              <a:xfrm>
                <a:off x="540000" y="2396693"/>
                <a:ext cx="5956759" cy="41944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的中线，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7cm.</a:t>
                </a:r>
              </a:p>
            </p:txBody>
          </p:sp>
        </mc:Choice>
        <mc:Fallback>
          <p:sp>
            <p:nvSpPr>
              <p:cNvPr id="4" name="yt_shape_123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6693"/>
                <a:ext cx="5956759" cy="4194418"/>
              </a:xfrm>
              <a:prstGeom prst="rect">
                <a:avLst/>
              </a:prstGeom>
              <a:blipFill>
                <a:blip r:embed="rId3"/>
                <a:stretch>
                  <a:fillRect l="-3173" t="-1163" r="-2149" b="-3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4DD7EEE-A07B-9E71-6F7E-5319DF8CDF83}"/>
              </a:ext>
            </a:extLst>
          </p:cNvPr>
          <p:cNvSpPr txBox="1"/>
          <p:nvPr/>
        </p:nvSpPr>
        <p:spPr>
          <a:xfrm>
            <a:off x="449989" y="2349887"/>
            <a:ext cx="362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40CDAC-9589-D9E2-6969-5F5CB5EE99ED}"/>
              </a:ext>
            </a:extLst>
          </p:cNvPr>
          <p:cNvSpPr txBox="1"/>
          <p:nvPr/>
        </p:nvSpPr>
        <p:spPr>
          <a:xfrm>
            <a:off x="449989" y="2825375"/>
            <a:ext cx="2748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B5F658-4A80-389F-6083-D0F36CF10606}"/>
              </a:ext>
            </a:extLst>
          </p:cNvPr>
          <p:cNvSpPr txBox="1"/>
          <p:nvPr/>
        </p:nvSpPr>
        <p:spPr>
          <a:xfrm>
            <a:off x="449989" y="3300863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3AADD8-8468-C992-115F-69EF9A4A0842}"/>
              </a:ext>
            </a:extLst>
          </p:cNvPr>
          <p:cNvSpPr txBox="1"/>
          <p:nvPr/>
        </p:nvSpPr>
        <p:spPr>
          <a:xfrm>
            <a:off x="449989" y="3776351"/>
            <a:ext cx="285819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C36BCC-FA28-CF14-736B-4F80C1EA1058}"/>
              </a:ext>
            </a:extLst>
          </p:cNvPr>
          <p:cNvSpPr txBox="1"/>
          <p:nvPr/>
        </p:nvSpPr>
        <p:spPr>
          <a:xfrm>
            <a:off x="449989" y="4251839"/>
            <a:ext cx="60792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95E1BAA-ACD1-C101-F61F-DE54078DCB15}"/>
                  </a:ext>
                </a:extLst>
              </p:cNvPr>
              <p:cNvSpPr txBox="1"/>
              <p:nvPr/>
            </p:nvSpPr>
            <p:spPr>
              <a:xfrm>
                <a:off x="449989" y="4727327"/>
                <a:ext cx="1895476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95E1BAA-ACD1-C101-F61F-DE54078DCB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7327"/>
                <a:ext cx="1895476" cy="772110"/>
              </a:xfrm>
              <a:prstGeom prst="rect">
                <a:avLst/>
              </a:prstGeom>
              <a:blipFill>
                <a:blip r:embed="rId4"/>
                <a:stretch>
                  <a:fillRect l="-5145" r="-4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01ED699-DD91-6E73-0FDB-9A7FD162F9E9}"/>
                  </a:ext>
                </a:extLst>
              </p:cNvPr>
              <p:cNvSpPr txBox="1"/>
              <p:nvPr/>
            </p:nvSpPr>
            <p:spPr>
              <a:xfrm>
                <a:off x="449989" y="5405825"/>
                <a:ext cx="1467232" cy="7671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01ED699-DD91-6E73-0FDB-9A7FD162F9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05825"/>
                <a:ext cx="1467232" cy="767156"/>
              </a:xfrm>
              <a:prstGeom prst="rect">
                <a:avLst/>
              </a:prstGeom>
              <a:blipFill>
                <a:blip r:embed="rId5"/>
                <a:stretch>
                  <a:fillRect l="-6639" r="-622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ACBE8585-EF70-0829-0784-65F72AE0930E}"/>
              </a:ext>
            </a:extLst>
          </p:cNvPr>
          <p:cNvSpPr txBox="1"/>
          <p:nvPr/>
        </p:nvSpPr>
        <p:spPr>
          <a:xfrm>
            <a:off x="449989" y="6079369"/>
            <a:ext cx="18739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1" name="yt_shape_12371"/>
          <p:cNvSpPr txBox="1"/>
          <p:nvPr/>
        </p:nvSpPr>
        <p:spPr>
          <a:xfrm>
            <a:off x="540119" y="900000"/>
            <a:ext cx="11492915" cy="256615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三角形中的内接多边形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是一张锐角三角形的硬纸片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e070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从这张硬纸片上剪下一个长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倍的矩形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574a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使它的一边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3" name="yt_image_12377" title="H_120.0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3154" y="3212976"/>
            <a:ext cx="1685692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375"/>
              <p:cNvSpPr txBox="1"/>
              <p:nvPr/>
            </p:nvSpPr>
            <p:spPr>
              <a:xfrm>
                <a:off x="540000" y="1656308"/>
                <a:ext cx="5071901" cy="35264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为矩形，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上的高，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上的高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23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6308"/>
                <a:ext cx="5071901" cy="3526415"/>
              </a:xfrm>
              <a:prstGeom prst="rect">
                <a:avLst/>
              </a:prstGeom>
              <a:blipFill>
                <a:blip r:embed="rId2"/>
                <a:stretch>
                  <a:fillRect l="-3726" t="-1557" r="-2644" b="-1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77" name="yt_image_12377" title="H_120.0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304" y="2649278"/>
            <a:ext cx="1685692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C24209F-8D49-2A9B-6B46-AC02EE542DE7}"/>
              </a:ext>
            </a:extLst>
          </p:cNvPr>
          <p:cNvSpPr txBox="1"/>
          <p:nvPr/>
        </p:nvSpPr>
        <p:spPr>
          <a:xfrm>
            <a:off x="449989" y="1609502"/>
            <a:ext cx="520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709749-E612-37B8-E9C9-7BED8AA9C14E}"/>
              </a:ext>
            </a:extLst>
          </p:cNvPr>
          <p:cNvSpPr txBox="1"/>
          <p:nvPr/>
        </p:nvSpPr>
        <p:spPr>
          <a:xfrm>
            <a:off x="449989" y="2084990"/>
            <a:ext cx="194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1F597C-E7EC-0745-0CA1-DF1B0E523967}"/>
              </a:ext>
            </a:extLst>
          </p:cNvPr>
          <p:cNvSpPr txBox="1"/>
          <p:nvPr/>
        </p:nvSpPr>
        <p:spPr>
          <a:xfrm>
            <a:off x="449989" y="2560478"/>
            <a:ext cx="2893124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0C0930-BA4F-55E0-ED4E-8B244846A119}"/>
              </a:ext>
            </a:extLst>
          </p:cNvPr>
          <p:cNvSpPr txBox="1"/>
          <p:nvPr/>
        </p:nvSpPr>
        <p:spPr>
          <a:xfrm>
            <a:off x="449989" y="3035966"/>
            <a:ext cx="33090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30A4F5-D956-DFE0-1EAE-B5F6BC974F83}"/>
              </a:ext>
            </a:extLst>
          </p:cNvPr>
          <p:cNvSpPr txBox="1"/>
          <p:nvPr/>
        </p:nvSpPr>
        <p:spPr>
          <a:xfrm>
            <a:off x="3551330" y="3023265"/>
            <a:ext cx="301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上的高，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575A46-5E05-3322-80AE-2F2C710D2954}"/>
              </a:ext>
            </a:extLst>
          </p:cNvPr>
          <p:cNvSpPr txBox="1"/>
          <p:nvPr/>
        </p:nvSpPr>
        <p:spPr>
          <a:xfrm>
            <a:off x="449989" y="3573016"/>
            <a:ext cx="41329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上的高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34CBD9C-DA4C-DFA6-9413-37CF96BD6CBF}"/>
                  </a:ext>
                </a:extLst>
              </p:cNvPr>
              <p:cNvSpPr txBox="1"/>
              <p:nvPr/>
            </p:nvSpPr>
            <p:spPr>
              <a:xfrm>
                <a:off x="449989" y="4048504"/>
                <a:ext cx="1955801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34CBD9C-DA4C-DFA6-9413-37CF96BD6C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48504"/>
                <a:ext cx="1955801" cy="732994"/>
              </a:xfrm>
              <a:prstGeom prst="rect">
                <a:avLst/>
              </a:prstGeom>
              <a:blipFill>
                <a:blip r:embed="rId4"/>
                <a:stretch>
                  <a:fillRect l="-4984" r="-4673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471693" y="885703"/>
                <a:ext cx="3362715" cy="7774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𝐻𝐺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93" y="885703"/>
                <a:ext cx="3362715" cy="777457"/>
              </a:xfrm>
              <a:prstGeom prst="rect">
                <a:avLst/>
              </a:prstGeom>
              <a:blipFill>
                <a:blip r:embed="rId5"/>
                <a:stretch>
                  <a:fillRect l="-2717" r="-1812" b="-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380"/>
              <p:cNvSpPr txBox="1"/>
              <p:nvPr/>
            </p:nvSpPr>
            <p:spPr>
              <a:xfrm>
                <a:off x="540000" y="1545564"/>
                <a:ext cx="6755054" cy="32360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）解：由（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3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45564"/>
                <a:ext cx="6755054" cy="3236079"/>
              </a:xfrm>
              <a:prstGeom prst="rect">
                <a:avLst/>
              </a:prstGeom>
              <a:blipFill>
                <a:blip r:embed="rId2"/>
                <a:stretch>
                  <a:fillRect l="-2798" r="-1625" b="-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82" name="yt_image_12382" title="H_120.0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66307" y="1545564"/>
            <a:ext cx="1685692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97737B0-50C7-DFF0-B0D9-A4F25A6110E4}"/>
                  </a:ext>
                </a:extLst>
              </p:cNvPr>
              <p:cNvSpPr txBox="1"/>
              <p:nvPr/>
            </p:nvSpPr>
            <p:spPr>
              <a:xfrm>
                <a:off x="449989" y="1498758"/>
                <a:ext cx="4394200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）解：由（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97737B0-50C7-DFF0-B0D9-A4F25A6110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98758"/>
                <a:ext cx="4394200" cy="772110"/>
              </a:xfrm>
              <a:prstGeom prst="rect">
                <a:avLst/>
              </a:prstGeom>
              <a:blipFill>
                <a:blip r:embed="rId4"/>
                <a:stretch>
                  <a:fillRect l="-2219" r="-2080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9C31151-EB79-D801-F1DD-D35AC9AE9BD9}"/>
              </a:ext>
            </a:extLst>
          </p:cNvPr>
          <p:cNvSpPr txBox="1"/>
          <p:nvPr/>
        </p:nvSpPr>
        <p:spPr>
          <a:xfrm>
            <a:off x="449989" y="2177256"/>
            <a:ext cx="440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9B9CDA-389C-B635-3AF7-AD2014836E6F}"/>
              </a:ext>
            </a:extLst>
          </p:cNvPr>
          <p:cNvSpPr txBox="1"/>
          <p:nvPr/>
        </p:nvSpPr>
        <p:spPr>
          <a:xfrm>
            <a:off x="497614" y="2652744"/>
            <a:ext cx="6163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34911A3-5158-36D1-9C63-D11856ECA2A6}"/>
                  </a:ext>
                </a:extLst>
              </p:cNvPr>
              <p:cNvSpPr txBox="1"/>
              <p:nvPr/>
            </p:nvSpPr>
            <p:spPr>
              <a:xfrm>
                <a:off x="449989" y="3128232"/>
                <a:ext cx="241293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34911A3-5158-36D1-9C63-D11856ECA2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28232"/>
                <a:ext cx="2412937" cy="769061"/>
              </a:xfrm>
              <a:prstGeom prst="rect">
                <a:avLst/>
              </a:prstGeom>
              <a:blipFill>
                <a:blip r:embed="rId5"/>
                <a:stretch>
                  <a:fillRect l="-4040" r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56BDBC8-DE70-DDA7-040E-5B1C43E7750F}"/>
              </a:ext>
            </a:extLst>
          </p:cNvPr>
          <p:cNvSpPr txBox="1"/>
          <p:nvPr/>
        </p:nvSpPr>
        <p:spPr>
          <a:xfrm>
            <a:off x="449989" y="3803681"/>
            <a:ext cx="3002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D8B9E05-5523-B6C1-37A6-23975DB3FCF7}"/>
              </a:ext>
            </a:extLst>
          </p:cNvPr>
          <p:cNvSpPr txBox="1"/>
          <p:nvPr/>
        </p:nvSpPr>
        <p:spPr>
          <a:xfrm>
            <a:off x="449989" y="4279169"/>
            <a:ext cx="68698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2379"/>
          <p:cNvSpPr txBox="1"/>
          <p:nvPr/>
        </p:nvSpPr>
        <p:spPr>
          <a:xfrm>
            <a:off x="540000" y="1053761"/>
            <a:ext cx="42255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85" name="yt_image_1238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4297" y="2556184"/>
            <a:ext cx="2443404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2384"/>
          <p:cNvSpPr txBox="1"/>
          <p:nvPr/>
        </p:nvSpPr>
        <p:spPr>
          <a:xfrm>
            <a:off x="540120" y="98072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（菏泽市中考改编）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b9b9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HGNM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均为正方形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a50a,isEnd"/>
              </a:rPr>
              <a:t>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BCME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的面积的比值为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27A8AC-2D3E-1688-1867-75C5B0065865}"/>
              </a:ext>
            </a:extLst>
          </p:cNvPr>
          <p:cNvSpPr txBox="1"/>
          <p:nvPr/>
        </p:nvSpPr>
        <p:spPr>
          <a:xfrm>
            <a:off x="9063883" y="1884898"/>
            <a:ext cx="1094487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0" name="yt_shape_12310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相似三角形周长的比等于相似比</a:t>
            </a:r>
          </a:p>
        </p:txBody>
      </p:sp>
      <p:sp>
        <p:nvSpPr>
          <p:cNvPr id="12311" name="yt_shape_12311"/>
          <p:cNvSpPr txBox="1"/>
          <p:nvPr/>
        </p:nvSpPr>
        <p:spPr>
          <a:xfrm>
            <a:off x="540120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（重庆市中考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若两个相似三角形周长的比为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3c98d"/>
              </a:rPr>
              <a:t>则这两个三角形对应边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12" name="yt_table_1231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092285"/>
              </p:ext>
            </p:extLst>
          </p:nvPr>
        </p:nvGraphicFramePr>
        <p:xfrm>
          <a:off x="540047" y="2348869"/>
          <a:ext cx="91814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</a:tbl>
          </a:graphicData>
        </a:graphic>
      </p:graphicFrame>
      <p:sp>
        <p:nvSpPr>
          <p:cNvPr id="12314" name="yt_shape_12314"/>
          <p:cNvSpPr txBox="1"/>
          <p:nvPr/>
        </p:nvSpPr>
        <p:spPr>
          <a:xfrm>
            <a:off x="540120" y="28750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（阜新市中考）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已知每个小方格的边长均为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f355,isEnd"/>
              </a:rPr>
              <a:t>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315" name="yt_image_12315" title="H_112.23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7151" y="3986839"/>
            <a:ext cx="1897696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582980" title="H_26.259764">
            <a:extLst>
              <a:ext uri="{FF2B5EF4-FFF2-40B4-BE49-F238E27FC236}">
                <a16:creationId xmlns:a16="http://schemas.microsoft.com/office/drawing/2014/main" id="{78D1CB39-1797-5493-ADCD-35DE638B59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F13176-8305-0AAC-A2B9-F359AE1C9502}"/>
              </a:ext>
            </a:extLst>
          </p:cNvPr>
          <p:cNvSpPr txBox="1"/>
          <p:nvPr/>
        </p:nvSpPr>
        <p:spPr>
          <a:xfrm>
            <a:off x="1974109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A9B550-E9C8-425D-50E9-F511A4A66C3B}"/>
              </a:ext>
            </a:extLst>
          </p:cNvPr>
          <p:cNvSpPr txBox="1"/>
          <p:nvPr/>
        </p:nvSpPr>
        <p:spPr>
          <a:xfrm>
            <a:off x="1669309" y="330372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7" name="yt_shape_12317"/>
          <p:cNvSpPr txBox="1"/>
          <p:nvPr/>
        </p:nvSpPr>
        <p:spPr>
          <a:xfrm>
            <a:off x="540000" y="900000"/>
            <a:ext cx="673742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相似三角形面积的比等于相似比的平方</a:t>
            </a:r>
          </a:p>
        </p:txBody>
      </p:sp>
      <p:sp>
        <p:nvSpPr>
          <p:cNvPr id="12318" name="yt_shape_12318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如果两个相似三角形对应边的比为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18f2d"/>
              </a:rPr>
              <a:t>那么这两个相似三角形面积的比是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19" name="yt_table_12319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4653890"/>
                  </p:ext>
                </p:extLst>
              </p:nvPr>
            </p:nvGraphicFramePr>
            <p:xfrm>
              <a:off x="540047" y="2348869"/>
              <a:ext cx="9699245" cy="521780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448"/>
                        </a:ext>
                      </a:extLst>
                    </a:gridCol>
                    <a:gridCol w="2999359">
                      <a:extLst>
                        <a:ext uri="{9D8B030D-6E8A-4147-A177-3AD203B41FA5}">
                          <a16:colId xmlns:a16="http://schemas.microsoft.com/office/drawing/2014/main" val="10449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450"/>
                        </a:ext>
                      </a:extLst>
                    </a:gridCol>
                    <a:gridCol w="1719263">
                      <a:extLst>
                        <a:ext uri="{9D8B030D-6E8A-4147-A177-3AD203B41FA5}">
                          <a16:colId xmlns:a16="http://schemas.microsoft.com/office/drawing/2014/main" val="104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8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319" name="yt_table_12319" descr="{&quot;rangeId&quot;:8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4653890"/>
                  </p:ext>
                </p:extLst>
              </p:nvPr>
            </p:nvGraphicFramePr>
            <p:xfrm>
              <a:off x="540047" y="2348869"/>
              <a:ext cx="9699245" cy="462153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448"/>
                        </a:ext>
                      </a:extLst>
                    </a:gridCol>
                    <a:gridCol w="2999359">
                      <a:extLst>
                        <a:ext uri="{9D8B030D-6E8A-4147-A177-3AD203B41FA5}">
                          <a16:colId xmlns:a16="http://schemas.microsoft.com/office/drawing/2014/main" val="10449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450"/>
                        </a:ext>
                      </a:extLst>
                    </a:gridCol>
                    <a:gridCol w="1719263">
                      <a:extLst>
                        <a:ext uri="{9D8B030D-6E8A-4147-A177-3AD203B41FA5}">
                          <a16:colId xmlns:a16="http://schemas.microsoft.com/office/drawing/2014/main" val="1045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3333" t="-6494" r="-14024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20" name="yt_shape_12320"/>
              <p:cNvSpPr txBox="1"/>
              <p:nvPr/>
            </p:nvSpPr>
            <p:spPr>
              <a:xfrm>
                <a:off x="540000" y="2861708"/>
                <a:ext cx="10468828" cy="642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则下列结论中正确的是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320" name="yt_shape_12320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1708"/>
                <a:ext cx="10468828" cy="642355"/>
              </a:xfrm>
              <a:prstGeom prst="rect">
                <a:avLst/>
              </a:prstGeom>
              <a:blipFill>
                <a:blip r:embed="rId3"/>
                <a:stretch>
                  <a:fillRect l="-1805" r="-81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25" name="yt_table_12325_skip" title="H_127.93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0486490"/>
                  </p:ext>
                </p:extLst>
              </p:nvPr>
            </p:nvGraphicFramePr>
            <p:xfrm>
              <a:off x="540047" y="3554851"/>
              <a:ext cx="7820597" cy="1663891"/>
            </p:xfrm>
            <a:graphic>
              <a:graphicData uri="http://schemas.openxmlformats.org/drawingml/2006/table">
                <a:tbl>
                  <a:tblPr/>
                  <a:tblGrid>
                    <a:gridCol w="5498402">
                      <a:extLst>
                        <a:ext uri="{9D8B030D-6E8A-4147-A177-3AD203B41FA5}">
                          <a16:colId xmlns:a16="http://schemas.microsoft.com/office/drawing/2014/main" val="10452"/>
                        </a:ext>
                      </a:extLst>
                    </a:gridCol>
                    <a:gridCol w="2322195">
                      <a:extLst>
                        <a:ext uri="{9D8B030D-6E8A-4147-A177-3AD203B41FA5}">
                          <a16:colId xmlns:a16="http://schemas.microsoft.com/office/drawing/2014/main" val="104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△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𝐴𝐷𝐸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△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𝐴𝐵𝐶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△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𝐴𝐷𝐸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△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𝐴𝐵𝐶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0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325" name="yt_table_12325_skip" descr="{&quot;rangeId&quot;:9,&quot;type&quot;:&quot;Option&quot;,&quot;drawing&quot;:[&quot;yt_shape_12322&quot;]}" title="H_127.93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0486490"/>
                  </p:ext>
                </p:extLst>
              </p:nvPr>
            </p:nvGraphicFramePr>
            <p:xfrm>
              <a:off x="540047" y="3554851"/>
              <a:ext cx="7820597" cy="1624775"/>
            </p:xfrm>
            <a:graphic>
              <a:graphicData uri="http://schemas.openxmlformats.org/drawingml/2006/table">
                <a:tbl>
                  <a:tblPr/>
                  <a:tblGrid>
                    <a:gridCol w="5498402">
                      <a:extLst>
                        <a:ext uri="{9D8B030D-6E8A-4147-A177-3AD203B41FA5}">
                          <a16:colId xmlns:a16="http://schemas.microsoft.com/office/drawing/2014/main" val="10452"/>
                        </a:ext>
                      </a:extLst>
                    </a:gridCol>
                    <a:gridCol w="2322195">
                      <a:extLst>
                        <a:ext uri="{9D8B030D-6E8A-4147-A177-3AD203B41FA5}">
                          <a16:colId xmlns:a16="http://schemas.microsoft.com/office/drawing/2014/main" val="10453"/>
                        </a:ext>
                      </a:extLst>
                    </a:gridCol>
                  </a:tblGrid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42193" b="-15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7008" b="-15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9"/>
                      </a:ext>
                    </a:extLst>
                  </a:tr>
                  <a:tr h="98571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64815" r="-42193" b="-6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7008" t="-64815" b="-6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322" name="yt_shape_12322_skip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4979" y="3554851"/>
            <a:ext cx="1694878" cy="2036205"/>
            <a:chOff x="0" y="0"/>
            <a:chExt cx="1694878" cy="2036205"/>
          </a:xfrm>
        </p:grpSpPr>
        <p:pic>
          <p:nvPicPr>
            <p:cNvPr id="2" name="yt_image_1232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694878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24" name="yt_shape_12324"/>
            <p:cNvSpPr txBox="1"/>
            <p:nvPr/>
          </p:nvSpPr>
          <p:spPr>
            <a:xfrm>
              <a:off x="314158" y="16762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583041">
            <a:extLst>
              <a:ext uri="{FF2B5EF4-FFF2-40B4-BE49-F238E27FC236}">
                <a16:creationId xmlns:a16="http://schemas.microsoft.com/office/drawing/2014/main" id="{B3DBB3B4-2826-C8E6-BBDC-52BDA1D5E6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BFF2B5D-100C-E2B9-CD1F-154D956CA61D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D1A3AD-8967-A36E-7979-9A019EF9624B}"/>
              </a:ext>
            </a:extLst>
          </p:cNvPr>
          <p:cNvSpPr txBox="1"/>
          <p:nvPr/>
        </p:nvSpPr>
        <p:spPr>
          <a:xfrm>
            <a:off x="10004771" y="2814902"/>
            <a:ext cx="383285" cy="7297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26" name="yt_shape_12326"/>
              <p:cNvSpPr txBox="1"/>
              <p:nvPr/>
            </p:nvSpPr>
            <p:spPr>
              <a:xfrm>
                <a:off x="540119" y="900000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5635,isEnd"/>
                  </a:rPr>
                  <a:t>相交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MOD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COB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26" name="yt_shape_123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31" name="yt_shape_12331"/>
          <p:cNvSpPr txBox="1"/>
          <p:nvPr/>
        </p:nvSpPr>
        <p:spPr>
          <a:xfrm>
            <a:off x="540000" y="412023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28" name="yt_shape_12328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0251" y="2209673"/>
            <a:ext cx="2051496" cy="1860183"/>
            <a:chOff x="0" y="0"/>
            <a:chExt cx="2051496" cy="1860183"/>
          </a:xfrm>
        </p:grpSpPr>
        <p:pic>
          <p:nvPicPr>
            <p:cNvPr id="2" name="yt_image_12328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1496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30" name="yt_shape_12330"/>
            <p:cNvSpPr txBox="1"/>
            <p:nvPr/>
          </p:nvSpPr>
          <p:spPr>
            <a:xfrm>
              <a:off x="492467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235429C-7571-8BE0-0ABA-7A43077A62D5}"/>
              </a:ext>
            </a:extLst>
          </p:cNvPr>
          <p:cNvSpPr txBox="1"/>
          <p:nvPr/>
        </p:nvSpPr>
        <p:spPr>
          <a:xfrm>
            <a:off x="4937971" y="1524643"/>
            <a:ext cx="10944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2" name="yt_shape_12332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f9b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的周长和面积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33" name="yt_image_12333" title="H_111.4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2184" y="2920832"/>
            <a:ext cx="2305575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335"/>
              <p:cNvSpPr txBox="1"/>
              <p:nvPr/>
            </p:nvSpPr>
            <p:spPr>
              <a:xfrm>
                <a:off x="540000" y="1954800"/>
                <a:ext cx="5153655" cy="44224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的周长是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，面积是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>
          <p:sp>
            <p:nvSpPr>
              <p:cNvPr id="4" name="yt_shape_123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54800"/>
                <a:ext cx="5153655" cy="4422493"/>
              </a:xfrm>
              <a:prstGeom prst="rect">
                <a:avLst/>
              </a:prstGeom>
              <a:blipFill>
                <a:blip r:embed="rId3"/>
                <a:stretch>
                  <a:fillRect l="-3669" t="-1241" r="-2367" b="-3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0D473D9-09EE-840D-A17E-EF51ECA92362}"/>
              </a:ext>
            </a:extLst>
          </p:cNvPr>
          <p:cNvSpPr txBox="1"/>
          <p:nvPr/>
        </p:nvSpPr>
        <p:spPr>
          <a:xfrm>
            <a:off x="449989" y="1907994"/>
            <a:ext cx="457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BACBC53-569E-3D56-0C66-76B79E34EB67}"/>
                  </a:ext>
                </a:extLst>
              </p:cNvPr>
              <p:cNvSpPr txBox="1"/>
              <p:nvPr/>
            </p:nvSpPr>
            <p:spPr>
              <a:xfrm>
                <a:off x="449989" y="2383482"/>
                <a:ext cx="4679950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BACBC53-569E-3D56-0C66-76B79E34E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83482"/>
                <a:ext cx="4679950" cy="769379"/>
              </a:xfrm>
              <a:prstGeom prst="rect">
                <a:avLst/>
              </a:prstGeom>
              <a:blipFill>
                <a:blip r:embed="rId4"/>
                <a:stretch>
                  <a:fillRect l="-2083" r="-1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F872990-983A-FDE1-EF9B-927EA8EC4BB8}"/>
              </a:ext>
            </a:extLst>
          </p:cNvPr>
          <p:cNvSpPr txBox="1"/>
          <p:nvPr/>
        </p:nvSpPr>
        <p:spPr>
          <a:xfrm>
            <a:off x="449989" y="3059249"/>
            <a:ext cx="528389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BC75864-6F22-33C4-21A2-4850C0D2F216}"/>
                  </a:ext>
                </a:extLst>
              </p:cNvPr>
              <p:cNvSpPr txBox="1"/>
              <p:nvPr/>
            </p:nvSpPr>
            <p:spPr>
              <a:xfrm>
                <a:off x="449989" y="3534737"/>
                <a:ext cx="5270563" cy="10793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BC75864-6F22-33C4-21A2-4850C0D2F2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34737"/>
                <a:ext cx="5270563" cy="1079323"/>
              </a:xfrm>
              <a:prstGeom prst="rect">
                <a:avLst/>
              </a:prstGeom>
              <a:blipFill>
                <a:blip r:embed="rId5"/>
                <a:stretch>
                  <a:fillRect l="-1852" r="-1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3FF4EF7-6B21-5244-C0E4-065EB4F070C4}"/>
                  </a:ext>
                </a:extLst>
              </p:cNvPr>
              <p:cNvSpPr txBox="1"/>
              <p:nvPr/>
            </p:nvSpPr>
            <p:spPr>
              <a:xfrm>
                <a:off x="449989" y="4520448"/>
                <a:ext cx="46107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3FF4EF7-6B21-5244-C0E4-065EB4F070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20448"/>
                <a:ext cx="4610798" cy="765061"/>
              </a:xfrm>
              <a:prstGeom prst="rect">
                <a:avLst/>
              </a:prstGeom>
              <a:blipFill>
                <a:blip r:embed="rId6"/>
                <a:stretch>
                  <a:fillRect l="-2116" r="-211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591FEA8-5F0F-6177-F922-7DDF6B00FFD8}"/>
                  </a:ext>
                </a:extLst>
              </p:cNvPr>
              <p:cNvSpPr txBox="1"/>
              <p:nvPr/>
            </p:nvSpPr>
            <p:spPr>
              <a:xfrm>
                <a:off x="497614" y="5191897"/>
                <a:ext cx="39281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591FEA8-5F0F-6177-F922-7DDF6B00FF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191897"/>
                <a:ext cx="3928173" cy="765061"/>
              </a:xfrm>
              <a:prstGeom prst="rect">
                <a:avLst/>
              </a:prstGeom>
              <a:blipFill>
                <a:blip r:embed="rId7"/>
                <a:stretch>
                  <a:fillRect l="-2484" r="-248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ABEB75A0-127D-9A9A-5EFE-DCA2302890DA}"/>
              </a:ext>
            </a:extLst>
          </p:cNvPr>
          <p:cNvSpPr txBox="1"/>
          <p:nvPr/>
        </p:nvSpPr>
        <p:spPr>
          <a:xfrm>
            <a:off x="449989" y="5863346"/>
            <a:ext cx="4245673" cy="5179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7" name="yt_shape_12337"/>
          <p:cNvSpPr txBox="1"/>
          <p:nvPr/>
        </p:nvSpPr>
        <p:spPr>
          <a:xfrm>
            <a:off x="540000" y="900000"/>
            <a:ext cx="704519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忽略了相似三角形性质的适用条件而出错</a:t>
            </a:r>
          </a:p>
        </p:txBody>
      </p:sp>
      <p:sp>
        <p:nvSpPr>
          <p:cNvPr id="12338" name="yt_shape_12338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图中所有三角形均相似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eab6"/>
              </a:rPr>
              <a:t>其中最小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的三角形面积为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40" name="yt_table_1234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39572"/>
              </p:ext>
            </p:extLst>
          </p:nvPr>
        </p:nvGraphicFramePr>
        <p:xfrm>
          <a:off x="540047" y="2348869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</a:tbl>
          </a:graphicData>
        </a:graphic>
      </p:graphicFrame>
      <p:pic>
        <p:nvPicPr>
          <p:cNvPr id="12339" name="yt_image_12339_skip" title="H_95.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28102" y="2348869"/>
            <a:ext cx="1421695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583111" title="H_26.259764">
            <a:extLst>
              <a:ext uri="{FF2B5EF4-FFF2-40B4-BE49-F238E27FC236}">
                <a16:creationId xmlns:a16="http://schemas.microsoft.com/office/drawing/2014/main" id="{15302D8A-5218-E210-E567-F139880304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129059-7EE1-FCE0-B73B-12991CB7EF39}"/>
              </a:ext>
            </a:extLst>
          </p:cNvPr>
          <p:cNvSpPr txBox="1"/>
          <p:nvPr/>
        </p:nvSpPr>
        <p:spPr>
          <a:xfrm>
            <a:off x="9732221" y="1818116"/>
            <a:ext cx="40074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4" name="yt_shape_12344"/>
          <p:cNvSpPr txBox="1"/>
          <p:nvPr/>
        </p:nvSpPr>
        <p:spPr>
          <a:xfrm>
            <a:off x="540119" y="164682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（资阳中学月考）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69e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DOE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COA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66ad"/>
              </a:rPr>
              <a:t>的比是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48" name="yt_table_1234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094516"/>
              </p:ext>
            </p:extLst>
          </p:nvPr>
        </p:nvGraphicFramePr>
        <p:xfrm>
          <a:off x="540047" y="3086392"/>
          <a:ext cx="91814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</a:tbl>
          </a:graphicData>
        </a:graphic>
      </p:graphicFrame>
      <p:grpSp>
        <p:nvGrpSpPr>
          <p:cNvPr id="12345" name="yt_shape_12345_skip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19510" y="3086392"/>
            <a:ext cx="1930398" cy="1710379"/>
            <a:chOff x="0" y="0"/>
            <a:chExt cx="2129583" cy="1710379"/>
          </a:xfrm>
        </p:grpSpPr>
        <p:pic>
          <p:nvPicPr>
            <p:cNvPr id="2" name="yt_image_1234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29583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47" name="yt_shape_12347"/>
            <p:cNvSpPr txBox="1"/>
            <p:nvPr/>
          </p:nvSpPr>
          <p:spPr>
            <a:xfrm>
              <a:off x="133381" y="1350379"/>
              <a:ext cx="1674256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1_58c88"/>
                </a:rPr>
                <a:t>题</a:t>
              </a:r>
              <a:r>
                <a:rPr lang="zh-CN" altLang="zh-CN" sz="2400" b="0" i="0" u="none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0F88F24-6064-A5AF-E2CB-492AE13EE397}"/>
              </a:ext>
            </a:extLst>
          </p:cNvPr>
          <p:cNvSpPr txBox="1"/>
          <p:nvPr/>
        </p:nvSpPr>
        <p:spPr>
          <a:xfrm>
            <a:off x="1059708" y="255099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2342" title="H_41.8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47" y="105273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350" name="yt_shape_12350"/>
              <p:cNvSpPr txBox="1"/>
              <p:nvPr/>
            </p:nvSpPr>
            <p:spPr>
              <a:xfrm>
                <a:off x="540119" y="900000"/>
                <a:ext cx="11492915" cy="14754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（镇江市中考）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</a:t>
                </a:r>
                <a:endParaRPr lang="en-US" altLang="zh-CN" sz="2400" b="0" i="0" u="none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9f673"/>
                  </a:rPr>
                  <a:t> </a:t>
                </a:r>
                <a:r>
                  <a:rPr lang="en-US" altLang="zh-CN" sz="2400" b="0" i="1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𝐴𝑁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350" name="yt_shape_123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475469"/>
              </a:xfrm>
              <a:prstGeom prst="rect">
                <a:avLst/>
              </a:prstGeom>
              <a:blipFill>
                <a:blip r:embed="rId2"/>
                <a:stretch>
                  <a:fillRect l="-1645" t="-3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55" name="yt_shape_12355"/>
          <p:cNvSpPr txBox="1"/>
          <p:nvPr/>
        </p:nvSpPr>
        <p:spPr>
          <a:xfrm>
            <a:off x="540000" y="466516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52" name="yt_shape_12352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3958" y="2628960"/>
            <a:ext cx="1744083" cy="2036205"/>
            <a:chOff x="0" y="0"/>
            <a:chExt cx="1744083" cy="2036205"/>
          </a:xfrm>
        </p:grpSpPr>
        <p:pic>
          <p:nvPicPr>
            <p:cNvPr id="2" name="yt_image_1235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44083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54" name="yt_shape_12354"/>
            <p:cNvSpPr txBox="1"/>
            <p:nvPr/>
          </p:nvSpPr>
          <p:spPr>
            <a:xfrm>
              <a:off x="262577" y="167620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E2EF311-E196-F9F5-1E39-23B832EC2C1F}"/>
                  </a:ext>
                </a:extLst>
              </p:cNvPr>
              <p:cNvSpPr txBox="1"/>
              <p:nvPr/>
            </p:nvSpPr>
            <p:spPr>
              <a:xfrm>
                <a:off x="9624392" y="1196752"/>
                <a:ext cx="661099" cy="10793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E2EF311-E196-F9F5-1E39-23B832EC2C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24392" y="1196752"/>
                <a:ext cx="661099" cy="10793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92B2100-C6C3-E82B-4E25-FF383265ECD8}"/>
              </a:ext>
            </a:extLst>
          </p:cNvPr>
          <p:cNvCxnSpPr/>
          <p:nvPr/>
        </p:nvCxnSpPr>
        <p:spPr>
          <a:xfrm>
            <a:off x="9336360" y="2060848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6" name="yt_shape_12356"/>
          <p:cNvSpPr txBox="1"/>
          <p:nvPr/>
        </p:nvSpPr>
        <p:spPr>
          <a:xfrm>
            <a:off x="540000" y="900000"/>
            <a:ext cx="109709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（黄冈市中考）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2357" name="yt_shape_12357"/>
          <p:cNvSpPr txBox="1"/>
          <p:nvPr/>
        </p:nvSpPr>
        <p:spPr>
          <a:xfrm>
            <a:off x="540000" y="1379303"/>
            <a:ext cx="42607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2358"/>
          <p:cNvSpPr txBox="1"/>
          <p:nvPr/>
        </p:nvSpPr>
        <p:spPr>
          <a:xfrm>
            <a:off x="540000" y="2010970"/>
            <a:ext cx="551112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359" name="yt_image_1235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8867" y="2010970"/>
            <a:ext cx="1763132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E5AA6FC-6833-E0C5-D7E4-E3A01E6F1EB5}"/>
              </a:ext>
            </a:extLst>
          </p:cNvPr>
          <p:cNvSpPr txBox="1"/>
          <p:nvPr/>
        </p:nvSpPr>
        <p:spPr>
          <a:xfrm>
            <a:off x="449989" y="1964164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2374B4-096F-75DC-835C-EC9DEDE64F97}"/>
              </a:ext>
            </a:extLst>
          </p:cNvPr>
          <p:cNvSpPr txBox="1"/>
          <p:nvPr/>
        </p:nvSpPr>
        <p:spPr>
          <a:xfrm>
            <a:off x="449989" y="2439652"/>
            <a:ext cx="563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A6DE05-101E-E6DB-0533-3883F5CD8A88}"/>
              </a:ext>
            </a:extLst>
          </p:cNvPr>
          <p:cNvSpPr txBox="1"/>
          <p:nvPr/>
        </p:nvSpPr>
        <p:spPr>
          <a:xfrm>
            <a:off x="449989" y="2915140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A40AFC-1A99-85F3-65E7-F0A87363C79A}"/>
              </a:ext>
            </a:extLst>
          </p:cNvPr>
          <p:cNvSpPr txBox="1"/>
          <p:nvPr/>
        </p:nvSpPr>
        <p:spPr>
          <a:xfrm>
            <a:off x="449989" y="3390628"/>
            <a:ext cx="260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A99E2A-4FDF-E3B7-780F-38F07011423C}"/>
              </a:ext>
            </a:extLst>
          </p:cNvPr>
          <p:cNvSpPr txBox="1"/>
          <p:nvPr/>
        </p:nvSpPr>
        <p:spPr>
          <a:xfrm>
            <a:off x="449989" y="3866116"/>
            <a:ext cx="2875661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1130</Words>
  <Application>Microsoft Office PowerPoint</Application>
  <PresentationFormat>宽屏</PresentationFormat>
  <Paragraphs>148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0" baseType="lpstr">
      <vt:lpstr>,isEnd</vt:lpstr>
      <vt:lpstr>_⨹_1_2af87</vt:lpstr>
      <vt:lpstr>_⨹_1_369e7</vt:lpstr>
      <vt:lpstr>_⨹_1_58c88</vt:lpstr>
      <vt:lpstr>_⨹_1_7574a</vt:lpstr>
      <vt:lpstr>_⨹_1_7a50a,isEnd</vt:lpstr>
      <vt:lpstr>_⨹_1_8dd6c</vt:lpstr>
      <vt:lpstr>_⨹_1_8dd71,isEnd</vt:lpstr>
      <vt:lpstr>_⨹_1_9f673</vt:lpstr>
      <vt:lpstr>_⨹_1_bb9b9,isEnd</vt:lpstr>
      <vt:lpstr>_⨹_1_cf9b7</vt:lpstr>
      <vt:lpstr>_⨹_1_ee070</vt:lpstr>
      <vt:lpstr>_⨹_10_3c98d</vt:lpstr>
      <vt:lpstr>_⨹_15_18f2d</vt:lpstr>
      <vt:lpstr>_⨹_2_13275</vt:lpstr>
      <vt:lpstr>_⨹_2_75635,isEnd</vt:lpstr>
      <vt:lpstr>_⨹_3_3f355,isEnd</vt:lpstr>
      <vt:lpstr>_⨹_3_a66ad</vt:lpstr>
      <vt:lpstr>_⨹_4_beab6</vt:lpstr>
      <vt:lpstr>_⨹_8_34b75,isEnd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2024-04-28T03:01:37Z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