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0" r:id="rId6"/>
    <p:sldId id="313" r:id="rId7"/>
    <p:sldId id="316" r:id="rId8"/>
    <p:sldId id="318" r:id="rId9"/>
    <p:sldId id="320" r:id="rId10"/>
    <p:sldId id="323" r:id="rId11"/>
    <p:sldId id="325" r:id="rId12"/>
    <p:sldId id="326" r:id="rId13"/>
    <p:sldId id="327" r:id="rId14"/>
    <p:sldId id="33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" name="yt_shape_1069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89" name="yt_image_10689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2" name="yt_shape_10692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一元二次方程的定义</a:t>
            </a:r>
          </a:p>
        </p:txBody>
      </p:sp>
      <p:sp>
        <p:nvSpPr>
          <p:cNvPr id="10693" name="yt_shape_10693"/>
          <p:cNvSpPr txBox="1"/>
          <p:nvPr/>
        </p:nvSpPr>
        <p:spPr>
          <a:xfrm>
            <a:off x="540000" y="1971599"/>
            <a:ext cx="84574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4" name="yt_table_1069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84245"/>
              </p:ext>
            </p:extLst>
          </p:nvPr>
        </p:nvGraphicFramePr>
        <p:xfrm>
          <a:off x="540047" y="2450902"/>
          <a:ext cx="4211638" cy="1901952"/>
        </p:xfrm>
        <a:graphic>
          <a:graphicData uri="http://schemas.openxmlformats.org/drawingml/2006/table">
            <a:tbl>
              <a:tblPr/>
              <a:tblGrid>
                <a:gridCol w="4211638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</a:tbl>
          </a:graphicData>
        </a:graphic>
      </p:graphicFrame>
      <p:pic>
        <p:nvPicPr>
          <p:cNvPr id="3" name="yt_shape_1714121341007" title="H_26.259764">
            <a:extLst>
              <a:ext uri="{FF2B5EF4-FFF2-40B4-BE49-F238E27FC236}">
                <a16:creationId xmlns:a16="http://schemas.microsoft.com/office/drawing/2014/main" id="{49374C00-4E54-6F26-002D-FB6BF38B48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08F82F-E642-E290-FB50-D179999B76B0}"/>
              </a:ext>
            </a:extLst>
          </p:cNvPr>
          <p:cNvSpPr txBox="1"/>
          <p:nvPr/>
        </p:nvSpPr>
        <p:spPr>
          <a:xfrm>
            <a:off x="7995376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7" name="yt_shape_10737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列出一元二次方程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并将其化成一般形式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群里共有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个好友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每个好友都分别给群里其他好友发送一条消息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5dda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条消息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一矩形面积为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长比宽多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求这个矩形的长与宽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）设宽为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，则长为（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列方程为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9A2BAD-6A8A-9674-E26B-E3E38F04AEB3}"/>
              </a:ext>
            </a:extLst>
          </p:cNvPr>
          <p:cNvSpPr txBox="1"/>
          <p:nvPr/>
        </p:nvSpPr>
        <p:spPr>
          <a:xfrm>
            <a:off x="450108" y="2279658"/>
            <a:ext cx="626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48AD1B-2394-3BCC-0CB3-D21A1CA087D5}"/>
              </a:ext>
            </a:extLst>
          </p:cNvPr>
          <p:cNvSpPr txBox="1"/>
          <p:nvPr/>
        </p:nvSpPr>
        <p:spPr>
          <a:xfrm>
            <a:off x="450108" y="3230634"/>
            <a:ext cx="6288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）设宽为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，则长为（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CF0BE9-BDEC-2927-6953-1B55B87F8DBE}"/>
              </a:ext>
            </a:extLst>
          </p:cNvPr>
          <p:cNvSpPr txBox="1"/>
          <p:nvPr/>
        </p:nvSpPr>
        <p:spPr>
          <a:xfrm>
            <a:off x="450108" y="3706122"/>
            <a:ext cx="5955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列方程为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2" name="yt_shape_10742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此方程是一元一次方程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）由题意，得（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）（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8_1fcf4"/>
              </a:rPr>
              <a:t>时，方程是一元一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次方程，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此方程是一元二次方程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）由题意得，得（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时，方程是一元二次方程，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A0DD02-27D0-92F2-EFFF-84FBA6BEB78D}"/>
              </a:ext>
            </a:extLst>
          </p:cNvPr>
          <p:cNvSpPr txBox="1"/>
          <p:nvPr/>
        </p:nvSpPr>
        <p:spPr>
          <a:xfrm>
            <a:off x="450108" y="1804170"/>
            <a:ext cx="1116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）由题意，得（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1fcf4"/>
              </a:rPr>
              <a:t>时，方程是一元一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0AB3EA-E430-2C1D-F748-DBEA84F1575F}"/>
              </a:ext>
            </a:extLst>
          </p:cNvPr>
          <p:cNvSpPr txBox="1"/>
          <p:nvPr/>
        </p:nvSpPr>
        <p:spPr>
          <a:xfrm>
            <a:off x="450108" y="2279658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次方程，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E114AD-9BA8-CB96-BCCC-60399BE6EC6B}"/>
              </a:ext>
            </a:extLst>
          </p:cNvPr>
          <p:cNvSpPr txBox="1"/>
          <p:nvPr/>
        </p:nvSpPr>
        <p:spPr>
          <a:xfrm>
            <a:off x="450108" y="2755146"/>
            <a:ext cx="2515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A894BA-EA3A-4F10-9092-3F01B7778B71}"/>
              </a:ext>
            </a:extLst>
          </p:cNvPr>
          <p:cNvSpPr txBox="1"/>
          <p:nvPr/>
        </p:nvSpPr>
        <p:spPr>
          <a:xfrm>
            <a:off x="450108" y="3230634"/>
            <a:ext cx="1467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C03D72-6824-77D5-8F01-201B7BC599A8}"/>
              </a:ext>
            </a:extLst>
          </p:cNvPr>
          <p:cNvSpPr txBox="1"/>
          <p:nvPr/>
        </p:nvSpPr>
        <p:spPr>
          <a:xfrm>
            <a:off x="450108" y="4181610"/>
            <a:ext cx="10260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）由题意得，得（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时，方程是一元二次方程，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76EB8C-FDC7-C504-B646-D8A396FC94FD}"/>
              </a:ext>
            </a:extLst>
          </p:cNvPr>
          <p:cNvSpPr txBox="1"/>
          <p:nvPr/>
        </p:nvSpPr>
        <p:spPr>
          <a:xfrm>
            <a:off x="450108" y="4657098"/>
            <a:ext cx="1943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8" name="yt_shape_1074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47" name="yt_image_1074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50" name="yt_shape_10750"/>
              <p:cNvSpPr txBox="1"/>
              <p:nvPr/>
            </p:nvSpPr>
            <p:spPr>
              <a:xfrm>
                <a:off x="540000" y="1482165"/>
                <a:ext cx="9173986" cy="43903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创新意识）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的一个根，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668.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750" name="yt_shape_10750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173986" cy="4390369"/>
              </a:xfrm>
              <a:prstGeom prst="rect">
                <a:avLst/>
              </a:prstGeom>
              <a:blipFill>
                <a:blip r:embed="rId3"/>
                <a:stretch>
                  <a:fillRect l="-2060" t="-1111" r="-1063" b="-3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B5FA011-2D56-0C4E-0FDC-31EBB6F99838}"/>
              </a:ext>
            </a:extLst>
          </p:cNvPr>
          <p:cNvSpPr txBox="1"/>
          <p:nvPr/>
        </p:nvSpPr>
        <p:spPr>
          <a:xfrm>
            <a:off x="449989" y="2584709"/>
            <a:ext cx="6953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的一个根，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D7E5E4-27CD-DC4D-F7CF-714748F88D0D}"/>
              </a:ext>
            </a:extLst>
          </p:cNvPr>
          <p:cNvSpPr txBox="1"/>
          <p:nvPr/>
        </p:nvSpPr>
        <p:spPr>
          <a:xfrm>
            <a:off x="449989" y="3060197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F452A3-AF9E-4748-4DA6-60E7727F57BD}"/>
              </a:ext>
            </a:extLst>
          </p:cNvPr>
          <p:cNvSpPr txBox="1"/>
          <p:nvPr/>
        </p:nvSpPr>
        <p:spPr>
          <a:xfrm>
            <a:off x="449989" y="3535685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501F35-6EE9-AA54-CFF2-AF2323D19984}"/>
                  </a:ext>
                </a:extLst>
              </p:cNvPr>
              <p:cNvSpPr txBox="1"/>
              <p:nvPr/>
            </p:nvSpPr>
            <p:spPr>
              <a:xfrm>
                <a:off x="449989" y="4011173"/>
                <a:ext cx="41377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5, 'hasSerialNum': 1}">
                <a:extLst>
                  <a:ext uri="{FF2B5EF4-FFF2-40B4-BE49-F238E27FC236}">
                    <a16:creationId xmlns:a16="http://schemas.microsoft.com/office/drawing/2014/main" id="{C9501F35-6EE9-AA54-CFF2-AF2323D19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1173"/>
                <a:ext cx="4137723" cy="767474"/>
              </a:xfrm>
              <a:prstGeom prst="rect">
                <a:avLst/>
              </a:prstGeom>
              <a:blipFill>
                <a:blip r:embed="rId4"/>
                <a:stretch>
                  <a:fillRect l="-2356" r="-220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808C2D-F0C4-AFB9-3404-01C2F73B3D2E}"/>
                  </a:ext>
                </a:extLst>
              </p:cNvPr>
              <p:cNvSpPr txBox="1"/>
              <p:nvPr/>
            </p:nvSpPr>
            <p:spPr>
              <a:xfrm>
                <a:off x="1334612" y="4685035"/>
                <a:ext cx="23851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808C2D-F0C4-AFB9-3404-01C2F73B3D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4612" y="4685035"/>
                <a:ext cx="2385124" cy="767474"/>
              </a:xfrm>
              <a:prstGeom prst="rect">
                <a:avLst/>
              </a:prstGeom>
              <a:blipFill>
                <a:blip r:embed="rId5"/>
                <a:stretch>
                  <a:fillRect l="-4092" r="-409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5F2056E-05D9-E527-3696-41EC95CEDCA0}"/>
              </a:ext>
            </a:extLst>
          </p:cNvPr>
          <p:cNvSpPr txBox="1"/>
          <p:nvPr/>
        </p:nvSpPr>
        <p:spPr>
          <a:xfrm>
            <a:off x="1334612" y="5358897"/>
            <a:ext cx="132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668.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5" name="yt_shape_10755"/>
          <p:cNvSpPr txBox="1"/>
          <p:nvPr/>
        </p:nvSpPr>
        <p:spPr>
          <a:xfrm>
            <a:off x="540000" y="900000"/>
            <a:ext cx="663963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E90488-43A8-FC9C-8FAD-4C220654595A}"/>
              </a:ext>
            </a:extLst>
          </p:cNvPr>
          <p:cNvSpPr txBox="1"/>
          <p:nvPr/>
        </p:nvSpPr>
        <p:spPr>
          <a:xfrm>
            <a:off x="449989" y="1328682"/>
            <a:ext cx="528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2FB11C-89D5-75A6-FA31-9AC066FEE2D7}"/>
              </a:ext>
            </a:extLst>
          </p:cNvPr>
          <p:cNvSpPr txBox="1"/>
          <p:nvPr/>
        </p:nvSpPr>
        <p:spPr>
          <a:xfrm>
            <a:off x="449989" y="1804170"/>
            <a:ext cx="618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4015EE-AD42-EB6C-C354-553DD5F18FBA}"/>
              </a:ext>
            </a:extLst>
          </p:cNvPr>
          <p:cNvSpPr txBox="1"/>
          <p:nvPr/>
        </p:nvSpPr>
        <p:spPr>
          <a:xfrm>
            <a:off x="1356712" y="2279658"/>
            <a:ext cx="6755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A0CADE-9E61-A0DD-7E3D-F3BF9F006C3C}"/>
              </a:ext>
            </a:extLst>
          </p:cNvPr>
          <p:cNvSpPr txBox="1"/>
          <p:nvPr/>
        </p:nvSpPr>
        <p:spPr>
          <a:xfrm>
            <a:off x="1356712" y="2755146"/>
            <a:ext cx="4469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A3D2F2-2150-4C58-1877-89611684FD55}"/>
              </a:ext>
            </a:extLst>
          </p:cNvPr>
          <p:cNvSpPr txBox="1"/>
          <p:nvPr/>
        </p:nvSpPr>
        <p:spPr>
          <a:xfrm>
            <a:off x="1356712" y="3230634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757"/>
          <p:cNvSpPr txBox="1"/>
          <p:nvPr/>
        </p:nvSpPr>
        <p:spPr>
          <a:xfrm>
            <a:off x="540000" y="3947127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9" name="yt_shape_10758"/>
          <p:cNvSpPr txBox="1"/>
          <p:nvPr/>
        </p:nvSpPr>
        <p:spPr>
          <a:xfrm>
            <a:off x="540000" y="4426430"/>
            <a:ext cx="10686754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确定一元二次方程的各项系数时，一定要先把一元二次方程化成一般形式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6" name="yt_shape_1069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e742,isEnd"/>
              </a:rPr>
              <a:t>应满足的条件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89B836-AFD3-E87D-894B-1697B0BAE676}"/>
              </a:ext>
            </a:extLst>
          </p:cNvPr>
          <p:cNvSpPr txBox="1"/>
          <p:nvPr/>
        </p:nvSpPr>
        <p:spPr>
          <a:xfrm>
            <a:off x="1412133" y="1328682"/>
            <a:ext cx="1210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7" name="yt_shape_10697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一元二次方程的一般形式</a:t>
            </a:r>
          </a:p>
        </p:txBody>
      </p:sp>
      <p:sp>
        <p:nvSpPr>
          <p:cNvPr id="10698" name="yt_shape_10698"/>
          <p:cNvSpPr txBox="1"/>
          <p:nvPr/>
        </p:nvSpPr>
        <p:spPr>
          <a:xfrm>
            <a:off x="540000" y="1389434"/>
            <a:ext cx="92060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则下列判断错误的是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9" name="yt_table_106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673620"/>
              </p:ext>
            </p:extLst>
          </p:nvPr>
        </p:nvGraphicFramePr>
        <p:xfrm>
          <a:off x="540047" y="1868737"/>
          <a:ext cx="6791643" cy="950976"/>
        </p:xfrm>
        <a:graphic>
          <a:graphicData uri="http://schemas.openxmlformats.org/drawingml/2006/table">
            <a:tbl>
              <a:tblPr/>
              <a:tblGrid>
                <a:gridCol w="3853180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2938463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一次项是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常数项是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二次项系数是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一次项系数是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</a:tbl>
          </a:graphicData>
        </a:graphic>
      </p:graphicFrame>
      <p:sp>
        <p:nvSpPr>
          <p:cNvPr id="10701" name="yt_shape_10701"/>
          <p:cNvSpPr txBox="1"/>
          <p:nvPr/>
        </p:nvSpPr>
        <p:spPr>
          <a:xfrm>
            <a:off x="540119" y="28702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化成一般形式后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e20f"/>
              </a:rPr>
              <a:t>的值分别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02" name="yt_table_107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202505"/>
              </p:ext>
            </p:extLst>
          </p:nvPr>
        </p:nvGraphicFramePr>
        <p:xfrm>
          <a:off x="540047" y="3829726"/>
          <a:ext cx="6621780" cy="950976"/>
        </p:xfrm>
        <a:graphic>
          <a:graphicData uri="http://schemas.openxmlformats.org/drawingml/2006/table">
            <a:tbl>
              <a:tblPr/>
              <a:tblGrid>
                <a:gridCol w="3853180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2768600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</a:tbl>
          </a:graphicData>
        </a:graphic>
      </p:graphicFrame>
      <p:sp>
        <p:nvSpPr>
          <p:cNvPr id="10704" name="yt_shape_10704"/>
          <p:cNvSpPr txBox="1"/>
          <p:nvPr/>
        </p:nvSpPr>
        <p:spPr>
          <a:xfrm>
            <a:off x="540120" y="4831280"/>
            <a:ext cx="11651880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它的二次项系数为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一次项系数为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常数项为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2cc3,isEnd"/>
              </a:rPr>
              <a:t>－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则这个一元二次方程是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341072" title="H_26.259764">
            <a:extLst>
              <a:ext uri="{FF2B5EF4-FFF2-40B4-BE49-F238E27FC236}">
                <a16:creationId xmlns:a16="http://schemas.microsoft.com/office/drawing/2014/main" id="{3800B389-DBC3-EA1B-1DBD-D57E398482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36A799-5826-A89B-E19B-B510F61757CC}"/>
              </a:ext>
            </a:extLst>
          </p:cNvPr>
          <p:cNvSpPr txBox="1"/>
          <p:nvPr/>
        </p:nvSpPr>
        <p:spPr>
          <a:xfrm>
            <a:off x="873673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B14475-2E7F-E38B-7357-6D557727F65B}"/>
              </a:ext>
            </a:extLst>
          </p:cNvPr>
          <p:cNvSpPr txBox="1"/>
          <p:nvPr/>
        </p:nvSpPr>
        <p:spPr>
          <a:xfrm>
            <a:off x="1364508" y="32989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455F1C-0E49-A9D5-C10B-576EA7124C23}"/>
              </a:ext>
            </a:extLst>
          </p:cNvPr>
          <p:cNvSpPr txBox="1"/>
          <p:nvPr/>
        </p:nvSpPr>
        <p:spPr>
          <a:xfrm>
            <a:off x="4007768" y="5259962"/>
            <a:ext cx="2523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5" name="yt_shape_10705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将下列方程化成一元二次方程的一般形式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并写出其中的二次项系数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d005"/>
              </a:rPr>
              <a:t>一次项系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数和常数项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二次项系数为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，一次项系数为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，常数项为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二次项系数为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，一次项系数为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，常数项为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064A2F-A21A-3C48-F098-EDBE6A6A8557}"/>
              </a:ext>
            </a:extLst>
          </p:cNvPr>
          <p:cNvSpPr txBox="1"/>
          <p:nvPr/>
        </p:nvSpPr>
        <p:spPr>
          <a:xfrm>
            <a:off x="450108" y="2279658"/>
            <a:ext cx="4561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5646D5-F90C-58EE-2C7D-665093D7F221}"/>
              </a:ext>
            </a:extLst>
          </p:cNvPr>
          <p:cNvSpPr txBox="1"/>
          <p:nvPr/>
        </p:nvSpPr>
        <p:spPr>
          <a:xfrm>
            <a:off x="450108" y="2755146"/>
            <a:ext cx="650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二次项系数为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，一次项系数为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，常数项为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E2C040-AF2D-C78D-5F1C-CACD3CF19EBA}"/>
              </a:ext>
            </a:extLst>
          </p:cNvPr>
          <p:cNvSpPr txBox="1"/>
          <p:nvPr/>
        </p:nvSpPr>
        <p:spPr>
          <a:xfrm>
            <a:off x="450108" y="3706122"/>
            <a:ext cx="298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4F09DB-03B1-BC68-1938-2BA7729DF88B}"/>
              </a:ext>
            </a:extLst>
          </p:cNvPr>
          <p:cNvSpPr txBox="1"/>
          <p:nvPr/>
        </p:nvSpPr>
        <p:spPr>
          <a:xfrm>
            <a:off x="450108" y="4181610"/>
            <a:ext cx="6809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二次项系数为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，一次项系数为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，常数项为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0" name="yt_shape_10710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一元二次方程的解</a:t>
            </a:r>
          </a:p>
        </p:txBody>
      </p:sp>
      <p:sp>
        <p:nvSpPr>
          <p:cNvPr id="10711" name="yt_shape_10711"/>
          <p:cNvSpPr txBox="1"/>
          <p:nvPr/>
        </p:nvSpPr>
        <p:spPr>
          <a:xfrm>
            <a:off x="540000" y="1389434"/>
            <a:ext cx="64360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12" name="yt_table_107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497360"/>
              </p:ext>
            </p:extLst>
          </p:nvPr>
        </p:nvGraphicFramePr>
        <p:xfrm>
          <a:off x="540047" y="1868737"/>
          <a:ext cx="4373880" cy="950976"/>
        </p:xfrm>
        <a:graphic>
          <a:graphicData uri="http://schemas.openxmlformats.org/drawingml/2006/table">
            <a:tbl>
              <a:tblPr/>
              <a:tblGrid>
                <a:gridCol w="2805430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</a:tbl>
          </a:graphicData>
        </a:graphic>
      </p:graphicFrame>
      <p:sp>
        <p:nvSpPr>
          <p:cNvPr id="10714" name="yt_shape_10714"/>
          <p:cNvSpPr txBox="1"/>
          <p:nvPr/>
        </p:nvSpPr>
        <p:spPr>
          <a:xfrm>
            <a:off x="540119" y="287029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（黔东南州中考）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a1d5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341138" title="H_26.259764">
            <a:extLst>
              <a:ext uri="{FF2B5EF4-FFF2-40B4-BE49-F238E27FC236}">
                <a16:creationId xmlns:a16="http://schemas.microsoft.com/office/drawing/2014/main" id="{6444FC66-CF7E-7327-39B7-F675B50643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4872C8-A257-EC3C-ACF2-9C1BA09F96D3}"/>
              </a:ext>
            </a:extLst>
          </p:cNvPr>
          <p:cNvSpPr txBox="1"/>
          <p:nvPr/>
        </p:nvSpPr>
        <p:spPr>
          <a:xfrm>
            <a:off x="599353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DD8CB-E168-210A-C2F1-92CE1668521E}"/>
              </a:ext>
            </a:extLst>
          </p:cNvPr>
          <p:cNvSpPr txBox="1"/>
          <p:nvPr/>
        </p:nvSpPr>
        <p:spPr>
          <a:xfrm>
            <a:off x="1364508" y="329897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5" name="yt_shape_10715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根据实际问题列一元二次方程</a:t>
            </a:r>
          </a:p>
        </p:txBody>
      </p:sp>
      <p:sp>
        <p:nvSpPr>
          <p:cNvPr id="10716" name="yt_shape_10716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（重庆市中考）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学校连续三年组织学生参加义务植树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第一年共植树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44aa"/>
              </a:rPr>
              <a:t>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三年共植树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设该校植树棵数的年平均增长率为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798b"/>
              </a:rPr>
              <a:t>下列方程正确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17" name="yt_table_107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955816"/>
              </p:ext>
            </p:extLst>
          </p:nvPr>
        </p:nvGraphicFramePr>
        <p:xfrm>
          <a:off x="540047" y="2829000"/>
          <a:ext cx="8064818" cy="950976"/>
        </p:xfrm>
        <a:graphic>
          <a:graphicData uri="http://schemas.openxmlformats.org/drawingml/2006/table">
            <a:tbl>
              <a:tblPr/>
              <a:tblGrid>
                <a:gridCol w="4507230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3557588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625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400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</a:tbl>
          </a:graphicData>
        </a:graphic>
      </p:graphicFrame>
      <p:pic>
        <p:nvPicPr>
          <p:cNvPr id="3" name="yt_shape_1714121341196" title="H_26.259764">
            <a:extLst>
              <a:ext uri="{FF2B5EF4-FFF2-40B4-BE49-F238E27FC236}">
                <a16:creationId xmlns:a16="http://schemas.microsoft.com/office/drawing/2014/main" id="{5FBBA05D-33B3-65CC-44A2-FD39901849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EF604F-B017-B380-9BF2-D2C5CE49218D}"/>
              </a:ext>
            </a:extLst>
          </p:cNvPr>
          <p:cNvSpPr txBox="1"/>
          <p:nvPr/>
        </p:nvSpPr>
        <p:spPr>
          <a:xfrm>
            <a:off x="16693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9" name="yt_shape_10719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忽视二次项系数不为零的条件致错</a:t>
            </a:r>
          </a:p>
        </p:txBody>
      </p:sp>
      <p:sp>
        <p:nvSpPr>
          <p:cNvPr id="10720" name="yt_shape_10720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（遂宁市中考）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765f,isEnd"/>
              </a:rPr>
              <a:t>有一个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609a,isEnd"/>
              </a:rPr>
              <a:t>的值等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341253" title="H_26.259764">
            <a:extLst>
              <a:ext uri="{FF2B5EF4-FFF2-40B4-BE49-F238E27FC236}">
                <a16:creationId xmlns:a16="http://schemas.microsoft.com/office/drawing/2014/main" id="{250998E2-A68F-5512-85CA-D39C31B34E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BB1124-A9C3-C09D-3B02-00437113059A}"/>
              </a:ext>
            </a:extLst>
          </p:cNvPr>
          <p:cNvSpPr txBox="1"/>
          <p:nvPr/>
        </p:nvSpPr>
        <p:spPr>
          <a:xfrm>
            <a:off x="4128346" y="181811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C53B17-B4B3-C68E-FE67-77AC56896160}"/>
              </a:ext>
            </a:extLst>
          </p:cNvPr>
          <p:cNvSpPr txBox="1"/>
          <p:nvPr/>
        </p:nvSpPr>
        <p:spPr>
          <a:xfrm>
            <a:off x="1364508" y="276909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3" name="yt_shape_1072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22" name="yt_image_1072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25" name="yt_shape_10725"/>
              <p:cNvSpPr txBox="1"/>
              <p:nvPr/>
            </p:nvSpPr>
            <p:spPr>
              <a:xfrm>
                <a:off x="540119" y="1482165"/>
                <a:ext cx="11111999" cy="9498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317ba"/>
                  </a:rPr>
                  <a:t>的取值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25" name="yt_shape_10725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949812"/>
              </a:xfrm>
              <a:prstGeom prst="rect">
                <a:avLst/>
              </a:prstGeom>
              <a:blipFill>
                <a:blip r:embed="rId3"/>
                <a:stretch>
                  <a:fillRect l="-1701" t="-1923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27" name="yt_table_107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285118"/>
              </p:ext>
            </p:extLst>
          </p:nvPr>
        </p:nvGraphicFramePr>
        <p:xfrm>
          <a:off x="540047" y="2482765"/>
          <a:ext cx="5928043" cy="950976"/>
        </p:xfrm>
        <a:graphic>
          <a:graphicData uri="http://schemas.openxmlformats.org/drawingml/2006/table">
            <a:tbl>
              <a:tblPr/>
              <a:tblGrid>
                <a:gridCol w="2891155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  <a:gridCol w="3036888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</a:tbl>
          </a:graphicData>
        </a:graphic>
      </p:graphicFrame>
      <p:sp>
        <p:nvSpPr>
          <p:cNvPr id="10729" name="yt_shape_10729"/>
          <p:cNvSpPr txBox="1"/>
          <p:nvPr/>
        </p:nvSpPr>
        <p:spPr>
          <a:xfrm>
            <a:off x="540119" y="348431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372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则方程的两个根分别是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30" name="yt_table_107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985641"/>
              </p:ext>
            </p:extLst>
          </p:nvPr>
        </p:nvGraphicFramePr>
        <p:xfrm>
          <a:off x="540047" y="4443754"/>
          <a:ext cx="5067618" cy="950976"/>
        </p:xfrm>
        <a:graphic>
          <a:graphicData uri="http://schemas.openxmlformats.org/drawingml/2006/table">
            <a:tbl>
              <a:tblPr/>
              <a:tblGrid>
                <a:gridCol w="2891155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7911FFE-A275-5B5D-68E4-53BE9FC7CB13}"/>
              </a:ext>
            </a:extLst>
          </p:cNvPr>
          <p:cNvSpPr txBox="1"/>
          <p:nvPr/>
        </p:nvSpPr>
        <p:spPr>
          <a:xfrm>
            <a:off x="1974108" y="19516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33F29B-2A70-499B-03BE-6F9F24100E10}"/>
              </a:ext>
            </a:extLst>
          </p:cNvPr>
          <p:cNvSpPr txBox="1"/>
          <p:nvPr/>
        </p:nvSpPr>
        <p:spPr>
          <a:xfrm>
            <a:off x="6309571" y="39130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2" name="yt_shape_10732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1bbc"/>
              </a:rPr>
              <a:t>则下列代数式的值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恒为常数的是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33" name="yt_table_10733" title="H_47.2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4622075"/>
                  </p:ext>
                </p:extLst>
              </p:nvPr>
            </p:nvGraphicFramePr>
            <p:xfrm>
              <a:off x="540047" y="1859435"/>
              <a:ext cx="8412164" cy="636270"/>
            </p:xfrm>
            <a:graphic>
              <a:graphicData uri="http://schemas.openxmlformats.org/drawingml/2006/table">
                <a:tbl>
                  <a:tblPr/>
                  <a:tblGrid>
                    <a:gridCol w="2184718">
                      <a:extLst>
                        <a:ext uri="{9D8B030D-6E8A-4147-A177-3AD203B41FA5}">
                          <a16:colId xmlns:a16="http://schemas.microsoft.com/office/drawing/2014/main" val="10167"/>
                        </a:ext>
                      </a:extLst>
                    </a:gridCol>
                    <a:gridCol w="2007553">
                      <a:extLst>
                        <a:ext uri="{9D8B030D-6E8A-4147-A177-3AD203B41FA5}">
                          <a16:colId xmlns:a16="http://schemas.microsoft.com/office/drawing/2014/main" val="10168"/>
                        </a:ext>
                      </a:extLst>
                    </a:gridCol>
                    <a:gridCol w="2567305">
                      <a:extLst>
                        <a:ext uri="{9D8B030D-6E8A-4147-A177-3AD203B41FA5}">
                          <a16:colId xmlns:a16="http://schemas.microsoft.com/office/drawing/2014/main" val="10169"/>
                        </a:ext>
                      </a:extLst>
                    </a:gridCol>
                    <a:gridCol w="1652588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733" name="yt_table_10733" descr="{&quot;rangeId&quot;:18,&quot;type&quot;:&quot;Option&quot;}" title="H_47.2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4622075"/>
                  </p:ext>
                </p:extLst>
              </p:nvPr>
            </p:nvGraphicFramePr>
            <p:xfrm>
              <a:off x="540047" y="1859435"/>
              <a:ext cx="8412164" cy="599567"/>
            </p:xfrm>
            <a:graphic>
              <a:graphicData uri="http://schemas.openxmlformats.org/drawingml/2006/table">
                <a:tbl>
                  <a:tblPr/>
                  <a:tblGrid>
                    <a:gridCol w="2184718">
                      <a:extLst>
                        <a:ext uri="{9D8B030D-6E8A-4147-A177-3AD203B41FA5}">
                          <a16:colId xmlns:a16="http://schemas.microsoft.com/office/drawing/2014/main" val="10167"/>
                        </a:ext>
                      </a:extLst>
                    </a:gridCol>
                    <a:gridCol w="2007553">
                      <a:extLst>
                        <a:ext uri="{9D8B030D-6E8A-4147-A177-3AD203B41FA5}">
                          <a16:colId xmlns:a16="http://schemas.microsoft.com/office/drawing/2014/main" val="10168"/>
                        </a:ext>
                      </a:extLst>
                    </a:gridCol>
                    <a:gridCol w="2567305">
                      <a:extLst>
                        <a:ext uri="{9D8B030D-6E8A-4147-A177-3AD203B41FA5}">
                          <a16:colId xmlns:a16="http://schemas.microsoft.com/office/drawing/2014/main" val="10169"/>
                        </a:ext>
                      </a:extLst>
                    </a:gridCol>
                    <a:gridCol w="1652588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</a:tblGrid>
                  <a:tr h="59956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9119" r="-210638" b="-171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34" name="yt_shape_10734"/>
              <p:cNvSpPr txBox="1"/>
              <p:nvPr/>
            </p:nvSpPr>
            <p:spPr>
              <a:xfrm>
                <a:off x="540119" y="2509657"/>
                <a:ext cx="1149291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（答题模板）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在某次聚会中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参加聚会的每两人都握了一次手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一共握了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80d3,isEnd"/>
                  </a:rPr>
                  <a:t>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共有多少人参加了这次聚会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设共有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人参加了这次聚会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则每人握了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1ce01,isEnd"/>
                  </a:rPr>
                  <a:t>由于每两人只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握一次手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故总共握了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）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列方程是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）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＝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66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bff8,isEnd"/>
                  </a:rPr>
                  <a:t>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成一般形式是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734" name="yt_shape_107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09657"/>
                <a:ext cx="11492915" cy="2546916"/>
              </a:xfrm>
              <a:prstGeom prst="rect">
                <a:avLst/>
              </a:prstGeom>
              <a:blipFill>
                <a:blip r:embed="rId3"/>
                <a:stretch>
                  <a:fillRect l="-1645" t="-2158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04BB7FB-AD56-E0E9-3758-13CE05239795}"/>
              </a:ext>
            </a:extLst>
          </p:cNvPr>
          <p:cNvSpPr txBox="1"/>
          <p:nvPr/>
        </p:nvSpPr>
        <p:spPr>
          <a:xfrm>
            <a:off x="28885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5936C6-F907-056F-3E70-1C4F78D83034}"/>
              </a:ext>
            </a:extLst>
          </p:cNvPr>
          <p:cNvSpPr txBox="1"/>
          <p:nvPr/>
        </p:nvSpPr>
        <p:spPr>
          <a:xfrm>
            <a:off x="7081096" y="3413827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F9BC5E-2E45-5C80-220F-749BD45D4B54}"/>
                  </a:ext>
                </a:extLst>
              </p:cNvPr>
              <p:cNvSpPr txBox="1"/>
              <p:nvPr/>
            </p:nvSpPr>
            <p:spPr>
              <a:xfrm>
                <a:off x="3850533" y="3717032"/>
                <a:ext cx="21406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F9BC5E-2E45-5C80-220F-749BD45D4B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0533" y="3717032"/>
                <a:ext cx="2140649" cy="765061"/>
              </a:xfrm>
              <a:prstGeom prst="rect">
                <a:avLst/>
              </a:prstGeom>
              <a:blipFill>
                <a:blip r:embed="rId4"/>
                <a:stretch>
                  <a:fillRect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42ABB57-9B78-E1CE-EA15-D91FB4B3E329}"/>
              </a:ext>
            </a:extLst>
          </p:cNvPr>
          <p:cNvCxnSpPr/>
          <p:nvPr/>
        </p:nvCxnSpPr>
        <p:spPr>
          <a:xfrm>
            <a:off x="3588119" y="4437112"/>
            <a:ext cx="23130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5B83AAC-3539-A773-EA91-0F6109602709}"/>
                  </a:ext>
                </a:extLst>
              </p:cNvPr>
              <p:cNvSpPr txBox="1"/>
              <p:nvPr/>
            </p:nvSpPr>
            <p:spPr>
              <a:xfrm>
                <a:off x="8297121" y="3717032"/>
                <a:ext cx="27502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5B83AAC-3539-A773-EA91-0F61096027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7121" y="3717032"/>
                <a:ext cx="2750249" cy="765061"/>
              </a:xfrm>
              <a:prstGeom prst="rect">
                <a:avLst/>
              </a:prstGeom>
              <a:blipFill>
                <a:blip r:embed="rId5"/>
                <a:stretch>
                  <a:fillRect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9A9DC80-B7D9-A833-94EE-517FF4270C44}"/>
              </a:ext>
            </a:extLst>
          </p:cNvPr>
          <p:cNvCxnSpPr/>
          <p:nvPr/>
        </p:nvCxnSpPr>
        <p:spPr>
          <a:xfrm>
            <a:off x="8034707" y="4437112"/>
            <a:ext cx="29226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C182E172-BEE8-A704-8D19-320AED09F002}"/>
              </a:ext>
            </a:extLst>
          </p:cNvPr>
          <p:cNvSpPr txBox="1"/>
          <p:nvPr/>
        </p:nvSpPr>
        <p:spPr>
          <a:xfrm>
            <a:off x="2936133" y="4560764"/>
            <a:ext cx="2475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1324</Words>
  <Application>Microsoft Office PowerPoint</Application>
  <PresentationFormat>宽屏</PresentationFormat>
  <Paragraphs>139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6" baseType="lpstr">
      <vt:lpstr>,isEnd</vt:lpstr>
      <vt:lpstr>_⨹_1_25dda</vt:lpstr>
      <vt:lpstr>_⨹_1_5372e</vt:lpstr>
      <vt:lpstr>_⨹_1_72cc3,isEnd</vt:lpstr>
      <vt:lpstr>_⨹_1_744aa</vt:lpstr>
      <vt:lpstr>_⨹_1_9bff8,isEnd</vt:lpstr>
      <vt:lpstr>_⨹_1_b80d3,isEnd</vt:lpstr>
      <vt:lpstr>_⨹_2_ea1d5,isEnd</vt:lpstr>
      <vt:lpstr>_⨹_3_0609a,isEnd</vt:lpstr>
      <vt:lpstr>_⨹_3_317ba</vt:lpstr>
      <vt:lpstr>_⨹_3_5765f,isEnd</vt:lpstr>
      <vt:lpstr>_⨹_4_3d005</vt:lpstr>
      <vt:lpstr>_⨹_4_be20f</vt:lpstr>
      <vt:lpstr>_⨹_6_1ce01,isEnd</vt:lpstr>
      <vt:lpstr>_⨹_6_6798b</vt:lpstr>
      <vt:lpstr>_⨹_6_9e742,isEnd</vt:lpstr>
      <vt:lpstr>_⨹_8_1fcf4</vt:lpstr>
      <vt:lpstr>_⨹_8_71bbc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2024-04-26T08:46:26Z</dcterms:created>
  <dcterms:modified xsi:type="dcterms:W3CDTF">2024-04-28T01:48:31Z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