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13" r:id="rId6"/>
    <p:sldId id="316" r:id="rId7"/>
    <p:sldId id="317" r:id="rId8"/>
    <p:sldId id="319" r:id="rId9"/>
    <p:sldId id="322" r:id="rId10"/>
    <p:sldId id="324" r:id="rId11"/>
    <p:sldId id="330" r:id="rId12"/>
    <p:sldId id="326" r:id="rId13"/>
    <p:sldId id="32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00" name="yt_image_1000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二次根式的概念</a:t>
            </a:r>
          </a:p>
        </p:txBody>
      </p:sp>
      <p:sp>
        <p:nvSpPr>
          <p:cNvPr id="10004" name="yt_shape_10004"/>
          <p:cNvSpPr txBox="1"/>
          <p:nvPr/>
        </p:nvSpPr>
        <p:spPr>
          <a:xfrm>
            <a:off x="540000" y="1971599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下列式子不是二次根式的是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5" name="yt_table_10005" title="H_108.3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825123"/>
                  </p:ext>
                </p:extLst>
              </p:nvPr>
            </p:nvGraphicFramePr>
            <p:xfrm>
              <a:off x="540047" y="2450902"/>
              <a:ext cx="4776026" cy="1376363"/>
            </p:xfrm>
            <a:graphic>
              <a:graphicData uri="http://schemas.openxmlformats.org/drawingml/2006/table">
                <a:tbl>
                  <a:tblPr/>
                  <a:tblGrid>
                    <a:gridCol w="2913190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862836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05" name="yt_table_10005" descr="{&quot;rangeId&quot;:2,&quot;type&quot;:&quot;Option&quot;}" title="H_108.3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825123"/>
                  </p:ext>
                </p:extLst>
              </p:nvPr>
            </p:nvGraphicFramePr>
            <p:xfrm>
              <a:off x="540047" y="2450902"/>
              <a:ext cx="4776026" cy="1376363"/>
            </p:xfrm>
            <a:graphic>
              <a:graphicData uri="http://schemas.openxmlformats.org/drawingml/2006/table">
                <a:tbl>
                  <a:tblPr/>
                  <a:tblGrid>
                    <a:gridCol w="2913190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862836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3883" b="-201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6536" b="-201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50667" r="-63883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6536" t="-50667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06" name="yt_shape_10006"/>
          <p:cNvSpPr txBox="1"/>
          <p:nvPr/>
        </p:nvSpPr>
        <p:spPr>
          <a:xfrm>
            <a:off x="540000" y="3877749"/>
            <a:ext cx="8822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（郑州四中单元卷）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下列各式中一定是二次根式的是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7" name="yt_table_10007" title="H_73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3607879"/>
                  </p:ext>
                </p:extLst>
              </p:nvPr>
            </p:nvGraphicFramePr>
            <p:xfrm>
              <a:off x="540047" y="4357052"/>
              <a:ext cx="4763009" cy="932117"/>
            </p:xfrm>
            <a:graphic>
              <a:graphicData uri="http://schemas.openxmlformats.org/drawingml/2006/table">
                <a:tbl>
                  <a:tblPr/>
                  <a:tblGrid>
                    <a:gridCol w="2913190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849819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07" name="yt_table_10007" descr="{&quot;rangeId&quot;:3,&quot;type&quot;:&quot;Option&quot;}" title="H_73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3607879"/>
                  </p:ext>
                </p:extLst>
              </p:nvPr>
            </p:nvGraphicFramePr>
            <p:xfrm>
              <a:off x="540047" y="4357052"/>
              <a:ext cx="4763009" cy="932117"/>
            </p:xfrm>
            <a:graphic>
              <a:graphicData uri="http://schemas.openxmlformats.org/drawingml/2006/table">
                <a:tbl>
                  <a:tblPr/>
                  <a:tblGrid>
                    <a:gridCol w="2913190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849819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316" r="-63598" b="-1434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7237" t="-1316" b="-1434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7104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98718" r="-63598" b="-39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7237" t="-98718" b="-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236923" title="H_26.259764">
            <a:extLst>
              <a:ext uri="{FF2B5EF4-FFF2-40B4-BE49-F238E27FC236}">
                <a16:creationId xmlns:a16="http://schemas.microsoft.com/office/drawing/2014/main" id="{4CFB0FB1-84CE-31EC-3AA6-9B247C0CB9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7179C0-292D-DD3F-301D-07F88C159F58}"/>
              </a:ext>
            </a:extLst>
          </p:cNvPr>
          <p:cNvSpPr txBox="1"/>
          <p:nvPr/>
        </p:nvSpPr>
        <p:spPr>
          <a:xfrm>
            <a:off x="5021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97170B-3F30-1FD2-0CEB-B138CAE41A22}"/>
              </a:ext>
            </a:extLst>
          </p:cNvPr>
          <p:cNvSpPr txBox="1"/>
          <p:nvPr/>
        </p:nvSpPr>
        <p:spPr>
          <a:xfrm>
            <a:off x="8374789" y="383094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76" name="yt_shape_10076"/>
              <p:cNvSpPr txBox="1"/>
              <p:nvPr/>
            </p:nvSpPr>
            <p:spPr>
              <a:xfrm>
                <a:off x="540000" y="900000"/>
                <a:ext cx="5475858" cy="1575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76" name="yt_shape_10076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75858" cy="1575816"/>
              </a:xfrm>
              <a:prstGeom prst="rect">
                <a:avLst/>
              </a:prstGeom>
              <a:blipFill>
                <a:blip r:embed="rId2"/>
                <a:stretch>
                  <a:fillRect l="-3452" r="-2339" b="-11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902C9B-50B4-E2CE-75BA-90E4B8055648}"/>
                  </a:ext>
                </a:extLst>
              </p:cNvPr>
              <p:cNvSpPr txBox="1"/>
              <p:nvPr/>
            </p:nvSpPr>
            <p:spPr>
              <a:xfrm>
                <a:off x="449989" y="1468255"/>
                <a:ext cx="4187190" cy="6147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E5902C9B-50B4-E2CE-75BA-90E4B80556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68255"/>
                <a:ext cx="4187190" cy="614757"/>
              </a:xfrm>
              <a:prstGeom prst="rect">
                <a:avLst/>
              </a:prstGeom>
              <a:blipFill>
                <a:blip r:embed="rId3"/>
                <a:stretch>
                  <a:fillRect l="-232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E56294C-26D7-C411-5528-B4F5E844CD5B}"/>
              </a:ext>
            </a:extLst>
          </p:cNvPr>
          <p:cNvSpPr txBox="1"/>
          <p:nvPr/>
        </p:nvSpPr>
        <p:spPr>
          <a:xfrm>
            <a:off x="1669189" y="1989400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0" name="yt_shape_10080"/>
              <p:cNvSpPr txBox="1"/>
              <p:nvPr/>
            </p:nvSpPr>
            <p:spPr>
              <a:xfrm>
                <a:off x="540119" y="900000"/>
                <a:ext cx="11492915" cy="54660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（注重过程学习）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阅读下面的文字后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回答问题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小明和小芳解答题目：先化简式子，再求值：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_c7552,isEnd"/>
                  </a:rPr>
                  <a:t>，得出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了不同的答案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小明的解答：原式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小芳的解答：原式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17.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的解答是错误的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说明错误的原因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0.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80" name="yt_shape_100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66048"/>
              </a:xfrm>
              <a:prstGeom prst="rect">
                <a:avLst/>
              </a:prstGeom>
              <a:blipFill>
                <a:blip r:embed="rId2"/>
                <a:stretch>
                  <a:fillRect l="-1645" t="-1004" b="-2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1585F52-70A7-CB3B-637A-5D16131D989C}"/>
              </a:ext>
            </a:extLst>
          </p:cNvPr>
          <p:cNvSpPr txBox="1"/>
          <p:nvPr/>
        </p:nvSpPr>
        <p:spPr>
          <a:xfrm>
            <a:off x="1821708" y="340703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C42127-07BF-A817-2ED4-F48655FBD6DF}"/>
              </a:ext>
            </a:extLst>
          </p:cNvPr>
          <p:cNvSpPr txBox="1"/>
          <p:nvPr/>
        </p:nvSpPr>
        <p:spPr>
          <a:xfrm>
            <a:off x="450108" y="4358013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101DCD-7C44-4500-E1F7-3A1681D5A0AC}"/>
              </a:ext>
            </a:extLst>
          </p:cNvPr>
          <p:cNvSpPr txBox="1"/>
          <p:nvPr/>
        </p:nvSpPr>
        <p:spPr>
          <a:xfrm>
            <a:off x="450108" y="4833501"/>
            <a:ext cx="172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3E2DB5-997E-BC92-8828-911815615ED9}"/>
                  </a:ext>
                </a:extLst>
              </p:cNvPr>
              <p:cNvSpPr txBox="1"/>
              <p:nvPr/>
            </p:nvSpPr>
            <p:spPr>
              <a:xfrm>
                <a:off x="450108" y="5308990"/>
                <a:ext cx="4163251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hasSerialNum': 1, 'pageBreak': True}">
                <a:extLst>
                  <a:ext uri="{FF2B5EF4-FFF2-40B4-BE49-F238E27FC236}">
                    <a16:creationId xmlns:a16="http://schemas.microsoft.com/office/drawing/2014/main" id="{0D3E2DB5-997E-BC92-8828-911815615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08990"/>
                <a:ext cx="4163251" cy="626631"/>
              </a:xfrm>
              <a:prstGeom prst="rect">
                <a:avLst/>
              </a:prstGeom>
              <a:blipFill>
                <a:blip r:embed="rId3"/>
                <a:stretch>
                  <a:fillRect l="-2343" r="-219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6278786-A79F-46BE-850C-558B3E332D76}"/>
              </a:ext>
            </a:extLst>
          </p:cNvPr>
          <p:cNvSpPr txBox="1"/>
          <p:nvPr/>
        </p:nvSpPr>
        <p:spPr>
          <a:xfrm>
            <a:off x="450108" y="5842008"/>
            <a:ext cx="1265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1" name="yt_shape_10091"/>
              <p:cNvSpPr txBox="1"/>
              <p:nvPr/>
            </p:nvSpPr>
            <p:spPr>
              <a:xfrm>
                <a:off x="540119" y="900000"/>
                <a:ext cx="11492915" cy="46274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二次根式非负性的应用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（云南省中考）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e79c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（达州市中考）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满足等式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4_1932b,isEnd"/>
                  </a:rPr>
                  <a:t>2024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有最小值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最小值为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91" name="yt_shape_100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27421"/>
              </a:xfrm>
              <a:prstGeom prst="rect">
                <a:avLst/>
              </a:prstGeom>
              <a:blipFill>
                <a:blip r:embed="rId2"/>
                <a:stretch>
                  <a:fillRect l="-1645" t="-1186" b="-1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89D3908-FE90-406A-CAE3-D6F1F16D8DB1}"/>
              </a:ext>
            </a:extLst>
          </p:cNvPr>
          <p:cNvSpPr txBox="1"/>
          <p:nvPr/>
        </p:nvSpPr>
        <p:spPr>
          <a:xfrm>
            <a:off x="1135908" y="184493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0CFA0C-7AB8-E4FA-DD48-4D7156E50A39}"/>
              </a:ext>
            </a:extLst>
          </p:cNvPr>
          <p:cNvSpPr txBox="1"/>
          <p:nvPr/>
        </p:nvSpPr>
        <p:spPr>
          <a:xfrm>
            <a:off x="1135908" y="328797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6AB8D8-2A44-49A9-F62B-43D09523FA48}"/>
              </a:ext>
            </a:extLst>
          </p:cNvPr>
          <p:cNvSpPr txBox="1"/>
          <p:nvPr/>
        </p:nvSpPr>
        <p:spPr>
          <a:xfrm>
            <a:off x="7513658" y="3763463"/>
            <a:ext cx="942086" cy="6130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375434-752A-E148-4E9C-40C5085E7950}"/>
              </a:ext>
            </a:extLst>
          </p:cNvPr>
          <p:cNvSpPr txBox="1"/>
          <p:nvPr/>
        </p:nvSpPr>
        <p:spPr>
          <a:xfrm>
            <a:off x="9813373" y="4282893"/>
            <a:ext cx="1094486" cy="613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879BA5-58F1-633A-75C7-CEB709C29FD7}"/>
                  </a:ext>
                </a:extLst>
              </p:cNvPr>
              <p:cNvSpPr txBox="1"/>
              <p:nvPr/>
            </p:nvSpPr>
            <p:spPr>
              <a:xfrm>
                <a:off x="2204296" y="4803148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pageBreak': True}">
                <a:extLst>
                  <a:ext uri="{FF2B5EF4-FFF2-40B4-BE49-F238E27FC236}">
                    <a16:creationId xmlns:a16="http://schemas.microsoft.com/office/drawing/2014/main" id="{AD879BA5-58F1-633A-75C7-CEB709C29F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4296" y="4803148"/>
                <a:ext cx="1013524" cy="726326"/>
              </a:xfrm>
              <a:prstGeom prst="rect">
                <a:avLst/>
              </a:prstGeom>
              <a:blipFill>
                <a:blip r:embed="rId3"/>
                <a:stretch>
                  <a:fillRect l="-963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D56E58A-70D3-29AA-6852-8137D1FBDD3E}"/>
              </a:ext>
            </a:extLst>
          </p:cNvPr>
          <p:cNvCxnSpPr/>
          <p:nvPr/>
        </p:nvCxnSpPr>
        <p:spPr>
          <a:xfrm>
            <a:off x="1684707" y="5501718"/>
            <a:ext cx="14431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409564EB-202E-0CF9-7E9D-039E46955F3D}"/>
              </a:ext>
            </a:extLst>
          </p:cNvPr>
          <p:cNvSpPr txBox="1"/>
          <p:nvPr/>
        </p:nvSpPr>
        <p:spPr>
          <a:xfrm>
            <a:off x="8622939" y="4803148"/>
            <a:ext cx="637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8" name="yt_shape_10008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二次根式有意义的条件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09" name="yt_shape_10009"/>
              <p:cNvSpPr txBox="1"/>
              <p:nvPr/>
            </p:nvSpPr>
            <p:spPr>
              <a:xfrm>
                <a:off x="540000" y="1389434"/>
                <a:ext cx="8565037" cy="464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（江西省中考）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的值可以是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09" name="yt_shape_10009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565037" cy="464871"/>
              </a:xfrm>
              <a:prstGeom prst="rect">
                <a:avLst/>
              </a:prstGeom>
              <a:blipFill>
                <a:blip r:embed="rId2"/>
                <a:stretch>
                  <a:fillRect l="-2206" t="-5263" r="-113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11" name="yt_table_100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197605"/>
              </p:ext>
            </p:extLst>
          </p:nvPr>
        </p:nvGraphicFramePr>
        <p:xfrm>
          <a:off x="540047" y="1905093"/>
          <a:ext cx="75050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13" name="yt_shape_10013"/>
              <p:cNvSpPr txBox="1"/>
              <p:nvPr/>
            </p:nvSpPr>
            <p:spPr>
              <a:xfrm>
                <a:off x="540000" y="2431264"/>
                <a:ext cx="10962616" cy="732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（绥化市中考）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在实数范围内有意义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13" name="yt_shape_1001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1264"/>
                <a:ext cx="10962616" cy="732573"/>
              </a:xfrm>
              <a:prstGeom prst="rect">
                <a:avLst/>
              </a:prstGeom>
              <a:blipFill>
                <a:blip r:embed="rId3"/>
                <a:stretch>
                  <a:fillRect l="-1724" r="-723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15" name="yt_table_100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471107"/>
              </p:ext>
            </p:extLst>
          </p:nvPr>
        </p:nvGraphicFramePr>
        <p:xfrm>
          <a:off x="540047" y="3214625"/>
          <a:ext cx="7218998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847975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017" name="yt_shape_10017"/>
              <p:cNvSpPr txBox="1"/>
              <p:nvPr/>
            </p:nvSpPr>
            <p:spPr>
              <a:xfrm>
                <a:off x="540000" y="4216179"/>
                <a:ext cx="9205277" cy="1109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017" name="yt_shape_100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6179"/>
                <a:ext cx="9205277" cy="1109150"/>
              </a:xfrm>
              <a:prstGeom prst="rect">
                <a:avLst/>
              </a:prstGeom>
              <a:blipFill>
                <a:blip r:embed="rId4"/>
                <a:stretch>
                  <a:fillRect l="-2053" r="-1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236988" title="H_26.259764">
            <a:extLst>
              <a:ext uri="{FF2B5EF4-FFF2-40B4-BE49-F238E27FC236}">
                <a16:creationId xmlns:a16="http://schemas.microsoft.com/office/drawing/2014/main" id="{4EC99085-E8C6-773F-09D9-7D21CB74D4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EE96EB-CB70-4691-31A0-B3E6FFBCB5CD}"/>
              </a:ext>
            </a:extLst>
          </p:cNvPr>
          <p:cNvSpPr txBox="1"/>
          <p:nvPr/>
        </p:nvSpPr>
        <p:spPr>
          <a:xfrm>
            <a:off x="8101929" y="1342628"/>
            <a:ext cx="400748" cy="5539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1EDA0E-190F-18DB-A14F-BF6707E23359}"/>
              </a:ext>
            </a:extLst>
          </p:cNvPr>
          <p:cNvSpPr txBox="1"/>
          <p:nvPr/>
        </p:nvSpPr>
        <p:spPr>
          <a:xfrm>
            <a:off x="10493784" y="2384458"/>
            <a:ext cx="383286" cy="81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731106-1AD4-8C81-ED02-D5B2E8663555}"/>
              </a:ext>
            </a:extLst>
          </p:cNvPr>
          <p:cNvSpPr txBox="1"/>
          <p:nvPr/>
        </p:nvSpPr>
        <p:spPr>
          <a:xfrm>
            <a:off x="7248489" y="4169373"/>
            <a:ext cx="2421636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20" name="yt_shape_10020"/>
              <p:cNvSpPr txBox="1"/>
              <p:nvPr/>
            </p:nvSpPr>
            <p:spPr>
              <a:xfrm>
                <a:off x="540000" y="1235036"/>
                <a:ext cx="6004657" cy="24244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为任意实数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020" name="yt_shape_100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35036"/>
                <a:ext cx="6004657" cy="2424446"/>
              </a:xfrm>
              <a:prstGeom prst="rect">
                <a:avLst/>
              </a:prstGeom>
              <a:blipFill>
                <a:blip r:embed="rId2"/>
                <a:stretch>
                  <a:fillRect l="-3147" r="-2132" b="-7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2B8CEE-5ED1-7727-E86C-F207595F9851}"/>
              </a:ext>
            </a:extLst>
          </p:cNvPr>
          <p:cNvSpPr txBox="1"/>
          <p:nvPr/>
        </p:nvSpPr>
        <p:spPr>
          <a:xfrm>
            <a:off x="449989" y="2155780"/>
            <a:ext cx="368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7CE5C3-B204-3C2C-8F38-971E6591789A}"/>
              </a:ext>
            </a:extLst>
          </p:cNvPr>
          <p:cNvSpPr txBox="1"/>
          <p:nvPr/>
        </p:nvSpPr>
        <p:spPr>
          <a:xfrm>
            <a:off x="449989" y="3164858"/>
            <a:ext cx="5668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</a:t>
            </a:r>
            <a:r>
              <a:rPr kumimoji="0" lang="en-US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           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4630" y="836712"/>
            <a:ext cx="72244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满足什么条件时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下列二次根式有意义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  <a:endParaRPr lang="zh-CN" altLang="zh-CN" sz="240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7808" y="2124903"/>
            <a:ext cx="157126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67808" y="3164858"/>
            <a:ext cx="264848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为任意实数</a:t>
            </a:r>
            <a:r>
              <a:rPr lang="en-US" altLang="zh-CN" sz="240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6" name="yt_shape_10026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二次根式的性质</a:t>
            </a:r>
          </a:p>
        </p:txBody>
      </p:sp>
      <p:sp>
        <p:nvSpPr>
          <p:cNvPr id="10027" name="yt_shape_10027"/>
          <p:cNvSpPr txBox="1"/>
          <p:nvPr/>
        </p:nvSpPr>
        <p:spPr>
          <a:xfrm>
            <a:off x="540000" y="1389434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8" name="yt_table_10028" title="H_77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9180954"/>
                  </p:ext>
                </p:extLst>
              </p:nvPr>
            </p:nvGraphicFramePr>
            <p:xfrm>
              <a:off x="540047" y="1868737"/>
              <a:ext cx="6968871" cy="1100900"/>
            </p:xfrm>
            <a:graphic>
              <a:graphicData uri="http://schemas.openxmlformats.org/drawingml/2006/table">
                <a:tbl>
                  <a:tblPr/>
                  <a:tblGrid>
                    <a:gridCol w="3847719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3121152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028" name="yt_table_10028" descr="{&quot;rangeId&quot;:9,&quot;type&quot;:&quot;Option&quot;}" title="H_77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9180954"/>
                  </p:ext>
                </p:extLst>
              </p:nvPr>
            </p:nvGraphicFramePr>
            <p:xfrm>
              <a:off x="540047" y="1868737"/>
              <a:ext cx="6968871" cy="982854"/>
            </p:xfrm>
            <a:graphic>
              <a:graphicData uri="http://schemas.openxmlformats.org/drawingml/2006/table">
                <a:tbl>
                  <a:tblPr/>
                  <a:tblGrid>
                    <a:gridCol w="3847719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3121152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81013" b="-146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3438" t="-3896" b="-1467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4118" r="-81013" b="-3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3438" t="-94118" b="-329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29" name="yt_shape_10029"/>
              <p:cNvSpPr txBox="1"/>
              <p:nvPr/>
            </p:nvSpPr>
            <p:spPr>
              <a:xfrm>
                <a:off x="540000" y="2902162"/>
                <a:ext cx="4619983" cy="24530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29" name="yt_shape_100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2162"/>
                <a:ext cx="4619983" cy="2453044"/>
              </a:xfrm>
              <a:prstGeom prst="rect">
                <a:avLst/>
              </a:prstGeom>
              <a:blipFill>
                <a:blip r:embed="rId3"/>
                <a:stretch>
                  <a:fillRect l="-4095" t="-1990" r="-3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237056" title="H_26.259764">
            <a:extLst>
              <a:ext uri="{FF2B5EF4-FFF2-40B4-BE49-F238E27FC236}">
                <a16:creationId xmlns:a16="http://schemas.microsoft.com/office/drawing/2014/main" id="{C0B7F466-DFD1-3693-9D86-2DE1AAA0E9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434976-4EF8-6DC2-8A16-5E2841012ADA}"/>
              </a:ext>
            </a:extLst>
          </p:cNvPr>
          <p:cNvSpPr txBox="1"/>
          <p:nvPr/>
        </p:nvSpPr>
        <p:spPr>
          <a:xfrm>
            <a:off x="3802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62574D-E6D9-5542-CCEA-556E06F3ED5F}"/>
              </a:ext>
            </a:extLst>
          </p:cNvPr>
          <p:cNvSpPr txBox="1"/>
          <p:nvPr/>
        </p:nvSpPr>
        <p:spPr>
          <a:xfrm>
            <a:off x="3806091" y="3330844"/>
            <a:ext cx="1094487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200195-EDCD-D09F-4844-43DC8BFF4099}"/>
              </a:ext>
            </a:extLst>
          </p:cNvPr>
          <p:cNvSpPr txBox="1"/>
          <p:nvPr/>
        </p:nvSpPr>
        <p:spPr>
          <a:xfrm>
            <a:off x="3231416" y="3851163"/>
            <a:ext cx="1094487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ECE6BBE-AA22-6151-9619-17DE2D7160B0}"/>
                  </a:ext>
                </a:extLst>
              </p:cNvPr>
              <p:cNvSpPr txBox="1"/>
              <p:nvPr/>
            </p:nvSpPr>
            <p:spPr>
              <a:xfrm>
                <a:off x="3485924" y="4221088"/>
                <a:ext cx="661099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ECE6BBE-AA22-6151-9619-17DE2D716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5924" y="4221088"/>
                <a:ext cx="661099" cy="10053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3EA4F86-D9F8-911B-89F5-56D8D5C03DE5}"/>
              </a:ext>
            </a:extLst>
          </p:cNvPr>
          <p:cNvCxnSpPr/>
          <p:nvPr/>
        </p:nvCxnSpPr>
        <p:spPr>
          <a:xfrm>
            <a:off x="3223510" y="508518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36" name="yt_shape_10036"/>
              <p:cNvSpPr txBox="1"/>
              <p:nvPr/>
            </p:nvSpPr>
            <p:spPr>
              <a:xfrm>
                <a:off x="540000" y="900000"/>
                <a:ext cx="5607304" cy="17436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0036" name="yt_shape_100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07304" cy="1743682"/>
              </a:xfrm>
              <a:prstGeom prst="rect">
                <a:avLst/>
              </a:prstGeom>
              <a:blipFill>
                <a:blip r:embed="rId2"/>
                <a:stretch>
                  <a:fillRect l="-3373" t="-3147" r="-10664" b="-4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BAEFD4-54CA-09A2-5F50-32F3F5376B3A}"/>
                  </a:ext>
                </a:extLst>
              </p:cNvPr>
              <p:cNvSpPr txBox="1"/>
              <p:nvPr/>
            </p:nvSpPr>
            <p:spPr>
              <a:xfrm>
                <a:off x="449989" y="1944442"/>
                <a:ext cx="5444363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BAEFD4-54CA-09A2-5F50-32F3F5376B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44442"/>
                <a:ext cx="5444363" cy="729183"/>
              </a:xfrm>
              <a:prstGeom prst="rect">
                <a:avLst/>
              </a:prstGeom>
              <a:blipFill>
                <a:blip r:embed="rId3"/>
                <a:stretch>
                  <a:fillRect l="-179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3647728" y="2054417"/>
                <a:ext cx="2730363" cy="6192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7728" y="2054417"/>
                <a:ext cx="2730363" cy="619208"/>
              </a:xfrm>
              <a:prstGeom prst="rect">
                <a:avLst/>
              </a:prstGeom>
              <a:blipFill>
                <a:blip r:embed="rId4"/>
                <a:stretch>
                  <a:fillRect l="-3348" r="-2679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41" name="yt_shape_10041"/>
              <p:cNvSpPr txBox="1"/>
              <p:nvPr/>
            </p:nvSpPr>
            <p:spPr>
              <a:xfrm>
                <a:off x="540000" y="900000"/>
                <a:ext cx="8107540" cy="4799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运用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）化简时，因忽略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致错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41" name="yt_shape_10041" descr="{&quot;rangeId&quot;:12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07540" cy="479940"/>
              </a:xfrm>
              <a:prstGeom prst="rect">
                <a:avLst/>
              </a:prstGeom>
              <a:blipFill>
                <a:blip r:embed="rId2"/>
                <a:stretch>
                  <a:fillRect t="-2564" r="-1278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43" name="yt_shape_10043"/>
              <p:cNvSpPr txBox="1"/>
              <p:nvPr/>
            </p:nvSpPr>
            <p:spPr>
              <a:xfrm>
                <a:off x="540000" y="1430728"/>
                <a:ext cx="9881038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（日照市中考）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43" name="yt_shape_10043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0728"/>
                <a:ext cx="9881038" cy="475195"/>
              </a:xfrm>
              <a:prstGeom prst="rect">
                <a:avLst/>
              </a:prstGeom>
              <a:blipFill>
                <a:blip r:embed="rId3"/>
                <a:stretch>
                  <a:fillRect l="-1914" t="-2564" r="-926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45" name="yt_table_100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855096"/>
              </p:ext>
            </p:extLst>
          </p:nvPr>
        </p:nvGraphicFramePr>
        <p:xfrm>
          <a:off x="540047" y="1956711"/>
          <a:ext cx="4104006" cy="950976"/>
        </p:xfrm>
        <a:graphic>
          <a:graphicData uri="http://schemas.openxmlformats.org/drawingml/2006/table">
            <a:tbl>
              <a:tblPr/>
              <a:tblGrid>
                <a:gridCol w="2518093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47" name="yt_shape_10047"/>
              <p:cNvSpPr txBox="1"/>
              <p:nvPr/>
            </p:nvSpPr>
            <p:spPr>
              <a:xfrm>
                <a:off x="540000" y="2958265"/>
                <a:ext cx="8317213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47" name="yt_shape_100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58265"/>
                <a:ext cx="8317213" cy="478657"/>
              </a:xfrm>
              <a:prstGeom prst="rect">
                <a:avLst/>
              </a:prstGeom>
              <a:blipFill>
                <a:blip r:embed="rId4"/>
                <a:stretch>
                  <a:fillRect l="-2273" t="-1266" r="-1246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237232" title="H_26.259764">
            <a:extLst>
              <a:ext uri="{FF2B5EF4-FFF2-40B4-BE49-F238E27FC236}">
                <a16:creationId xmlns:a16="http://schemas.microsoft.com/office/drawing/2014/main" id="{0FF8E01F-C687-1124-C268-C3A309C523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090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6E7B0C-6E3E-E7F4-027B-469160254C19}"/>
              </a:ext>
            </a:extLst>
          </p:cNvPr>
          <p:cNvSpPr txBox="1"/>
          <p:nvPr/>
        </p:nvSpPr>
        <p:spPr>
          <a:xfrm>
            <a:off x="9405203" y="1383922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4D6C34-0748-F2D5-44A0-19C8A4DF647B}"/>
              </a:ext>
            </a:extLst>
          </p:cNvPr>
          <p:cNvSpPr txBox="1"/>
          <p:nvPr/>
        </p:nvSpPr>
        <p:spPr>
          <a:xfrm>
            <a:off x="7848564" y="2911459"/>
            <a:ext cx="942086" cy="5676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0" name="yt_shape_100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49" name="yt_image_1004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52" name="yt_shape_10052"/>
          <p:cNvSpPr txBox="1"/>
          <p:nvPr/>
        </p:nvSpPr>
        <p:spPr>
          <a:xfrm>
            <a:off x="540000" y="1482165"/>
            <a:ext cx="43663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53" name="yt_table_10053" title="H_108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860164"/>
                  </p:ext>
                </p:extLst>
              </p:nvPr>
            </p:nvGraphicFramePr>
            <p:xfrm>
              <a:off x="540047" y="1961468"/>
              <a:ext cx="8163688" cy="1487869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  <a:gridCol w="3487865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16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53" name="yt_table_10053" descr="{&quot;rangeId&quot;:15,&quot;type&quot;:&quot;Option&quot;}" title="H_108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860164"/>
                  </p:ext>
                </p:extLst>
              </p:nvPr>
            </p:nvGraphicFramePr>
            <p:xfrm>
              <a:off x="540047" y="1961468"/>
              <a:ext cx="8163688" cy="1372807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  <a:gridCol w="3487865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74707" b="-201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857" t="-3947" b="-201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52667" r="-74707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857" t="-52667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54" name="yt_shape_10054"/>
              <p:cNvSpPr txBox="1"/>
              <p:nvPr/>
            </p:nvSpPr>
            <p:spPr>
              <a:xfrm>
                <a:off x="540000" y="3384760"/>
                <a:ext cx="7676845" cy="7085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有意义的整数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054" name="yt_shape_10054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84760"/>
                <a:ext cx="7676845" cy="708592"/>
              </a:xfrm>
              <a:prstGeom prst="rect">
                <a:avLst/>
              </a:prstGeom>
              <a:blipFill>
                <a:blip r:embed="rId4"/>
                <a:stretch>
                  <a:fillRect l="-2462" r="-1430" b="-1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56" name="yt_table_100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181863"/>
              </p:ext>
            </p:extLst>
          </p:nvPr>
        </p:nvGraphicFramePr>
        <p:xfrm>
          <a:off x="540047" y="414414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B3D8D9C-CC5B-DEA2-12B9-2B7E1749BE75}"/>
              </a:ext>
            </a:extLst>
          </p:cNvPr>
          <p:cNvSpPr txBox="1"/>
          <p:nvPr/>
        </p:nvSpPr>
        <p:spPr>
          <a:xfrm>
            <a:off x="394388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C7B51F-C9F7-C8F1-EB89-D85589CAC46D}"/>
              </a:ext>
            </a:extLst>
          </p:cNvPr>
          <p:cNvSpPr txBox="1"/>
          <p:nvPr/>
        </p:nvSpPr>
        <p:spPr>
          <a:xfrm>
            <a:off x="7239789" y="3337954"/>
            <a:ext cx="383286" cy="7953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8" name="yt_shape_10058"/>
              <p:cNvSpPr txBox="1"/>
              <p:nvPr/>
            </p:nvSpPr>
            <p:spPr>
              <a:xfrm>
                <a:off x="540119" y="900000"/>
                <a:ext cx="11111999" cy="11566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𝑚𝑛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4a40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58" name="yt_shape_10058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56663"/>
              </a:xfrm>
              <a:prstGeom prst="rect">
                <a:avLst/>
              </a:prstGeom>
              <a:blipFill>
                <a:blip r:embed="rId2"/>
                <a:stretch>
                  <a:fillRect l="-1701" b="-15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60" name="yt_table_100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888951"/>
              </p:ext>
            </p:extLst>
          </p:nvPr>
        </p:nvGraphicFramePr>
        <p:xfrm>
          <a:off x="540047" y="2107451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62" name="yt_shape_10062"/>
              <p:cNvSpPr txBox="1"/>
              <p:nvPr/>
            </p:nvSpPr>
            <p:spPr>
              <a:xfrm>
                <a:off x="540119" y="3109005"/>
                <a:ext cx="11492915" cy="9553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（遂宁市中考）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98b2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62" name="yt_shape_100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09005"/>
                <a:ext cx="11492915" cy="955326"/>
              </a:xfrm>
              <a:prstGeom prst="rect">
                <a:avLst/>
              </a:prstGeom>
              <a:blipFill>
                <a:blip r:embed="rId3"/>
                <a:stretch>
                  <a:fillRect l="-1645" t="-5096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64" name="yt_image_10064" title="H_31.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9017" y="4330555"/>
            <a:ext cx="3613966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D0CADC-0211-68DB-905D-467D2AD17663}"/>
              </a:ext>
            </a:extLst>
          </p:cNvPr>
          <p:cNvSpPr txBox="1"/>
          <p:nvPr/>
        </p:nvSpPr>
        <p:spPr>
          <a:xfrm>
            <a:off x="1059708" y="15743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F61F40-0996-8536-D60F-CF29A92D6963}"/>
              </a:ext>
            </a:extLst>
          </p:cNvPr>
          <p:cNvSpPr txBox="1"/>
          <p:nvPr/>
        </p:nvSpPr>
        <p:spPr>
          <a:xfrm>
            <a:off x="5128280" y="3537687"/>
            <a:ext cx="637286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6" name="yt_shape_10066"/>
              <p:cNvSpPr txBox="1"/>
              <p:nvPr/>
            </p:nvSpPr>
            <p:spPr>
              <a:xfrm>
                <a:off x="540119" y="900000"/>
                <a:ext cx="11492915" cy="53006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为三角形的三边长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c2fe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6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6" name="yt_shape_100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00682"/>
              </a:xfrm>
              <a:prstGeom prst="rect">
                <a:avLst/>
              </a:prstGeom>
              <a:blipFill>
                <a:blip r:embed="rId2"/>
                <a:stretch>
                  <a:fillRect l="-1645" t="-230" b="-1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1F92F10-8889-29DE-BB35-83DF12526AE6}"/>
              </a:ext>
            </a:extLst>
          </p:cNvPr>
          <p:cNvSpPr txBox="1"/>
          <p:nvPr/>
        </p:nvSpPr>
        <p:spPr>
          <a:xfrm>
            <a:off x="1364508" y="1386213"/>
            <a:ext cx="88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501619-EF06-762D-E086-762283CB4863}"/>
              </a:ext>
            </a:extLst>
          </p:cNvPr>
          <p:cNvSpPr txBox="1"/>
          <p:nvPr/>
        </p:nvSpPr>
        <p:spPr>
          <a:xfrm>
            <a:off x="450108" y="287484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80E15F-1E06-FDA7-477C-972F6E478D36}"/>
              </a:ext>
            </a:extLst>
          </p:cNvPr>
          <p:cNvSpPr txBox="1"/>
          <p:nvPr/>
        </p:nvSpPr>
        <p:spPr>
          <a:xfrm>
            <a:off x="1669308" y="3350332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6FE4AF-5925-DE80-2A27-ACAC2DE18983}"/>
                  </a:ext>
                </a:extLst>
              </p:cNvPr>
              <p:cNvSpPr txBox="1"/>
              <p:nvPr/>
            </p:nvSpPr>
            <p:spPr>
              <a:xfrm>
                <a:off x="450108" y="4793369"/>
                <a:ext cx="3312223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pageBreak': True, 'mathAnswerShape': 1}">
                <a:extLst>
                  <a:ext uri="{FF2B5EF4-FFF2-40B4-BE49-F238E27FC236}">
                    <a16:creationId xmlns:a16="http://schemas.microsoft.com/office/drawing/2014/main" id="{B26FE4AF-5925-DE80-2A27-ACAC2DE189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93369"/>
                <a:ext cx="3312223" cy="767665"/>
              </a:xfrm>
              <a:prstGeom prst="rect">
                <a:avLst/>
              </a:prstGeom>
              <a:blipFill>
                <a:blip r:embed="rId3"/>
                <a:stretch>
                  <a:fillRect l="-294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2A2A8DB-11E2-D116-4853-E55135E3A756}"/>
                  </a:ext>
                </a:extLst>
              </p:cNvPr>
              <p:cNvSpPr txBox="1"/>
              <p:nvPr/>
            </p:nvSpPr>
            <p:spPr>
              <a:xfrm>
                <a:off x="1669308" y="5467422"/>
                <a:ext cx="1111949" cy="7288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pageBreak': True, 'mathAnswerShape': 1}">
                <a:extLst>
                  <a:ext uri="{FF2B5EF4-FFF2-40B4-BE49-F238E27FC236}">
                    <a16:creationId xmlns:a16="http://schemas.microsoft.com/office/drawing/2014/main" id="{32A2A8DB-11E2-D116-4853-E55135E3A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5467422"/>
                <a:ext cx="1111949" cy="728802"/>
              </a:xfrm>
              <a:prstGeom prst="rect">
                <a:avLst/>
              </a:prstGeom>
              <a:blipFill>
                <a:blip r:embed="rId4"/>
                <a:stretch>
                  <a:fillRect l="-8791" r="-934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588</Words>
  <Application>Microsoft Office PowerPoint</Application>
  <PresentationFormat>宽屏</PresentationFormat>
  <Paragraphs>138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4" baseType="lpstr">
      <vt:lpstr>,isEnd</vt:lpstr>
      <vt:lpstr>_⨹_1_398b2,isEnd</vt:lpstr>
      <vt:lpstr>_⨹_1_4c2fe,isEnd</vt:lpstr>
      <vt:lpstr>_⨹_1_4e79c,isEnd</vt:lpstr>
      <vt:lpstr>_⨹_1_84a40</vt:lpstr>
      <vt:lpstr>_⨹_3_c7552,isEnd</vt:lpstr>
      <vt:lpstr>_⨹_4_1932b,isEnd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2024-04-26T08:46:26Z</dcterms:created>
  <dcterms:modified xsi:type="dcterms:W3CDTF">2024-04-28T01:29:30Z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