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8" r:id="rId5"/>
    <p:sldId id="310" r:id="rId6"/>
    <p:sldId id="321" r:id="rId7"/>
    <p:sldId id="312" r:id="rId8"/>
    <p:sldId id="322" r:id="rId9"/>
    <p:sldId id="314" r:id="rId10"/>
    <p:sldId id="316" r:id="rId11"/>
    <p:sldId id="317" r:id="rId12"/>
    <p:sldId id="319" r:id="rId13"/>
    <p:sldId id="256" r:id="rId14"/>
  </p:sldIdLst>
  <p:sldSz cx="12192000" cy="6858000"/>
  <p:notesSz cx="6858000" cy="9144000"/>
  <p:custDataLst>
    <p:tags r:id="rId15"/>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p:scale>
          <a:sx n="75" d="100"/>
          <a:sy n="75" d="100"/>
        </p:scale>
        <p:origin x="2364" y="8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1392" name="yt_shape_11392"/>
          <p:cNvSpPr txBox="1"/>
          <p:nvPr/>
        </p:nvSpPr>
        <p:spPr>
          <a:xfrm>
            <a:off x="540000" y="900000"/>
            <a:ext cx="437459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数字、传播与握手问题</a:t>
            </a:r>
          </a:p>
        </p:txBody>
      </p:sp>
      <p:sp>
        <p:nvSpPr>
          <p:cNvPr id="11393" name="yt_shape_11393"/>
          <p:cNvSpPr txBox="1"/>
          <p:nvPr/>
        </p:nvSpPr>
        <p:spPr>
          <a:xfrm>
            <a:off x="540120" y="1389434"/>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如图是某月的日历表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在此日历表上可以用一个矩形圈出</a:t>
            </a:r>
            <a:r>
              <a:rPr lang="en-US" altLang="zh-CN" sz="2400" b="0" i="0" u="none">
                <a:solidFill>
                  <a:srgbClr val="000000"/>
                </a:solidFill>
                <a:effectLst/>
                <a:latin typeface="Times New Roman" pitchFamily="24"/>
                <a:ea typeface="Times New Roman"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个位置相邻的</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sym typeface="_⨹_1_8e2ce"/>
              </a:rPr>
              <a:t>个</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若圈出的</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个数中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c723f"/>
              </a:rPr>
              <a:t>最大数与最小数的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积为</a:t>
            </a:r>
            <a:r>
              <a:rPr lang="en-US" altLang="zh-CN" sz="2400" b="0" i="0" u="none">
                <a:solidFill>
                  <a:srgbClr val="000000"/>
                </a:solidFill>
                <a:effectLst/>
                <a:latin typeface="Times New Roman" pitchFamily="24"/>
                <a:ea typeface="Times New Roman" pitchFamily="24"/>
              </a:rPr>
              <a:t>192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个数的和为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395" name="yt_table_11395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80718208"/>
              </p:ext>
            </p:extLst>
          </p:nvPr>
        </p:nvGraphicFramePr>
        <p:xfrm>
          <a:off x="540047" y="2829000"/>
          <a:ext cx="8267066" cy="475488"/>
        </p:xfrm>
        <a:graphic>
          <a:graphicData uri="http://schemas.openxmlformats.org/drawingml/2006/table">
            <a:tbl>
              <a:tblPr/>
              <a:tblGrid>
                <a:gridCol w="2194243">
                  <a:extLst>
                    <a:ext uri="{9D8B030D-6E8A-4147-A177-3AD203B41FA5}">
                      <a16:colId xmlns:a16="http://schemas.microsoft.com/office/drawing/2014/main" val="10291"/>
                    </a:ext>
                  </a:extLst>
                </a:gridCol>
                <a:gridCol w="2329180">
                  <a:extLst>
                    <a:ext uri="{9D8B030D-6E8A-4147-A177-3AD203B41FA5}">
                      <a16:colId xmlns:a16="http://schemas.microsoft.com/office/drawing/2014/main" val="10292"/>
                    </a:ext>
                  </a:extLst>
                </a:gridCol>
                <a:gridCol w="2329180">
                  <a:extLst>
                    <a:ext uri="{9D8B030D-6E8A-4147-A177-3AD203B41FA5}">
                      <a16:colId xmlns:a16="http://schemas.microsoft.com/office/drawing/2014/main" val="10293"/>
                    </a:ext>
                  </a:extLst>
                </a:gridCol>
                <a:gridCol w="1414463">
                  <a:extLst>
                    <a:ext uri="{9D8B030D-6E8A-4147-A177-3AD203B41FA5}">
                      <a16:colId xmlns:a16="http://schemas.microsoft.com/office/drawing/2014/main" val="10294"/>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32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126</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135</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144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18"/>
                  </a:ext>
                </a:extLst>
              </a:tr>
            </a:tbl>
          </a:graphicData>
        </a:graphic>
      </p:graphicFrame>
      <p:pic>
        <p:nvPicPr>
          <p:cNvPr id="11394" name="yt_image_11394_skip" title="H_99.7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8976320" y="2671266"/>
            <a:ext cx="2617500" cy="126644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450378" title="H_25.973701">
            <a:extLst>
              <a:ext uri="{FF2B5EF4-FFF2-40B4-BE49-F238E27FC236}">
                <a16:creationId xmlns:a16="http://schemas.microsoft.com/office/drawing/2014/main" id="{1A3BBEC9-7DC2-9D48-E43A-570941E322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9B32B2D2-9712-FBE4-30A3-FDF62A4F6EB6}"/>
              </a:ext>
            </a:extLst>
          </p:cNvPr>
          <p:cNvSpPr txBox="1"/>
          <p:nvPr/>
        </p:nvSpPr>
        <p:spPr>
          <a:xfrm>
            <a:off x="5022109" y="229360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35" name="yt_shape_11435"/>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情景问题</a:t>
            </a:r>
          </a:p>
        </p:txBody>
      </p:sp>
      <p:sp>
        <p:nvSpPr>
          <p:cNvPr id="11436" name="yt_shape_11436"/>
          <p:cNvSpPr txBox="1"/>
          <p:nvPr/>
        </p:nvSpPr>
        <p:spPr>
          <a:xfrm>
            <a:off x="540120" y="1389434"/>
            <a:ext cx="11492915" cy="1372299"/>
          </a:xfrm>
          <a:prstGeom prst="rect">
            <a:avLst/>
          </a:prstGeom>
        </p:spPr>
        <p:txBody>
          <a:bodyPr vert="horz" wrap="square" lIns="0" tIns="0" rIns="0" bIns="0" rtlCol="0">
            <a:noAutofit/>
          </a:bodyPr>
          <a:lstStyle/>
          <a:p>
            <a:pPr algn="l" eaLnBrk="1" latinLnBrk="0" hangingPunct="0"/>
            <a:r>
              <a:rPr lang="en-US" altLang="zh-CN" sz="2400" b="0" i="0" u="none">
                <a:solidFill>
                  <a:srgbClr val="000000"/>
                </a:solidFill>
                <a:effectLst/>
                <a:latin typeface="Times New Roman" pitchFamily="24"/>
                <a:ea typeface="Times New Roman" pitchFamily="24"/>
              </a:rPr>
              <a:t>9. </a:t>
            </a:r>
            <a:r>
              <a:rPr lang="zh-CN" altLang="zh-CN" sz="2400" b="0" i="0" u="none">
                <a:solidFill>
                  <a:srgbClr val="000000"/>
                </a:solidFill>
                <a:effectLst/>
                <a:latin typeface="Times New Roman" pitchFamily="24"/>
                <a:ea typeface="宋体" pitchFamily="24"/>
              </a:rPr>
              <a:t>春秋旅行社为吸引市民组团去某风景区旅游</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推出了如图所示的收费标准</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3_2c54e"/>
              </a:rPr>
              <a:t>某单位</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组织员工去该风景区旅游</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共支付给春秋旅行社旅游费用</a:t>
            </a:r>
            <a:r>
              <a:rPr lang="en-US" altLang="zh-CN" sz="2400" b="0" i="0" u="none">
                <a:solidFill>
                  <a:srgbClr val="000000"/>
                </a:solidFill>
                <a:effectLst/>
                <a:latin typeface="Times New Roman" pitchFamily="24"/>
                <a:ea typeface="Times New Roman" pitchFamily="24"/>
              </a:rPr>
              <a:t>27000</a:t>
            </a:r>
            <a:r>
              <a:rPr lang="zh-CN" altLang="zh-CN" sz="2400" b="0" i="0" u="none">
                <a:solidFill>
                  <a:srgbClr val="000000"/>
                </a:solidFill>
                <a:effectLst/>
                <a:latin typeface="Times New Roman" pitchFamily="24"/>
                <a:ea typeface="宋体" pitchFamily="24"/>
              </a:rPr>
              <a:t>元</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7_67333"/>
              </a:rPr>
              <a:t>请问该单位这次</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共有多少员工去该风景区旅游</a:t>
            </a:r>
            <a:r>
              <a:rPr lang="zh-CN" altLang="zh-CN" sz="2400" b="0" i="0" u="none">
                <a:solidFill>
                  <a:srgbClr val="000000"/>
                </a:solidFill>
                <a:effectLst/>
                <a:latin typeface="宋体" pitchFamily="24"/>
                <a:ea typeface="宋体" pitchFamily="24"/>
              </a:rPr>
              <a:t>？</a:t>
            </a:r>
          </a:p>
        </p:txBody>
      </p:sp>
      <p:pic>
        <p:nvPicPr>
          <p:cNvPr id="11437" name="yt_image_11437" title="H_97.5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110350" y="3236209"/>
            <a:ext cx="4786497" cy="1246626"/>
          </a:xfrm>
          <a:prstGeom prst="rect">
            <a:avLst/>
          </a:prstGeom>
          <a:noFill/>
          <a:extLst>
            <a:ext uri="{909E8E84-426E-40DD-AFC4-6F175D3DCCD1}">
              <a14:hiddenFill xmlns:a14="http://schemas.microsoft.com/office/drawing/2010/main">
                <a:solidFill>
                  <a:srgbClr val="FFFFFF"/>
                </a:solidFill>
              </a14:hiddenFill>
            </a:ext>
          </a:extLst>
        </p:spPr>
      </p:pic>
      <p:sp>
        <p:nvSpPr>
          <p:cNvPr id="11439" name="yt_shape_11439"/>
          <p:cNvSpPr txBox="1"/>
          <p:nvPr/>
        </p:nvSpPr>
        <p:spPr>
          <a:xfrm>
            <a:off x="540000" y="2472864"/>
            <a:ext cx="6464911" cy="234904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解：设该单位这次共有</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名员工去该风景区旅游</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2400" b="0" i="0" u="none">
                <a:solidFill>
                  <a:srgbClr val="FF0000">
                    <a:alpha val="0"/>
                  </a:srgbClr>
                </a:solidFill>
                <a:effectLst/>
                <a:latin typeface="Times New Roman" pitchFamily="24"/>
                <a:ea typeface="Times New Roman" pitchFamily="24"/>
              </a:rPr>
              <a:t>1000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27000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所以员工人数一定超过</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Times New Roman" pitchFamily="24"/>
                <a:ea typeface="楷体" pitchFamily="24"/>
              </a:rPr>
              <a:t>人</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可得方程</a:t>
            </a:r>
            <a:r>
              <a:rPr lang="en-US"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27000.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整理得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1350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p:txBody>
      </p:sp>
      <p:pic>
        <p:nvPicPr>
          <p:cNvPr id="3" name="yt_shape_1714121450639" title="H_25.973701">
            <a:extLst>
              <a:ext uri="{FF2B5EF4-FFF2-40B4-BE49-F238E27FC236}">
                <a16:creationId xmlns:a16="http://schemas.microsoft.com/office/drawing/2014/main" id="{FFFA66FA-4CDF-C87A-E4A2-403C149855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7C16A819-3B15-A8A9-989A-C7D75253F990}"/>
              </a:ext>
            </a:extLst>
          </p:cNvPr>
          <p:cNvSpPr txBox="1"/>
          <p:nvPr/>
        </p:nvSpPr>
        <p:spPr>
          <a:xfrm>
            <a:off x="449989" y="2426058"/>
            <a:ext cx="65824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解：设该单位这次共有</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名员工去该风景区旅游</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34FE483E-CBB7-696D-02B2-907EC04C4642}"/>
              </a:ext>
            </a:extLst>
          </p:cNvPr>
          <p:cNvSpPr txBox="1"/>
          <p:nvPr/>
        </p:nvSpPr>
        <p:spPr>
          <a:xfrm>
            <a:off x="449989" y="2786098"/>
            <a:ext cx="4447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27000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9F281D03-EE52-4397-BFBC-10BA6A020403}"/>
              </a:ext>
            </a:extLst>
          </p:cNvPr>
          <p:cNvSpPr txBox="1"/>
          <p:nvPr/>
        </p:nvSpPr>
        <p:spPr>
          <a:xfrm>
            <a:off x="449989" y="3146138"/>
            <a:ext cx="3913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所以员工人数一定超过</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D63D4C95-39FB-B4CC-8E04-596C06906CB9}"/>
              </a:ext>
            </a:extLst>
          </p:cNvPr>
          <p:cNvSpPr txBox="1"/>
          <p:nvPr/>
        </p:nvSpPr>
        <p:spPr>
          <a:xfrm>
            <a:off x="449989" y="3513142"/>
            <a:ext cx="56442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可得方程</a:t>
            </a:r>
            <a:r>
              <a:rPr kumimoji="0" lang="en-US"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27000.</a:t>
            </a:r>
            <a:endParaRPr lang="zh-CN" altLang="en-US">
              <a:solidFill>
                <a:srgbClr val="FF0000"/>
              </a:solidFill>
            </a:endParaRPr>
          </a:p>
        </p:txBody>
      </p:sp>
      <p:sp>
        <p:nvSpPr>
          <p:cNvPr id="7" name="文本框 6">
            <a:extLst>
              <a:ext uri="{FF2B5EF4-FFF2-40B4-BE49-F238E27FC236}">
                <a16:creationId xmlns:a16="http://schemas.microsoft.com/office/drawing/2014/main" id="{423332A2-FCCF-1F6D-B6D2-BB037E66E339}"/>
              </a:ext>
            </a:extLst>
          </p:cNvPr>
          <p:cNvSpPr txBox="1"/>
          <p:nvPr/>
        </p:nvSpPr>
        <p:spPr>
          <a:xfrm>
            <a:off x="449989" y="3938226"/>
            <a:ext cx="38948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2" name="yt_shape_11440"/>
          <p:cNvSpPr txBox="1"/>
          <p:nvPr/>
        </p:nvSpPr>
        <p:spPr>
          <a:xfrm>
            <a:off x="540000" y="4345072"/>
            <a:ext cx="6312626" cy="234904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时，</a:t>
            </a:r>
            <a:r>
              <a:rPr lang="en-US" altLang="zh-CN" sz="2400" b="0" i="0" u="none">
                <a:solidFill>
                  <a:srgbClr val="FF0000">
                    <a:alpha val="0"/>
                  </a:srgbClr>
                </a:solidFill>
                <a:effectLst/>
                <a:latin typeface="Times New Roman" pitchFamily="24"/>
                <a:ea typeface="Times New Roman" pitchFamily="24"/>
              </a:rPr>
              <a:t>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故舍去；</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Times New Roman" pitchFamily="24"/>
                <a:ea typeface="楷体" pitchFamily="24"/>
              </a:rPr>
              <a:t>时，</a:t>
            </a:r>
            <a:r>
              <a:rPr lang="en-US" altLang="zh-CN" sz="2400" b="0" i="0" u="none">
                <a:solidFill>
                  <a:srgbClr val="FF0000">
                    <a:alpha val="0"/>
                  </a:srgbClr>
                </a:solidFill>
                <a:effectLst/>
                <a:latin typeface="Times New Roman" pitchFamily="24"/>
                <a:ea typeface="Times New Roman" pitchFamily="24"/>
              </a:rPr>
              <a:t>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700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符合题意</a:t>
            </a:r>
            <a:r>
              <a:rPr lang="en-US" altLang="zh-CN" sz="2400" b="0" i="0" u="none">
                <a:solidFill>
                  <a:srgbClr val="FF0000">
                    <a:alpha val="0"/>
                  </a:srgbClr>
                </a:solidFill>
                <a:effectLst/>
                <a:latin typeface="Times New Roman" pitchFamily="24"/>
                <a:ea typeface="Times New Roman" pitchFamily="24"/>
              </a:rPr>
              <a:t>.</a:t>
            </a:r>
          </a:p>
        </p:txBody>
      </p:sp>
      <p:sp>
        <p:nvSpPr>
          <p:cNvPr id="13" name="yt_shape_11441"/>
          <p:cNvSpPr txBox="1"/>
          <p:nvPr/>
        </p:nvSpPr>
        <p:spPr>
          <a:xfrm>
            <a:off x="540000" y="6744901"/>
            <a:ext cx="6232475"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答：该单位这次共有</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Times New Roman" pitchFamily="24"/>
                <a:ea typeface="楷体" pitchFamily="24"/>
              </a:rPr>
              <a:t>名员工去该风景区旅游</a:t>
            </a:r>
            <a:r>
              <a:rPr lang="en-US" altLang="zh-CN" sz="2400" b="0" i="0" u="none">
                <a:solidFill>
                  <a:srgbClr val="FF0000">
                    <a:alpha val="0"/>
                  </a:srgbClr>
                </a:solidFill>
                <a:effectLst/>
                <a:latin typeface="Times New Roman" pitchFamily="24"/>
                <a:ea typeface="Times New Roman" pitchFamily="24"/>
              </a:rPr>
              <a:t>.</a:t>
            </a:r>
          </a:p>
        </p:txBody>
      </p:sp>
      <p:sp>
        <p:nvSpPr>
          <p:cNvPr id="14" name="文本框 13">
            <a:extLst>
              <a:ext uri="{FF2B5EF4-FFF2-40B4-BE49-F238E27FC236}">
                <a16:creationId xmlns:a16="http://schemas.microsoft.com/office/drawing/2014/main" id="{DDE5B4C7-852D-A7BE-8660-8F033A484793}"/>
              </a:ext>
            </a:extLst>
          </p:cNvPr>
          <p:cNvSpPr txBox="1"/>
          <p:nvPr/>
        </p:nvSpPr>
        <p:spPr>
          <a:xfrm>
            <a:off x="449989" y="4298266"/>
            <a:ext cx="29582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endParaRPr lang="zh-CN" altLang="en-US">
              <a:solidFill>
                <a:srgbClr val="FF0000"/>
              </a:solidFill>
            </a:endParaRPr>
          </a:p>
        </p:txBody>
      </p:sp>
      <p:sp>
        <p:nvSpPr>
          <p:cNvPr id="15" name="文本框 14">
            <a:extLst>
              <a:ext uri="{FF2B5EF4-FFF2-40B4-BE49-F238E27FC236}">
                <a16:creationId xmlns:a16="http://schemas.microsoft.com/office/drawing/2014/main" id="{421259F8-F282-8F0D-7637-037A61A59FDE}"/>
              </a:ext>
            </a:extLst>
          </p:cNvPr>
          <p:cNvSpPr txBox="1"/>
          <p:nvPr/>
        </p:nvSpPr>
        <p:spPr>
          <a:xfrm>
            <a:off x="449989" y="4658306"/>
            <a:ext cx="64316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6" name="文本框 15">
            <a:extLst>
              <a:ext uri="{FF2B5EF4-FFF2-40B4-BE49-F238E27FC236}">
                <a16:creationId xmlns:a16="http://schemas.microsoft.com/office/drawing/2014/main" id="{18AEB67C-D58C-B60F-D950-96BB435ADEA2}"/>
              </a:ext>
            </a:extLst>
          </p:cNvPr>
          <p:cNvSpPr txBox="1"/>
          <p:nvPr/>
        </p:nvSpPr>
        <p:spPr>
          <a:xfrm>
            <a:off x="449989" y="5018346"/>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故舍去；</a:t>
            </a:r>
            <a:endParaRPr lang="zh-CN" altLang="en-US">
              <a:solidFill>
                <a:srgbClr val="FF0000"/>
              </a:solidFill>
            </a:endParaRPr>
          </a:p>
        </p:txBody>
      </p:sp>
      <p:sp>
        <p:nvSpPr>
          <p:cNvPr id="17" name="文本框 16">
            <a:extLst>
              <a:ext uri="{FF2B5EF4-FFF2-40B4-BE49-F238E27FC236}">
                <a16:creationId xmlns:a16="http://schemas.microsoft.com/office/drawing/2014/main" id="{5395BC3F-1945-A5DC-EECD-12EFBA7B5AA6}"/>
              </a:ext>
            </a:extLst>
          </p:cNvPr>
          <p:cNvSpPr txBox="1"/>
          <p:nvPr/>
        </p:nvSpPr>
        <p:spPr>
          <a:xfrm>
            <a:off x="449989" y="5378386"/>
            <a:ext cx="64316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8" name="文本框 17">
            <a:extLst>
              <a:ext uri="{FF2B5EF4-FFF2-40B4-BE49-F238E27FC236}">
                <a16:creationId xmlns:a16="http://schemas.microsoft.com/office/drawing/2014/main" id="{1B6F765E-A392-3D3A-9802-37E98E32FB08}"/>
              </a:ext>
            </a:extLst>
          </p:cNvPr>
          <p:cNvSpPr txBox="1"/>
          <p:nvPr/>
        </p:nvSpPr>
        <p:spPr>
          <a:xfrm>
            <a:off x="449989" y="5810434"/>
            <a:ext cx="1475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符合题意</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9" name="文本框 18">
            <a:extLst>
              <a:ext uri="{FF2B5EF4-FFF2-40B4-BE49-F238E27FC236}">
                <a16:creationId xmlns:a16="http://schemas.microsoft.com/office/drawing/2014/main" id="{D9251CAE-3C97-DE4C-2D87-20BDE505F2E0}"/>
              </a:ext>
            </a:extLst>
          </p:cNvPr>
          <p:cNvSpPr txBox="1"/>
          <p:nvPr/>
        </p:nvSpPr>
        <p:spPr>
          <a:xfrm>
            <a:off x="449989" y="6242482"/>
            <a:ext cx="6352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答：该单位这次共有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名员工去该风景区旅游</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blinds(horizontal)">
                                      <p:cBhvr>
                                        <p:cTn id="37" dur="500"/>
                                        <p:tgtEl>
                                          <p:spTgt spid="1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blinds(horizontal)">
                                      <p:cBhvr>
                                        <p:cTn id="42" dur="500"/>
                                        <p:tgtEl>
                                          <p:spTgt spid="1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blinds(horizontal)">
                                      <p:cBhvr>
                                        <p:cTn id="47" dur="500"/>
                                        <p:tgtEl>
                                          <p:spTgt spid="1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xEl>
                                              <p:pRg st="0" end="0"/>
                                            </p:txEl>
                                          </p:spTgt>
                                        </p:tgtEl>
                                        <p:attrNameLst>
                                          <p:attrName>style.visibility</p:attrName>
                                        </p:attrNameLst>
                                      </p:cBhvr>
                                      <p:to>
                                        <p:strVal val="visible"/>
                                      </p:to>
                                    </p:set>
                                    <p:animEffect transition="in" filter="blinds(horizontal)">
                                      <p:cBhvr>
                                        <p:cTn id="52" dur="500"/>
                                        <p:tgtEl>
                                          <p:spTgt spid="1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blinds(horizontal)">
                                      <p:cBhvr>
                                        <p:cTn id="5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14" grpId="0" build="allAtOnce"/>
      <p:bldP spid="15" grpId="0" build="allAtOnce"/>
      <p:bldP spid="16" grpId="0" build="allAtOnce"/>
      <p:bldP spid="17" grpId="0" build="allAtOnce"/>
      <p:bldP spid="18" grpId="0" build="allAtOnce"/>
      <p:bldP spid="1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42" name="yt_shape_11442"/>
          <p:cNvSpPr txBox="1"/>
          <p:nvPr/>
        </p:nvSpPr>
        <p:spPr>
          <a:xfrm>
            <a:off x="540000" y="764704"/>
            <a:ext cx="314348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数学文化问题</a:t>
            </a:r>
          </a:p>
        </p:txBody>
      </p:sp>
      <p:sp>
        <p:nvSpPr>
          <p:cNvPr id="11443" name="yt_shape_11443"/>
          <p:cNvSpPr txBox="1"/>
          <p:nvPr/>
        </p:nvSpPr>
        <p:spPr>
          <a:xfrm>
            <a:off x="540119" y="1196752"/>
            <a:ext cx="11492915" cy="3309304"/>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九章算术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是我国古代数学名著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有题译文如下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今有门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不知其高宽</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17b7e"/>
              </a:rPr>
              <a:t>有</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不知其长短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横放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竿比门宽长出</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竖放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竿比门高长出</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斜放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2c52b"/>
              </a:rPr>
              <a:t>竿与</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门对角线长恰好相等</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问门高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门宽各为多少</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解：设竿的长度为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尺，则门高为（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）尺，门宽为（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Times New Roman" pitchFamily="24"/>
                <a:ea typeface="楷体" pitchFamily="24"/>
              </a:rPr>
              <a:t>）尺，门对角线长为</a:t>
            </a:r>
            <a:r>
              <a:rPr lang="en-US" altLang="zh-CN" sz="1500" b="0" i="1" u="none">
                <a:solidFill>
                  <a:srgbClr val="FF0000">
                    <a:alpha val="0"/>
                  </a:srgbClr>
                </a:solidFill>
                <a:effectLst/>
                <a:latin typeface="Times New Roman" pitchFamily="24"/>
                <a:ea typeface="Times New Roman" pitchFamily="24"/>
                <a:sym typeface="_⨹_1_bf036"/>
              </a:rPr>
              <a:t> </a:t>
            </a:r>
            <a:r>
              <a:rPr lang="en-US" altLang="zh-CN" sz="1500" b="0" i="1" u="none">
                <a:solidFill>
                  <a:srgbClr val="FF0000">
                    <a:alpha val="0"/>
                  </a:srgbClr>
                </a:solidFill>
                <a:effectLst/>
                <a:latin typeface="Times New Roman" pitchFamily="24"/>
                <a:ea typeface="Times New Roman" pitchFamily="24"/>
              </a:rPr>
              <a:t/>
            </a:r>
            <a:br>
              <a:rPr lang="en-US" altLang="zh-CN" sz="1500" b="0" i="1" u="none">
                <a:solidFill>
                  <a:srgbClr val="FF0000">
                    <a:alpha val="0"/>
                  </a:srgbClr>
                </a:solidFill>
                <a:effectLst/>
                <a:latin typeface="Times New Roman" pitchFamily="24"/>
                <a:ea typeface="Times New Roman" pitchFamily="24"/>
              </a:rPr>
            </a:b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尺</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由勾股定理得（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整理得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p:txBody>
      </p:sp>
      <p:pic>
        <p:nvPicPr>
          <p:cNvPr id="3" name="yt_shape_1714121450703" title="H_25.973701">
            <a:extLst>
              <a:ext uri="{FF2B5EF4-FFF2-40B4-BE49-F238E27FC236}">
                <a16:creationId xmlns:a16="http://schemas.microsoft.com/office/drawing/2014/main" id="{323A1249-9FD6-AEFF-1AB5-96E8D65E15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816973"/>
            <a:ext cx="979677" cy="329866"/>
          </a:xfrm>
          <a:prstGeom prst="rect">
            <a:avLst/>
          </a:prstGeom>
        </p:spPr>
      </p:pic>
      <p:sp>
        <p:nvSpPr>
          <p:cNvPr id="2" name="文本框 1">
            <a:extLst>
              <a:ext uri="{FF2B5EF4-FFF2-40B4-BE49-F238E27FC236}">
                <a16:creationId xmlns:a16="http://schemas.microsoft.com/office/drawing/2014/main" id="{BABEC770-31EE-3B6E-35AD-4BE4B2099CBF}"/>
              </a:ext>
            </a:extLst>
          </p:cNvPr>
          <p:cNvSpPr txBox="1"/>
          <p:nvPr/>
        </p:nvSpPr>
        <p:spPr>
          <a:xfrm>
            <a:off x="450108" y="2576410"/>
            <a:ext cx="113290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解：设竿的长度为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尺，则门高为（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）尺，门宽为（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）尺，门对角线长为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sym typeface="_⨹_1_bf036"/>
              </a:rPr>
              <a:t> </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r>
            <a:b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br>
            <a:endParaRPr lang="zh-CN" altLang="en-US">
              <a:solidFill>
                <a:srgbClr val="FF0000"/>
              </a:solidFill>
            </a:endParaRPr>
          </a:p>
        </p:txBody>
      </p:sp>
      <p:sp>
        <p:nvSpPr>
          <p:cNvPr id="4" name="文本框 3">
            <a:extLst>
              <a:ext uri="{FF2B5EF4-FFF2-40B4-BE49-F238E27FC236}">
                <a16:creationId xmlns:a16="http://schemas.microsoft.com/office/drawing/2014/main" id="{DBBBA0E6-818D-39A8-82FA-1D402BFED80E}"/>
              </a:ext>
            </a:extLst>
          </p:cNvPr>
          <p:cNvSpPr txBox="1"/>
          <p:nvPr/>
        </p:nvSpPr>
        <p:spPr>
          <a:xfrm>
            <a:off x="450108" y="3051898"/>
            <a:ext cx="743649"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855B5F7E-B610-4C0A-6F81-882108D16FD5}"/>
              </a:ext>
            </a:extLst>
          </p:cNvPr>
          <p:cNvSpPr txBox="1"/>
          <p:nvPr/>
        </p:nvSpPr>
        <p:spPr>
          <a:xfrm>
            <a:off x="450108" y="3527386"/>
            <a:ext cx="6004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由勾股定理得（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3467DB1A-C529-7A9A-FF84-D4CC48AB3E94}"/>
              </a:ext>
            </a:extLst>
          </p:cNvPr>
          <p:cNvSpPr txBox="1"/>
          <p:nvPr/>
        </p:nvSpPr>
        <p:spPr>
          <a:xfrm>
            <a:off x="450108" y="4002874"/>
            <a:ext cx="35900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9" name="yt_shape_11445"/>
          <p:cNvSpPr txBox="1"/>
          <p:nvPr/>
        </p:nvSpPr>
        <p:spPr>
          <a:xfrm>
            <a:off x="540000" y="4445843"/>
            <a:ext cx="5466240"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经检验，</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不符合题意，舍去，</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即门高为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尺，门宽为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Times New Roman" pitchFamily="24"/>
                <a:ea typeface="楷体" pitchFamily="24"/>
              </a:rPr>
              <a:t>尺</a:t>
            </a:r>
            <a:r>
              <a:rPr lang="en-US" altLang="zh-CN" sz="2400" b="0" i="0" u="none">
                <a:solidFill>
                  <a:srgbClr val="FF0000">
                    <a:alpha val="0"/>
                  </a:srgbClr>
                </a:solidFill>
                <a:effectLst/>
                <a:latin typeface="Times New Roman" pitchFamily="24"/>
                <a:ea typeface="Times New Roman" pitchFamily="24"/>
              </a:rPr>
              <a:t>.</a:t>
            </a:r>
          </a:p>
        </p:txBody>
      </p:sp>
      <p:sp>
        <p:nvSpPr>
          <p:cNvPr id="10" name="yt_shape_11446"/>
          <p:cNvSpPr txBox="1"/>
          <p:nvPr/>
        </p:nvSpPr>
        <p:spPr>
          <a:xfrm>
            <a:off x="540000" y="6365541"/>
            <a:ext cx="377026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答：门高为</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尺，门宽为</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Times New Roman" pitchFamily="24"/>
                <a:ea typeface="楷体" pitchFamily="24"/>
              </a:rPr>
              <a:t>尺</a:t>
            </a:r>
            <a:r>
              <a:rPr lang="en-US" altLang="zh-CN" sz="2400" b="0" i="0" u="none">
                <a:solidFill>
                  <a:srgbClr val="FF0000">
                    <a:alpha val="0"/>
                  </a:srgbClr>
                </a:solidFill>
                <a:effectLst/>
                <a:latin typeface="Times New Roman" pitchFamily="24"/>
                <a:ea typeface="Times New Roman" pitchFamily="24"/>
              </a:rPr>
              <a:t>.</a:t>
            </a:r>
          </a:p>
        </p:txBody>
      </p:sp>
      <p:sp>
        <p:nvSpPr>
          <p:cNvPr id="11" name="文本框 10">
            <a:extLst>
              <a:ext uri="{FF2B5EF4-FFF2-40B4-BE49-F238E27FC236}">
                <a16:creationId xmlns:a16="http://schemas.microsoft.com/office/drawing/2014/main" id="{9CC89CAC-165A-3DB4-6F8D-41E905922469}"/>
              </a:ext>
            </a:extLst>
          </p:cNvPr>
          <p:cNvSpPr txBox="1"/>
          <p:nvPr/>
        </p:nvSpPr>
        <p:spPr>
          <a:xfrm>
            <a:off x="449989" y="4399037"/>
            <a:ext cx="28058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12" name="文本框 11">
            <a:extLst>
              <a:ext uri="{FF2B5EF4-FFF2-40B4-BE49-F238E27FC236}">
                <a16:creationId xmlns:a16="http://schemas.microsoft.com/office/drawing/2014/main" id="{C669FAB5-F3DD-9AE5-CAEC-390E6C2FE7AF}"/>
              </a:ext>
            </a:extLst>
          </p:cNvPr>
          <p:cNvSpPr txBox="1"/>
          <p:nvPr/>
        </p:nvSpPr>
        <p:spPr>
          <a:xfrm>
            <a:off x="449989" y="4874525"/>
            <a:ext cx="4829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经检验，</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不符合题意，舍去，</a:t>
            </a:r>
            <a:endParaRPr lang="zh-CN" altLang="en-US">
              <a:solidFill>
                <a:srgbClr val="FF0000"/>
              </a:solidFill>
            </a:endParaRPr>
          </a:p>
        </p:txBody>
      </p:sp>
      <p:sp>
        <p:nvSpPr>
          <p:cNvPr id="13" name="文本框 12">
            <a:extLst>
              <a:ext uri="{FF2B5EF4-FFF2-40B4-BE49-F238E27FC236}">
                <a16:creationId xmlns:a16="http://schemas.microsoft.com/office/drawing/2014/main" id="{51F345DF-DA51-B52D-8A40-2AE4E24FF66E}"/>
              </a:ext>
            </a:extLst>
          </p:cNvPr>
          <p:cNvSpPr txBox="1"/>
          <p:nvPr/>
        </p:nvSpPr>
        <p:spPr>
          <a:xfrm>
            <a:off x="449989" y="5350013"/>
            <a:ext cx="16294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5349AA4A-E952-1ED2-37C5-5046F241ABB4}"/>
              </a:ext>
            </a:extLst>
          </p:cNvPr>
          <p:cNvSpPr txBox="1"/>
          <p:nvPr/>
        </p:nvSpPr>
        <p:spPr>
          <a:xfrm>
            <a:off x="449989" y="5825501"/>
            <a:ext cx="55934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即门高为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尺，门宽为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5" name="文本框 14">
            <a:extLst>
              <a:ext uri="{FF2B5EF4-FFF2-40B4-BE49-F238E27FC236}">
                <a16:creationId xmlns:a16="http://schemas.microsoft.com/office/drawing/2014/main" id="{54FA6AFE-A3B8-C582-95B2-8C3DBA6CC1D1}"/>
              </a:ext>
            </a:extLst>
          </p:cNvPr>
          <p:cNvSpPr txBox="1"/>
          <p:nvPr/>
        </p:nvSpPr>
        <p:spPr>
          <a:xfrm>
            <a:off x="449989" y="6318735"/>
            <a:ext cx="3913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答：门高为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尺，门宽为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blinds(horizontal)">
                                      <p:cBhvr>
                                        <p:cTn id="25" dur="500"/>
                                        <p:tgtEl>
                                          <p:spTgt spid="1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blinds(horizontal)">
                                      <p:cBhvr>
                                        <p:cTn id="30" dur="500"/>
                                        <p:tgtEl>
                                          <p:spTgt spid="1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blinds(horizontal)">
                                      <p:cBhvr>
                                        <p:cTn id="35" dur="500"/>
                                        <p:tgtEl>
                                          <p:spTgt spid="1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4">
                                            <p:txEl>
                                              <p:pRg st="0" end="0"/>
                                            </p:txEl>
                                          </p:spTgt>
                                        </p:tgtEl>
                                        <p:attrNameLst>
                                          <p:attrName>style.visibility</p:attrName>
                                        </p:attrNameLst>
                                      </p:cBhvr>
                                      <p:to>
                                        <p:strVal val="visible"/>
                                      </p:to>
                                    </p:set>
                                    <p:animEffect transition="in" filter="blinds(horizontal)">
                                      <p:cBhvr>
                                        <p:cTn id="40" dur="500"/>
                                        <p:tgtEl>
                                          <p:spTgt spid="14">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5">
                                            <p:txEl>
                                              <p:pRg st="0" end="0"/>
                                            </p:txEl>
                                          </p:spTgt>
                                        </p:tgtEl>
                                        <p:attrNameLst>
                                          <p:attrName>style.visibility</p:attrName>
                                        </p:attrNameLst>
                                      </p:cBhvr>
                                      <p:to>
                                        <p:strVal val="visible"/>
                                      </p:to>
                                    </p:set>
                                    <p:animEffect transition="in" filter="blinds(horizontal)">
                                      <p:cBhvr>
                                        <p:cTn id="4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11" grpId="0" build="allAtOnce"/>
      <p:bldP spid="12" grpId="0" build="allAtOnce"/>
      <p:bldP spid="13" grpId="0" build="allAtOnce"/>
      <p:bldP spid="14" grpId="0" build="allAtOnce"/>
      <p:bldP spid="1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97" name="yt_shape_11397"/>
          <p:cNvSpPr txBox="1"/>
          <p:nvPr/>
        </p:nvSpPr>
        <p:spPr>
          <a:xfrm>
            <a:off x="540119" y="900000"/>
            <a:ext cx="11492915" cy="3789435"/>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九</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班张老师自编了一套健美操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他先教会一些同学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0c22d,isEnd"/>
              </a:rPr>
              <a:t>然后学会的同学每人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教会相同的人数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每人每轮教会的人数相同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经过两轮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全班</a:t>
            </a:r>
            <a:r>
              <a:rPr lang="en-US" altLang="zh-CN" sz="2400" b="0" i="0" u="none">
                <a:solidFill>
                  <a:srgbClr val="000000"/>
                </a:solidFill>
                <a:effectLst/>
                <a:latin typeface="Times New Roman" pitchFamily="24"/>
                <a:ea typeface="Times New Roman" pitchFamily="24"/>
              </a:rPr>
              <a:t>57</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含张老师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f98d7,isEnd"/>
              </a:rPr>
              <a:t>都</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能做这套健美操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每轮中每人必须教会几人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设每人每轮必须教会</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7f3d6,isEnd"/>
              </a:rPr>
              <a:t>可列</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方程为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一个两位数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个位数字比十位数字大</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6_13c56,isEnd"/>
              </a:rPr>
              <a:t>且个位数字的平方刚好等于这个两位</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则这个两位数是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en-US" altLang="zh-CN" sz="2400" b="0" i="0" u="none" smtClean="0">
                <a:solidFill>
                  <a:srgbClr val="000000"/>
                </a:solidFill>
                <a:effectLst/>
                <a:latin typeface="Times New Roman" pitchFamily="24"/>
                <a:ea typeface="Times New Roman" pitchFamily="24"/>
                <a:sym typeface=",isEnd"/>
              </a:rPr>
              <a:t>.</a:t>
            </a:r>
            <a:endParaRPr lang="en-US" altLang="zh-CN" sz="2400" b="0" i="0" u="none">
              <a:solidFill>
                <a:srgbClr val="000000"/>
              </a:solidFill>
              <a:effectLst/>
              <a:latin typeface="Times New Roman" pitchFamily="24"/>
              <a:ea typeface="Times New Roman" pitchFamily="24"/>
              <a:sym typeface=",isEnd"/>
            </a:endParaRPr>
          </a:p>
        </p:txBody>
      </p:sp>
      <p:sp>
        <p:nvSpPr>
          <p:cNvPr id="2" name="文本框 1">
            <a:extLst>
              <a:ext uri="{FF2B5EF4-FFF2-40B4-BE49-F238E27FC236}">
                <a16:creationId xmlns:a16="http://schemas.microsoft.com/office/drawing/2014/main" id="{02FB4355-8E70-0C53-FE04-09A86D3D9D7B}"/>
              </a:ext>
            </a:extLst>
          </p:cNvPr>
          <p:cNvSpPr txBox="1"/>
          <p:nvPr/>
        </p:nvSpPr>
        <p:spPr>
          <a:xfrm>
            <a:off x="1974108" y="2279658"/>
            <a:ext cx="23708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8BB0373-2F4E-5443-D366-A3B7E47F7DA5}"/>
              </a:ext>
            </a:extLst>
          </p:cNvPr>
          <p:cNvSpPr txBox="1"/>
          <p:nvPr/>
        </p:nvSpPr>
        <p:spPr>
          <a:xfrm>
            <a:off x="3802908" y="3230634"/>
            <a:ext cx="1399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00" name="yt_shape_11400"/>
          <p:cNvSpPr txBox="1"/>
          <p:nvPr/>
        </p:nvSpPr>
        <p:spPr>
          <a:xfrm>
            <a:off x="540000" y="1787127"/>
            <a:ext cx="9233297"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六边形的对角线有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七边形的对角线有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条</a:t>
            </a:r>
            <a:r>
              <a:rPr lang="zh-CN" altLang="zh-CN" sz="2400" b="0" i="0" u="none">
                <a:solidFill>
                  <a:srgbClr val="000000"/>
                </a:solidFill>
                <a:effectLst/>
                <a:latin typeface="宋体" pitchFamily="24"/>
                <a:ea typeface="宋体" pitchFamily="24"/>
                <a:sym typeface=",isEnd"/>
              </a:rPr>
              <a:t>；</a:t>
            </a:r>
          </a:p>
        </p:txBody>
      </p:sp>
      <p:sp>
        <p:nvSpPr>
          <p:cNvPr id="11401" name="yt_shape_11401"/>
          <p:cNvSpPr txBox="1"/>
          <p:nvPr/>
        </p:nvSpPr>
        <p:spPr>
          <a:xfrm>
            <a:off x="540119" y="2266430"/>
            <a:ext cx="11492915" cy="90864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一个多边形的对角线可以共有</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条吗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如果可以</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求出该多边形的边数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d8045"/>
              </a:rPr>
              <a:t>如</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果不可以</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请说明理由</a:t>
            </a:r>
            <a:r>
              <a:rPr lang="en-US" altLang="zh-CN" sz="2400" b="0" i="0" u="none">
                <a:solidFill>
                  <a:srgbClr val="000000"/>
                </a:solidFill>
                <a:effectLst/>
                <a:latin typeface="Times New Roman" pitchFamily="24"/>
                <a:ea typeface="Times New Roman" pitchFamily="24"/>
              </a:rPr>
              <a:t>.</a:t>
            </a:r>
          </a:p>
        </p:txBody>
      </p:sp>
      <mc:AlternateContent xmlns:mc="http://schemas.openxmlformats.org/markup-compatibility/2006">
        <mc:Choice xmlns:a14="http://schemas.microsoft.com/office/drawing/2010/main" Requires="a14">
          <p:sp>
            <p:nvSpPr>
              <p:cNvPr id="11402" name="yt_shape_11402"/>
              <p:cNvSpPr txBox="1"/>
              <p:nvPr/>
            </p:nvSpPr>
            <p:spPr>
              <a:xfrm>
                <a:off x="540000" y="3225865"/>
                <a:ext cx="5924699" cy="218944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解：一个多边形的对角线可以有</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条</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Times New Roman" pitchFamily="24"/>
                    <a:ea typeface="楷体" pitchFamily="24"/>
                  </a:rPr>
                  <a:t>理由：</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设此多边形的边数为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，由题意，得</a:t>
                </a:r>
              </a:p>
              <a:p>
                <a:pPr algn="l" eaLnBrk="1" latinLnBrk="0" hangingPunct="0">
                  <a:lnSpc>
                    <a:spcPct val="129999"/>
                  </a:lnSpc>
                </a:pPr>
                <a:r>
                  <a:rPr lang="en-US" altLang="zh-CN" sz="1500" b="0" i="1">
                    <a:solidFill>
                      <a:srgbClr val="FF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整理，得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p>
            </p:txBody>
          </p:sp>
        </mc:Choice>
        <mc:Fallback>
          <p:sp>
            <p:nvSpPr>
              <p:cNvPr id="11402" name="yt_shape_11402"/>
              <p:cNvSpPr txBox="1">
                <a:spLocks noRot="1" noChangeAspect="1" noMove="1" noResize="1" noEditPoints="1" noAdjustHandles="1" noChangeArrowheads="1" noChangeShapeType="1" noTextEdit="1"/>
              </p:cNvSpPr>
              <p:nvPr/>
            </p:nvSpPr>
            <p:spPr>
              <a:xfrm>
                <a:off x="540000" y="3225865"/>
                <a:ext cx="5924699" cy="2189446"/>
              </a:xfrm>
              <a:prstGeom prst="rect">
                <a:avLst/>
              </a:prstGeom>
              <a:blipFill>
                <a:blip r:embed="rId2"/>
                <a:stretch>
                  <a:fillRect l="-3193" t="-2228" r="-2266" b="-8078"/>
                </a:stretch>
              </a:blipFill>
            </p:spPr>
            <p:txBody>
              <a:bodyPr/>
              <a:lstStyle/>
              <a:p>
                <a:r>
                  <a:rPr lang="zh-CN" altLang="en-US">
                    <a:noFill/>
                  </a:rPr>
                  <a:t> </a:t>
                </a:r>
              </a:p>
            </p:txBody>
          </p:sp>
        </mc:Fallback>
      </mc:AlternateContent>
      <p:sp>
        <p:nvSpPr>
          <p:cNvPr id="11404" name="yt_shape_11404"/>
          <p:cNvSpPr txBox="1"/>
          <p:nvPr/>
        </p:nvSpPr>
        <p:spPr>
          <a:xfrm>
            <a:off x="540000" y="5466099"/>
            <a:ext cx="5610510"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n</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Times New Roman" pitchFamily="24"/>
                <a:ea typeface="楷体" pitchFamily="24"/>
              </a:rPr>
              <a:t>（不合题意，舍去）</a:t>
            </a:r>
            <a:r>
              <a:rPr lang="en-US" altLang="zh-CN" sz="2400" b="0" i="0" u="none">
                <a:solidFill>
                  <a:srgbClr val="FF0000">
                    <a:alpha val="0"/>
                  </a:srgbClr>
                </a:solidFill>
                <a:effectLst/>
                <a:latin typeface="Times New Roman" pitchFamily="24"/>
                <a:ea typeface="Times New Roman" pitchFamily="24"/>
              </a:rPr>
              <a:t>.</a:t>
            </a:r>
          </a:p>
        </p:txBody>
      </p:sp>
      <p:sp>
        <p:nvSpPr>
          <p:cNvPr id="11405" name="yt_shape_11405"/>
          <p:cNvSpPr txBox="1"/>
          <p:nvPr/>
        </p:nvSpPr>
        <p:spPr>
          <a:xfrm>
            <a:off x="540000" y="5945402"/>
            <a:ext cx="7617470"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答：多边形的对角线可以共有</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Times New Roman" pitchFamily="24"/>
                <a:ea typeface="楷体" pitchFamily="24"/>
              </a:rPr>
              <a:t>条，此多边形的边数为</a:t>
            </a:r>
            <a:r>
              <a:rPr lang="en-US" altLang="zh-CN" sz="2400" b="0" i="0" u="none">
                <a:solidFill>
                  <a:srgbClr val="FF0000">
                    <a:alpha val="0"/>
                  </a:srgbClr>
                </a:solidFill>
                <a:effectLst/>
                <a:latin typeface="Times New Roman" pitchFamily="24"/>
                <a:ea typeface="Times New Roman" pitchFamily="24"/>
              </a:rPr>
              <a:t>8.</a:t>
            </a:r>
          </a:p>
        </p:txBody>
      </p:sp>
      <p:sp>
        <p:nvSpPr>
          <p:cNvPr id="2" name="文本框 1">
            <a:extLst>
              <a:ext uri="{FF2B5EF4-FFF2-40B4-BE49-F238E27FC236}">
                <a16:creationId xmlns:a16="http://schemas.microsoft.com/office/drawing/2014/main" id="{8A48A5B9-C4C1-CE91-0BE9-8BAB53C772DC}"/>
              </a:ext>
            </a:extLst>
          </p:cNvPr>
          <p:cNvSpPr txBox="1"/>
          <p:nvPr/>
        </p:nvSpPr>
        <p:spPr>
          <a:xfrm>
            <a:off x="4259989" y="1740321"/>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26F72F83-3FD5-2275-76B7-E41246A2A3D4}"/>
              </a:ext>
            </a:extLst>
          </p:cNvPr>
          <p:cNvSpPr txBox="1"/>
          <p:nvPr/>
        </p:nvSpPr>
        <p:spPr>
          <a:xfrm>
            <a:off x="8374789" y="174032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761CD66F-6BCA-87EF-89CB-AFBEB7161ED0}"/>
              </a:ext>
            </a:extLst>
          </p:cNvPr>
          <p:cNvSpPr txBox="1"/>
          <p:nvPr/>
        </p:nvSpPr>
        <p:spPr>
          <a:xfrm>
            <a:off x="449989" y="3179059"/>
            <a:ext cx="6047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解：一个多边形的对角线可以有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条</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理由：</a:t>
            </a:r>
            <a:endParaRPr lang="zh-CN" altLang="en-US">
              <a:solidFill>
                <a:srgbClr val="FF0000"/>
              </a:solidFill>
            </a:endParaRPr>
          </a:p>
        </p:txBody>
      </p:sp>
      <p:sp>
        <p:nvSpPr>
          <p:cNvPr id="5" name="文本框 4">
            <a:extLst>
              <a:ext uri="{FF2B5EF4-FFF2-40B4-BE49-F238E27FC236}">
                <a16:creationId xmlns:a16="http://schemas.microsoft.com/office/drawing/2014/main" id="{0AC373E2-B173-CCBA-1E1C-8DE700A26AAA}"/>
              </a:ext>
            </a:extLst>
          </p:cNvPr>
          <p:cNvSpPr txBox="1"/>
          <p:nvPr/>
        </p:nvSpPr>
        <p:spPr>
          <a:xfrm>
            <a:off x="449989" y="3654547"/>
            <a:ext cx="49997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设此多边形的边数为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，由题意，得</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E7F741A6-B77E-DF2B-6CD6-F915F70845AD}"/>
                  </a:ext>
                </a:extLst>
              </p:cNvPr>
              <p:cNvSpPr txBox="1"/>
              <p:nvPr/>
            </p:nvSpPr>
            <p:spPr>
              <a:xfrm>
                <a:off x="497614" y="4130035"/>
                <a:ext cx="2334958" cy="886537"/>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E7F741A6-B77E-DF2B-6CD6-F915F70845AD}"/>
                  </a:ext>
                </a:extLst>
              </p:cNvPr>
              <p:cNvSpPr txBox="1">
                <a:spLocks noRot="1" noChangeAspect="1" noMove="1" noResize="1" noEditPoints="1" noAdjustHandles="1" noChangeArrowheads="1" noChangeShapeType="1" noTextEdit="1"/>
              </p:cNvSpPr>
              <p:nvPr/>
            </p:nvSpPr>
            <p:spPr>
              <a:xfrm>
                <a:off x="497614" y="4130035"/>
                <a:ext cx="2334958" cy="886537"/>
              </a:xfrm>
              <a:prstGeom prst="rect">
                <a:avLst/>
              </a:prstGeom>
              <a:blipFill>
                <a:blip r:embed="rId3"/>
                <a:stretch>
                  <a:fillRect r="-4178" b="-1370"/>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A31C2018-083D-02EE-A4A0-3604F0BC9B43}"/>
              </a:ext>
            </a:extLst>
          </p:cNvPr>
          <p:cNvSpPr txBox="1"/>
          <p:nvPr/>
        </p:nvSpPr>
        <p:spPr>
          <a:xfrm>
            <a:off x="449989" y="4922961"/>
            <a:ext cx="3548761"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8" name="文本框 7">
            <a:extLst>
              <a:ext uri="{FF2B5EF4-FFF2-40B4-BE49-F238E27FC236}">
                <a16:creationId xmlns:a16="http://schemas.microsoft.com/office/drawing/2014/main" id="{C280AA66-96E7-C126-C241-FA4B0733FF4B}"/>
              </a:ext>
            </a:extLst>
          </p:cNvPr>
          <p:cNvSpPr txBox="1"/>
          <p:nvPr/>
        </p:nvSpPr>
        <p:spPr>
          <a:xfrm>
            <a:off x="449989" y="5419293"/>
            <a:ext cx="57363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（不合题意，舍去）</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AE10A635-814C-EB3B-82BA-95CD57AD9EB9}"/>
              </a:ext>
            </a:extLst>
          </p:cNvPr>
          <p:cNvSpPr txBox="1"/>
          <p:nvPr/>
        </p:nvSpPr>
        <p:spPr>
          <a:xfrm>
            <a:off x="449989" y="5898596"/>
            <a:ext cx="7723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答：多边形的对角线可以共有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条，此多边形的边数为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endParaRPr lang="zh-CN" altLang="en-US">
              <a:solidFill>
                <a:srgbClr val="FF0000"/>
              </a:solidFill>
            </a:endParaRPr>
          </a:p>
        </p:txBody>
      </p:sp>
      <p:sp>
        <p:nvSpPr>
          <p:cNvPr id="11" name="矩形 10"/>
          <p:cNvSpPr/>
          <p:nvPr/>
        </p:nvSpPr>
        <p:spPr>
          <a:xfrm>
            <a:off x="509688" y="764704"/>
            <a:ext cx="11172624" cy="1052596"/>
          </a:xfrm>
          <a:prstGeom prst="rect">
            <a:avLst/>
          </a:prstGeom>
        </p:spPr>
        <p:txBody>
          <a:bodyPr wrap="square">
            <a:spAutoFit/>
          </a:bodyPr>
          <a:lstStyle/>
          <a:p>
            <a:pPr lvl="0" hangingPunct="0">
              <a:lnSpc>
                <a:spcPct val="129999"/>
              </a:lnSpc>
            </a:pPr>
            <a:r>
              <a:rPr lang="en-US" altLang="zh-CN" sz="2400">
                <a:solidFill>
                  <a:srgbClr val="000000"/>
                </a:solidFill>
                <a:latin typeface="Times New Roman" pitchFamily="24"/>
                <a:ea typeface="Times New Roman" pitchFamily="24"/>
              </a:rPr>
              <a:t>4. </a:t>
            </a:r>
            <a:r>
              <a:rPr lang="zh-CN" altLang="zh-CN" sz="2400">
                <a:solidFill>
                  <a:srgbClr val="000000"/>
                </a:solidFill>
                <a:latin typeface="Times New Roman" pitchFamily="24"/>
                <a:ea typeface="宋体" pitchFamily="24"/>
              </a:rPr>
              <a:t>我们都知道连结多边形不相邻的两个顶点的线段叫做多边形的对角线</a:t>
            </a:r>
            <a:r>
              <a:rPr lang="zh-CN" altLang="zh-CN" sz="2400">
                <a:solidFill>
                  <a:srgbClr val="000000"/>
                </a:solidFill>
                <a:latin typeface="宋体" pitchFamily="24"/>
                <a:ea typeface="宋体" pitchFamily="24"/>
              </a:rPr>
              <a:t>，</a:t>
            </a:r>
            <a:r>
              <a:rPr lang="zh-CN" altLang="zh-CN" sz="2400">
                <a:solidFill>
                  <a:srgbClr val="000000"/>
                </a:solidFill>
                <a:latin typeface="Times New Roman" pitchFamily="24"/>
                <a:ea typeface="宋体" pitchFamily="24"/>
                <a:sym typeface="_⨹_4_32d0b,isEnd"/>
              </a:rPr>
              <a:t>也都知道</a:t>
            </a:r>
            <a:r>
              <a:rPr lang="zh-CN" altLang="zh-CN" sz="2400">
                <a:solidFill>
                  <a:srgbClr val="000000"/>
                </a:solidFill>
                <a:latin typeface="Times New Roman" pitchFamily="24"/>
                <a:ea typeface="宋体" pitchFamily="24"/>
              </a:rPr>
              <a:t/>
            </a:r>
            <a:br>
              <a:rPr lang="zh-CN" altLang="zh-CN" sz="2400">
                <a:solidFill>
                  <a:srgbClr val="000000"/>
                </a:solidFill>
                <a:latin typeface="Times New Roman" pitchFamily="24"/>
                <a:ea typeface="宋体" pitchFamily="24"/>
              </a:rPr>
            </a:br>
            <a:r>
              <a:rPr lang="zh-CN" altLang="zh-CN" sz="2400">
                <a:solidFill>
                  <a:srgbClr val="000000"/>
                </a:solidFill>
                <a:latin typeface="Times New Roman" pitchFamily="24"/>
                <a:ea typeface="宋体" pitchFamily="24"/>
              </a:rPr>
              <a:t>四边形的对角线有</a:t>
            </a:r>
            <a:r>
              <a:rPr lang="en-US" altLang="zh-CN" sz="2400">
                <a:solidFill>
                  <a:srgbClr val="000000"/>
                </a:solidFill>
                <a:latin typeface="Times New Roman" pitchFamily="24"/>
                <a:ea typeface="Times New Roman" pitchFamily="24"/>
              </a:rPr>
              <a:t>2</a:t>
            </a:r>
            <a:r>
              <a:rPr lang="zh-CN" altLang="zh-CN" sz="2400">
                <a:solidFill>
                  <a:srgbClr val="000000"/>
                </a:solidFill>
                <a:latin typeface="Times New Roman" pitchFamily="24"/>
                <a:ea typeface="宋体" pitchFamily="24"/>
              </a:rPr>
              <a:t>条</a:t>
            </a:r>
            <a:r>
              <a:rPr lang="zh-CN" altLang="zh-CN" sz="2400">
                <a:solidFill>
                  <a:srgbClr val="000000"/>
                </a:solidFill>
                <a:latin typeface="宋体" pitchFamily="24"/>
                <a:ea typeface="宋体" pitchFamily="24"/>
              </a:rPr>
              <a:t>，</a:t>
            </a:r>
            <a:r>
              <a:rPr lang="zh-CN" altLang="zh-CN" sz="2400">
                <a:solidFill>
                  <a:srgbClr val="000000"/>
                </a:solidFill>
                <a:latin typeface="Times New Roman" pitchFamily="24"/>
                <a:ea typeface="宋体" pitchFamily="24"/>
              </a:rPr>
              <a:t>五边形的对角线有</a:t>
            </a:r>
            <a:r>
              <a:rPr lang="en-US" altLang="zh-CN" sz="2400">
                <a:solidFill>
                  <a:srgbClr val="000000"/>
                </a:solidFill>
                <a:latin typeface="Times New Roman" pitchFamily="24"/>
                <a:ea typeface="Times New Roman" pitchFamily="24"/>
              </a:rPr>
              <a:t>5</a:t>
            </a:r>
            <a:r>
              <a:rPr lang="zh-CN" altLang="zh-CN" sz="2400">
                <a:solidFill>
                  <a:srgbClr val="000000"/>
                </a:solidFill>
                <a:latin typeface="Times New Roman" pitchFamily="24"/>
                <a:ea typeface="宋体" pitchFamily="24"/>
              </a:rPr>
              <a:t>条</a:t>
            </a:r>
            <a:r>
              <a:rPr lang="en-US" altLang="zh-CN" sz="2400">
                <a:solidFill>
                  <a:srgbClr val="000000"/>
                </a:solidFill>
                <a:latin typeface="Times New Roman" pitchFamily="24"/>
                <a:ea typeface="Times New Roman" pitchFamily="24"/>
                <a:sym typeface=",isEnd"/>
              </a:rPr>
              <a:t>.</a:t>
            </a:r>
            <a:endParaRPr lang="en-US" altLang="zh-CN" sz="2400">
              <a:solidFill>
                <a:srgbClr val="000000"/>
              </a:solidFill>
              <a:latin typeface="Times New Roman" pitchFamily="24"/>
              <a:ea typeface="Times New Roman" pitchFamily="24"/>
              <a:sym typeface=",isEnd"/>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06" name="yt_shape_11406"/>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增长率问题</a:t>
            </a:r>
          </a:p>
        </p:txBody>
      </p:sp>
      <p:sp>
        <p:nvSpPr>
          <p:cNvPr id="11407" name="yt_shape_11407"/>
          <p:cNvSpPr txBox="1"/>
          <p:nvPr/>
        </p:nvSpPr>
        <p:spPr>
          <a:xfrm>
            <a:off x="540119" y="1389434"/>
            <a:ext cx="11492915" cy="474969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Times New Roman" pitchFamily="24"/>
                <a:ea typeface="宋体" pitchFamily="24"/>
              </a:rPr>
              <a:t>习近平总书记说</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读书可以让人保持思想活力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让人得到智慧启发</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d8db0"/>
              </a:rPr>
              <a:t>让人滋养</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浩然之气</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某校为呼应我市全民阅读活动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利用节假日面向社会开放学校图书馆</a:t>
            </a:r>
            <a:r>
              <a:rPr lang="en-US" altLang="zh-CN" sz="2400" b="0" i="0" u="none">
                <a:solidFill>
                  <a:srgbClr val="000000"/>
                </a:solidFill>
                <a:effectLst/>
                <a:latin typeface="Times New Roman" pitchFamily="24"/>
                <a:ea typeface="Times New Roman" pitchFamily="24"/>
                <a:sym typeface="_⨹_1_f9118"/>
              </a:rPr>
              <a:t>.</a:t>
            </a:r>
            <a:r>
              <a:rPr lang="en-US" altLang="zh-CN" sz="2400" b="0" i="0" u="none">
                <a:solidFill>
                  <a:srgbClr val="000000"/>
                </a:solidFill>
                <a:effectLst/>
                <a:latin typeface="Times New Roman" pitchFamily="24"/>
                <a:ea typeface="Times New Roman" pitchFamily="24"/>
              </a:rPr>
              <a:t/>
            </a:r>
            <a:br>
              <a:rPr lang="en-US" altLang="zh-CN" sz="2400" b="0" i="0"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据统计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第一个月进馆</a:t>
            </a:r>
            <a:r>
              <a:rPr lang="en-US" altLang="zh-CN" sz="2400" b="0" i="0" u="none">
                <a:solidFill>
                  <a:srgbClr val="000000"/>
                </a:solidFill>
                <a:effectLst/>
                <a:latin typeface="Times New Roman" pitchFamily="24"/>
                <a:ea typeface="Times New Roman" pitchFamily="24"/>
              </a:rPr>
              <a:t>128</a:t>
            </a:r>
            <a:r>
              <a:rPr lang="zh-CN" altLang="zh-CN" sz="2400" b="0" i="0" u="none">
                <a:solidFill>
                  <a:srgbClr val="000000"/>
                </a:solidFill>
                <a:effectLst/>
                <a:latin typeface="Times New Roman" pitchFamily="24"/>
                <a:ea typeface="宋体" pitchFamily="24"/>
              </a:rPr>
              <a:t>人次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进馆人次逐月增加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到第三个月末累计进馆</a:t>
            </a:r>
            <a:r>
              <a:rPr lang="en-US" altLang="zh-CN" sz="2400" b="0" i="0" u="none">
                <a:solidFill>
                  <a:srgbClr val="000000"/>
                </a:solidFill>
                <a:effectLst/>
                <a:latin typeface="Times New Roman" pitchFamily="24"/>
                <a:ea typeface="Times New Roman" pitchFamily="24"/>
              </a:rPr>
              <a:t>608</a:t>
            </a:r>
            <a:r>
              <a:rPr lang="zh-CN" altLang="zh-CN" sz="2400" b="0" i="0" u="none">
                <a:solidFill>
                  <a:srgbClr val="000000"/>
                </a:solidFill>
                <a:effectLst/>
                <a:latin typeface="Times New Roman" pitchFamily="24"/>
                <a:ea typeface="宋体" pitchFamily="24"/>
                <a:sym typeface="_⨹_1_40fd6"/>
              </a:rPr>
              <a:t>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若进馆人次的月增长率相同</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求进馆人次的月平均增长率</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）设进馆人次的月平均增长率为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，由题意，得</a:t>
            </a:r>
            <a:r>
              <a:rPr lang="en-US" altLang="zh-CN" sz="2400" b="0" i="0" u="none">
                <a:solidFill>
                  <a:srgbClr val="FF0000">
                    <a:alpha val="0"/>
                  </a:srgbClr>
                </a:solidFill>
                <a:effectLst/>
                <a:latin typeface="Times New Roman" pitchFamily="24"/>
                <a:ea typeface="Times New Roman" pitchFamily="24"/>
              </a:rPr>
              <a:t>128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128</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sym typeface="_⨹_3_c17eb"/>
              </a:rPr>
              <a:t>128</a:t>
            </a:r>
            <a:r>
              <a:rPr lang="en-US" altLang="zh-CN" sz="2400" b="0" i="0" u="none">
                <a:solidFill>
                  <a:srgbClr val="FF0000">
                    <a:alpha val="0"/>
                  </a:srgbClr>
                </a:solidFill>
                <a:effectLst/>
                <a:latin typeface="Times New Roman" pitchFamily="24"/>
                <a:ea typeface="Times New Roman" pitchFamily="24"/>
              </a:rPr>
              <a:t/>
            </a:r>
            <a:br>
              <a:rPr lang="en-US" altLang="zh-CN" sz="2400" b="0" i="0" u="none">
                <a:solidFill>
                  <a:srgbClr val="FF0000">
                    <a:alpha val="0"/>
                  </a:srgbClr>
                </a:solidFill>
                <a:effectLst/>
                <a:latin typeface="Times New Roman" pitchFamily="24"/>
                <a:ea typeface="Times New Roman" pitchFamily="24"/>
              </a:rPr>
            </a:b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608</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化简，得</a:t>
            </a:r>
            <a:r>
              <a:rPr lang="en-US" altLang="zh-CN" sz="2400" b="0" i="0" u="none">
                <a:solidFill>
                  <a:srgbClr val="FF0000">
                    <a:alpha val="0"/>
                  </a:srgbClr>
                </a:solidFill>
                <a:effectLst/>
                <a:latin typeface="Times New Roman" pitchFamily="24"/>
                <a:ea typeface="Times New Roman" pitchFamily="24"/>
              </a:rPr>
              <a:t>4</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3.5</a:t>
            </a:r>
            <a:r>
              <a:rPr lang="zh-CN" altLang="zh-CN" sz="2400" b="0" i="0" u="none">
                <a:solidFill>
                  <a:srgbClr val="FF0000">
                    <a:alpha val="0"/>
                  </a:srgbClr>
                </a:solidFill>
                <a:effectLst/>
                <a:latin typeface="Times New Roman" pitchFamily="24"/>
                <a:ea typeface="楷体" pitchFamily="24"/>
              </a:rPr>
              <a:t>（舍去）</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答：进馆人次的月平均增长率为</a:t>
            </a:r>
            <a:r>
              <a:rPr lang="en-US" altLang="zh-CN" sz="2400" b="0" i="0" u="none">
                <a:solidFill>
                  <a:srgbClr val="FF0000">
                    <a:alpha val="0"/>
                  </a:srgbClr>
                </a:solidFill>
                <a:effectLst/>
                <a:latin typeface="Times New Roman" pitchFamily="24"/>
                <a:ea typeface="Times New Roman" pitchFamily="24"/>
              </a:rPr>
              <a:t>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p:txBody>
      </p:sp>
      <p:pic>
        <p:nvPicPr>
          <p:cNvPr id="3" name="yt_shape_1714121450449" title="H_25.973701">
            <a:extLst>
              <a:ext uri="{FF2B5EF4-FFF2-40B4-BE49-F238E27FC236}">
                <a16:creationId xmlns:a16="http://schemas.microsoft.com/office/drawing/2014/main" id="{B2BEE4DC-6B6E-2A95-C0B0-6E44409D0E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966ED067-5CD9-0823-B063-BFEA722A9A1E}"/>
              </a:ext>
            </a:extLst>
          </p:cNvPr>
          <p:cNvSpPr txBox="1"/>
          <p:nvPr/>
        </p:nvSpPr>
        <p:spPr>
          <a:xfrm>
            <a:off x="450108" y="3720068"/>
            <a:ext cx="109273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）设进馆人次的月平均增长率为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sym typeface="_⨹_3_c17eb"/>
              </a:rPr>
              <a:t>128</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
            </a:r>
            <a:b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br>
            <a:endParaRPr lang="zh-CN" altLang="en-US">
              <a:solidFill>
                <a:srgbClr val="FF0000"/>
              </a:solidFill>
            </a:endParaRPr>
          </a:p>
        </p:txBody>
      </p:sp>
      <p:sp>
        <p:nvSpPr>
          <p:cNvPr id="4" name="文本框 3">
            <a:extLst>
              <a:ext uri="{FF2B5EF4-FFF2-40B4-BE49-F238E27FC236}">
                <a16:creationId xmlns:a16="http://schemas.microsoft.com/office/drawing/2014/main" id="{850B695C-2BAF-1089-6F47-27BC773B9E07}"/>
              </a:ext>
            </a:extLst>
          </p:cNvPr>
          <p:cNvSpPr txBox="1"/>
          <p:nvPr/>
        </p:nvSpPr>
        <p:spPr>
          <a:xfrm>
            <a:off x="450108" y="4195556"/>
            <a:ext cx="26454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E4F5355B-5580-210F-0613-552E8F196FFC}"/>
              </a:ext>
            </a:extLst>
          </p:cNvPr>
          <p:cNvSpPr txBox="1"/>
          <p:nvPr/>
        </p:nvSpPr>
        <p:spPr>
          <a:xfrm>
            <a:off x="450108" y="4671044"/>
            <a:ext cx="38948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化简，得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A59FCD5-D525-95EF-DC05-9D41657245CC}"/>
              </a:ext>
            </a:extLst>
          </p:cNvPr>
          <p:cNvSpPr txBox="1"/>
          <p:nvPr/>
        </p:nvSpPr>
        <p:spPr>
          <a:xfrm>
            <a:off x="450108" y="5146532"/>
            <a:ext cx="55490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（舍去）</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1519CAB4-C271-B4AF-A559-89C1714D3EE5}"/>
              </a:ext>
            </a:extLst>
          </p:cNvPr>
          <p:cNvSpPr txBox="1"/>
          <p:nvPr/>
        </p:nvSpPr>
        <p:spPr>
          <a:xfrm>
            <a:off x="450108" y="5622020"/>
            <a:ext cx="5133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答：进馆人次的月平均增长率为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410" name="yt_shape_11410"/>
              <p:cNvSpPr txBox="1"/>
              <p:nvPr/>
            </p:nvSpPr>
            <p:spPr>
              <a:xfrm>
                <a:off x="540119" y="900000"/>
                <a:ext cx="11492915" cy="207108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因条件限制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学校图书馆每月接纳能力不超过</a:t>
                </a:r>
                <a:r>
                  <a:rPr lang="en-US" altLang="zh-CN" sz="2400" b="0" i="0" u="none">
                    <a:solidFill>
                      <a:srgbClr val="000000"/>
                    </a:solidFill>
                    <a:effectLst/>
                    <a:latin typeface="Times New Roman" pitchFamily="24"/>
                    <a:ea typeface="Times New Roman" pitchFamily="24"/>
                  </a:rPr>
                  <a:t>500</a:t>
                </a:r>
                <a:r>
                  <a:rPr lang="zh-CN" altLang="zh-CN" sz="2400" b="0" i="0" u="none">
                    <a:solidFill>
                      <a:srgbClr val="000000"/>
                    </a:solidFill>
                    <a:effectLst/>
                    <a:latin typeface="Times New Roman" pitchFamily="24"/>
                    <a:ea typeface="宋体" pitchFamily="24"/>
                  </a:rPr>
                  <a:t>人次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4019a"/>
                  </a:rPr>
                  <a:t>在进馆人次的月平均</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增长率不变的条件下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校图书馆能否接纳第四个月的进馆人次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并说明理由</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）第四个月的进馆人次为</a:t>
                </a:r>
                <a:r>
                  <a:rPr lang="en-US" altLang="zh-CN" sz="2400" b="0" i="0" u="none">
                    <a:solidFill>
                      <a:srgbClr val="FF0000">
                        <a:alpha val="0"/>
                      </a:srgbClr>
                    </a:solidFill>
                    <a:effectLst/>
                    <a:latin typeface="Times New Roman" pitchFamily="24"/>
                    <a:ea typeface="Times New Roman" pitchFamily="24"/>
                  </a:rPr>
                  <a:t>128</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2400" b="0" i="0" u="none" baseline="30000">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128</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27</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432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答：校图书馆能接纳第四个月的进馆人次</a:t>
                </a:r>
                <a:r>
                  <a:rPr lang="en-US" altLang="zh-CN" sz="2400" b="0" i="0" u="none">
                    <a:solidFill>
                      <a:srgbClr val="FF0000">
                        <a:alpha val="0"/>
                      </a:srgbClr>
                    </a:solidFill>
                    <a:effectLst/>
                    <a:latin typeface="Times New Roman" pitchFamily="24"/>
                    <a:ea typeface="Times New Roman" pitchFamily="24"/>
                  </a:rPr>
                  <a:t>.</a:t>
                </a:r>
              </a:p>
            </p:txBody>
          </p:sp>
        </mc:Choice>
        <mc:Fallback xmlns:a16="http://schemas.microsoft.com/office/drawing/2014/main" xmlns="">
          <p:sp>
            <p:nvSpPr>
              <p:cNvPr id="11410" name="yt_shape_11410" descr="{&quot;rangeId&quot;:23}"/>
              <p:cNvSpPr txBox="1">
                <a:spLocks noRot="1" noChangeAspect="1" noMove="1" noResize="1" noEditPoints="1" noAdjustHandles="1" noChangeArrowheads="1" noChangeShapeType="1" noTextEdit="1"/>
              </p:cNvSpPr>
              <p:nvPr/>
            </p:nvSpPr>
            <p:spPr>
              <a:xfrm>
                <a:off x="540119" y="900000"/>
                <a:ext cx="11492915" cy="2071080"/>
              </a:xfrm>
              <a:prstGeom prst="rect">
                <a:avLst/>
              </a:prstGeom>
              <a:blipFill>
                <a:blip r:embed="rId2"/>
                <a:stretch>
                  <a:fillRect l="-1645" t="-2655" b="-82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9FE31CEA-DC94-6002-76D2-85DC53DDF705}"/>
                  </a:ext>
                </a:extLst>
              </p:cNvPr>
              <p:cNvSpPr txBox="1"/>
              <p:nvPr/>
            </p:nvSpPr>
            <p:spPr>
              <a:xfrm>
                <a:off x="450108" y="1804170"/>
                <a:ext cx="9854312" cy="76931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）第四个月的进馆人次为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128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128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27</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432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500.</a:t>
                </a:r>
                <a:endParaRPr lang="zh-CN" altLang="en-US">
                  <a:solidFill>
                    <a:srgbClr val="FF0000"/>
                  </a:solidFill>
                </a:endParaRPr>
              </a:p>
            </p:txBody>
          </p:sp>
        </mc:Choice>
        <mc:Fallback xmlns:a16="http://schemas.microsoft.com/office/drawing/2014/main" xmlns="">
          <p:sp>
            <p:nvSpPr>
              <p:cNvPr id="2" name="文本框 1" descr="{'rangeId': 23}">
                <a:extLst>
                  <a:ext uri="{FF2B5EF4-FFF2-40B4-BE49-F238E27FC236}">
                    <a16:creationId xmlns:a16="http://schemas.microsoft.com/office/drawing/2014/main" id="{9FE31CEA-DC94-6002-76D2-85DC53DDF705}"/>
                  </a:ext>
                </a:extLst>
              </p:cNvPr>
              <p:cNvSpPr txBox="1">
                <a:spLocks noRot="1" noChangeAspect="1" noMove="1" noResize="1" noEditPoints="1" noAdjustHandles="1" noChangeArrowheads="1" noChangeShapeType="1" noTextEdit="1"/>
              </p:cNvSpPr>
              <p:nvPr/>
            </p:nvSpPr>
            <p:spPr>
              <a:xfrm>
                <a:off x="450108" y="1804170"/>
                <a:ext cx="9854312" cy="769316"/>
              </a:xfrm>
              <a:prstGeom prst="rect">
                <a:avLst/>
              </a:prstGeom>
              <a:blipFill>
                <a:blip r:embed="rId3"/>
                <a:stretch>
                  <a:fillRect l="-990" r="-990" b="-4762"/>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F4931AE3-6CFB-2132-FB47-E108089576D4}"/>
              </a:ext>
            </a:extLst>
          </p:cNvPr>
          <p:cNvSpPr txBox="1"/>
          <p:nvPr/>
        </p:nvSpPr>
        <p:spPr>
          <a:xfrm>
            <a:off x="450108" y="2479874"/>
            <a:ext cx="5742686"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答：校图书馆能接纳第四个月的进馆人次</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14" name="yt_shape_11414"/>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销售问题</a:t>
            </a:r>
          </a:p>
        </p:txBody>
      </p:sp>
      <mc:AlternateContent xmlns:mc="http://schemas.openxmlformats.org/markup-compatibility/2006" xmlns:a14="http://schemas.microsoft.com/office/drawing/2010/main">
        <mc:Choice Requires="a14">
          <p:sp>
            <p:nvSpPr>
              <p:cNvPr id="11415" name="yt_shape_11415"/>
              <p:cNvSpPr txBox="1"/>
              <p:nvPr/>
            </p:nvSpPr>
            <p:spPr>
              <a:xfrm>
                <a:off x="540119" y="1389434"/>
                <a:ext cx="11492915" cy="438023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楷体" pitchFamily="24"/>
                  </a:rPr>
                  <a:t>（日照市中考）</a:t>
                </a:r>
                <a:r>
                  <a:rPr lang="zh-CN" altLang="zh-CN" sz="2400" b="0" i="0" u="none">
                    <a:solidFill>
                      <a:srgbClr val="000000"/>
                    </a:solidFill>
                    <a:effectLst/>
                    <a:latin typeface="Times New Roman" pitchFamily="24"/>
                    <a:ea typeface="宋体" pitchFamily="24"/>
                  </a:rPr>
                  <a:t>某药店新进一批桶装消毒液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每桶进价</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Times New Roman"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原计划以每桶</a:t>
                </a:r>
                <a:r>
                  <a:rPr lang="en-US" altLang="zh-CN" sz="2400" b="0" i="0" u="none">
                    <a:solidFill>
                      <a:srgbClr val="000000"/>
                    </a:solidFill>
                    <a:effectLst/>
                    <a:latin typeface="Times New Roman" pitchFamily="24"/>
                    <a:ea typeface="Times New Roman" pitchFamily="24"/>
                  </a:rPr>
                  <a:t>55</a:t>
                </a:r>
                <a:r>
                  <a:rPr lang="zh-CN" altLang="zh-CN" sz="2400" b="0" i="0" u="none">
                    <a:solidFill>
                      <a:srgbClr val="000000"/>
                    </a:solidFill>
                    <a:effectLst/>
                    <a:latin typeface="Times New Roman" pitchFamily="24"/>
                    <a:ea typeface="宋体" pitchFamily="24"/>
                    <a:sym typeface="_⨹_1_b5128"/>
                  </a:rPr>
                  <a:t>元</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的价格销售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现决定降价销售</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已知这种消毒液销售量</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与每桶降价</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元</a:t>
                </a:r>
                <a:r>
                  <a:rPr lang="zh-CN" altLang="zh-CN" sz="2400" b="0" i="0" u="none">
                    <a:solidFill>
                      <a:srgbClr val="000000"/>
                    </a:solidFill>
                    <a:effectLst/>
                    <a:latin typeface="宋体" pitchFamily="24"/>
                    <a:ea typeface="宋体" pitchFamily="24"/>
                    <a:sym typeface="_⨹_1_d38ff"/>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之间满足一次函数关系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其图象如图所示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之间的函数关系式</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）设</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y</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与</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之间的函数关系式为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y</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kx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将点（</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110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130</a:t>
                </a:r>
                <a:r>
                  <a:rPr lang="zh-CN" altLang="zh-CN" sz="2400" b="0" i="0" u="none">
                    <a:solidFill>
                      <a:srgbClr val="FF0000">
                        <a:alpha val="0"/>
                      </a:srgbClr>
                    </a:solidFill>
                    <a:effectLst/>
                    <a:latin typeface="Times New Roman" pitchFamily="24"/>
                    <a:ea typeface="楷体" pitchFamily="24"/>
                  </a:rPr>
                  <a:t>）代入一次函数表达式，得</a:t>
                </a:r>
              </a:p>
              <a:p>
                <a:pPr algn="l" eaLnBrk="1" latinLnBrk="0" hangingPunct="0">
                  <a:lnSpc>
                    <a:spcPct val="129999"/>
                  </a:lnSpc>
                </a:pP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&amp;110=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𝑘</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&amp;130=3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𝑘</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2400" b="0" i="0" u="none">
                    <a:solidFill>
                      <a:srgbClr val="FF0000">
                        <a:alpha val="0"/>
                      </a:srgbClr>
                    </a:solidFill>
                    <a:effectLst/>
                    <a:latin typeface="Times New Roman" pitchFamily="24"/>
                    <a:ea typeface="楷体" pitchFamily="24"/>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𝑘</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2400" b="0" i="0" u="none">
                  <a:solidFill>
                    <a:srgbClr val="FF0000">
                      <a:alpha val="0"/>
                    </a:srgbClr>
                  </a:solidFill>
                  <a:effectLst/>
                  <a:latin typeface="Times New Roman" pitchFamily="24"/>
                  <a:ea typeface="楷体" pitchFamily="24"/>
                </a:endParaRP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故函数的表达式为：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y</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p>
            </p:txBody>
          </p:sp>
        </mc:Choice>
        <mc:Fallback xmlns:a16="http://schemas.microsoft.com/office/drawing/2014/main" xmlns:m="http://schemas.openxmlformats.org/officeDocument/2006/math" xmlns="">
          <p:sp>
            <p:nvSpPr>
              <p:cNvPr id="11415" name="yt_shape_11415" descr="{&quot;rangeId&quot;:15,&quot;hasSerialNum&quot;:1}"/>
              <p:cNvSpPr txBox="1">
                <a:spLocks noRot="1" noChangeAspect="1" noMove="1" noResize="1" noEditPoints="1" noAdjustHandles="1" noChangeArrowheads="1" noChangeShapeType="1" noTextEdit="1"/>
              </p:cNvSpPr>
              <p:nvPr/>
            </p:nvSpPr>
            <p:spPr>
              <a:xfrm>
                <a:off x="540119" y="1389434"/>
                <a:ext cx="11492915" cy="4380238"/>
              </a:xfrm>
              <a:prstGeom prst="rect">
                <a:avLst/>
              </a:prstGeom>
              <a:blipFill>
                <a:blip r:embed="rId2"/>
                <a:stretch>
                  <a:fillRect l="-1645" t="-1253" b="-3343"/>
                </a:stretch>
              </a:blipFill>
            </p:spPr>
            <p:txBody>
              <a:bodyPr/>
              <a:lstStyle/>
              <a:p>
                <a:r>
                  <a:rPr lang="zh-CN" altLang="en-US">
                    <a:noFill/>
                  </a:rPr>
                  <a:t> </a:t>
                </a:r>
              </a:p>
            </p:txBody>
          </p:sp>
        </mc:Fallback>
      </mc:AlternateContent>
      <p:pic>
        <p:nvPicPr>
          <p:cNvPr id="11419" name="yt_image_11419" title="H_119.61">
            <a:extLst>
              <a:ext uri="">
                <a16:creationId xmlns:a16="http://schemas.microsoft.com/office/drawing/2014/main" xmlns:m="http://schemas.openxmlformats.org/officeDocument/2006/math"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343377" y="3460667"/>
            <a:ext cx="2308622" cy="1519047"/>
          </a:xfrm>
          <a:prstGeom prst="rect">
            <a:avLst/>
          </a:prstGeom>
          <a:noFill/>
          <a:extLst>
            <a:ext uri="{909E8E84-426E-40DD-AFC4-6F175D3DCCD1}">
              <a14:hiddenFill xmlns:a14="http://schemas.microsoft.com/office/drawing/2010/main">
                <a:solidFill>
                  <a:srgbClr val="FFFFFF"/>
                </a:solidFill>
              </a14:hiddenFill>
            </a:ext>
          </a:extLst>
        </p:spPr>
      </p:pic>
      <p:pic>
        <p:nvPicPr>
          <p:cNvPr id="4" name="yt_shape_1714121450513" title="H_25.973701">
            <a:extLst>
              <a:ext uri="{FF2B5EF4-FFF2-40B4-BE49-F238E27FC236}">
                <a16:creationId xmlns:a16="http://schemas.microsoft.com/office/drawing/2014/main" id="{54743DC2-030F-46A9-F1A5-DC7C5246CD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B9E626CC-7FD4-6E6D-920E-32FA63D9F5F5}"/>
              </a:ext>
            </a:extLst>
          </p:cNvPr>
          <p:cNvSpPr txBox="1"/>
          <p:nvPr/>
        </p:nvSpPr>
        <p:spPr>
          <a:xfrm>
            <a:off x="450108" y="3244580"/>
            <a:ext cx="7122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之间的函数关系式为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kx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AFD134D4-FFBB-25FB-DAA6-4C7BBD0D7050}"/>
              </a:ext>
            </a:extLst>
          </p:cNvPr>
          <p:cNvSpPr txBox="1"/>
          <p:nvPr/>
        </p:nvSpPr>
        <p:spPr>
          <a:xfrm>
            <a:off x="450108" y="3720068"/>
            <a:ext cx="748398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将点（</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）代入一次函数表达式，得</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740CA944-6AFD-1EE9-B786-90474A6A9C2E}"/>
                  </a:ext>
                </a:extLst>
              </p:cNvPr>
              <p:cNvSpPr txBox="1"/>
              <p:nvPr/>
            </p:nvSpPr>
            <p:spPr>
              <a:xfrm>
                <a:off x="450108" y="4195556"/>
                <a:ext cx="4483417" cy="1154189"/>
              </a:xfrm>
              <a:prstGeom prst="rect">
                <a:avLst/>
              </a:prstGeom>
              <a:noFill/>
            </p:spPr>
            <p:txBody>
              <a:bodyPr vert="horz" wrap="none" rtlCol="0" anchor="ctr">
                <a:noAutofit/>
              </a:bodyPr>
              <a:lstStyle/>
              <a:p>
                <a:pPr>
                  <a:lnSpc>
                    <a:spcPct val="129999"/>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&amp;110=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&amp;130=3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𝑘</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a16="http://schemas.microsoft.com/office/drawing/2014/main" xmlns:m="http://schemas.openxmlformats.org/officeDocument/2006/math" xmlns="">
          <p:sp>
            <p:nvSpPr>
              <p:cNvPr id="5" name="文本框 4" descr="{'rangeId': 15, 'hasSerialNum': 1}">
                <a:extLst>
                  <a:ext uri="{FF2B5EF4-FFF2-40B4-BE49-F238E27FC236}">
                    <a16:creationId xmlns:a16="http://schemas.microsoft.com/office/drawing/2014/main" id="{740CA944-6AFD-1EE9-B786-90474A6A9C2E}"/>
                  </a:ext>
                </a:extLst>
              </p:cNvPr>
              <p:cNvSpPr txBox="1">
                <a:spLocks noRot="1" noChangeAspect="1" noMove="1" noResize="1" noEditPoints="1" noAdjustHandles="1" noChangeArrowheads="1" noChangeShapeType="1" noTextEdit="1"/>
              </p:cNvSpPr>
              <p:nvPr/>
            </p:nvSpPr>
            <p:spPr>
              <a:xfrm>
                <a:off x="450108" y="4195556"/>
                <a:ext cx="4483417" cy="1154189"/>
              </a:xfrm>
              <a:prstGeom prst="rect">
                <a:avLst/>
              </a:prstGeom>
              <a:blipFill>
                <a:blip r:embed="rId5"/>
                <a:stretch>
                  <a:fillRect/>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5CA0706E-ACE1-4B18-AF6E-C081826196E4}"/>
              </a:ext>
            </a:extLst>
          </p:cNvPr>
          <p:cNvSpPr txBox="1"/>
          <p:nvPr/>
        </p:nvSpPr>
        <p:spPr>
          <a:xfrm>
            <a:off x="450108" y="5256133"/>
            <a:ext cx="48314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故函数的表达式为：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21" name="yt_shape_11421"/>
          <p:cNvSpPr txBox="1"/>
          <p:nvPr/>
        </p:nvSpPr>
        <p:spPr>
          <a:xfrm>
            <a:off x="540000" y="900000"/>
            <a:ext cx="11003012"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在这次销售活动中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该药店仅获利</a:t>
            </a:r>
            <a:r>
              <a:rPr lang="en-US" altLang="zh-CN" sz="2400" b="0" i="0" u="none">
                <a:solidFill>
                  <a:srgbClr val="000000"/>
                </a:solidFill>
                <a:effectLst/>
                <a:latin typeface="Times New Roman" pitchFamily="24"/>
                <a:ea typeface="Times New Roman" pitchFamily="24"/>
              </a:rPr>
              <a:t>1760</a:t>
            </a:r>
            <a:r>
              <a:rPr lang="zh-CN" altLang="zh-CN" sz="2400" b="0" i="0" u="none">
                <a:solidFill>
                  <a:srgbClr val="000000"/>
                </a:solidFill>
                <a:effectLst/>
                <a:latin typeface="Times New Roman" pitchFamily="24"/>
                <a:ea typeface="宋体" pitchFamily="24"/>
              </a:rPr>
              <a:t>元</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这种消毒液每桶实际售价多少元</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）由题意，得（</a:t>
            </a:r>
            <a:r>
              <a:rPr lang="en-US" altLang="zh-CN" sz="2400" b="0" i="0" u="none">
                <a:solidFill>
                  <a:srgbClr val="FF0000">
                    <a:alpha val="0"/>
                  </a:srgbClr>
                </a:solidFill>
                <a:effectLst/>
                <a:latin typeface="Times New Roman" pitchFamily="24"/>
                <a:ea typeface="Times New Roman" pitchFamily="24"/>
              </a:rPr>
              <a:t>10</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35</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1760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整理，得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（舍去），所以</a:t>
            </a:r>
            <a:r>
              <a:rPr lang="en-US" altLang="zh-CN" sz="2400" b="0" i="0" u="none">
                <a:solidFill>
                  <a:srgbClr val="FF0000">
                    <a:alpha val="0"/>
                  </a:srgbClr>
                </a:solidFill>
                <a:effectLst/>
                <a:latin typeface="Times New Roman" pitchFamily="24"/>
                <a:ea typeface="Times New Roman" pitchFamily="24"/>
              </a:rPr>
              <a:t>55</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43.</a:t>
            </a:r>
          </a:p>
        </p:txBody>
      </p:sp>
      <p:pic>
        <p:nvPicPr>
          <p:cNvPr id="11423" name="yt_image_11423" title="H_119.61">
            <a:extLst>
              <a:ext uri="">
                <a16:creationId xmlns:a16="http://schemas.microsoft.com/office/drawing/2014/main" xmlns:m="http://schemas.openxmlformats.org/officeDocument/2006/math"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343377" y="1531667"/>
            <a:ext cx="2308622" cy="1519047"/>
          </a:xfrm>
          <a:prstGeom prst="rect">
            <a:avLst/>
          </a:prstGeom>
          <a:noFill/>
          <a:extLst>
            <a:ext uri="{909E8E84-426E-40DD-AFC4-6F175D3DCCD1}">
              <a14:hiddenFill xmlns:a14="http://schemas.microsoft.com/office/drawing/2010/main">
                <a:solidFill>
                  <a:srgbClr val="FFFFFF"/>
                </a:solidFill>
              </a14:hiddenFill>
            </a:ext>
          </a:extLst>
        </p:spPr>
      </p:pic>
      <p:sp>
        <p:nvSpPr>
          <p:cNvPr id="11425" name="yt_shape_11425"/>
          <p:cNvSpPr txBox="1"/>
          <p:nvPr/>
        </p:nvSpPr>
        <p:spPr>
          <a:xfrm>
            <a:off x="540000" y="3101167"/>
            <a:ext cx="469359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答：这种消毒液每桶实际售价</a:t>
            </a:r>
            <a:r>
              <a:rPr lang="en-US" altLang="zh-CN" sz="2400" b="0" i="0" u="none">
                <a:solidFill>
                  <a:srgbClr val="FF0000">
                    <a:alpha val="0"/>
                  </a:srgbClr>
                </a:solidFill>
                <a:effectLst/>
                <a:latin typeface="Times New Roman" pitchFamily="24"/>
                <a:ea typeface="Times New Roman" pitchFamily="24"/>
              </a:rPr>
              <a:t>43</a:t>
            </a:r>
            <a:r>
              <a:rPr lang="zh-CN" altLang="zh-CN" sz="2400" b="0" i="0" u="none">
                <a:solidFill>
                  <a:srgbClr val="FF0000">
                    <a:alpha val="0"/>
                  </a:srgbClr>
                </a:solidFill>
                <a:effectLst/>
                <a:latin typeface="Times New Roman" pitchFamily="24"/>
                <a:ea typeface="楷体" pitchFamily="24"/>
              </a:rPr>
              <a:t>元</a:t>
            </a:r>
            <a:r>
              <a:rPr lang="en-US" altLang="zh-CN" sz="2400" b="0" i="0" u="none">
                <a:solidFill>
                  <a:srgbClr val="FF0000">
                    <a:alpha val="0"/>
                  </a:srgbClr>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DE7A12A0-72F1-9B01-BD59-72A196AF6303}"/>
              </a:ext>
            </a:extLst>
          </p:cNvPr>
          <p:cNvSpPr txBox="1"/>
          <p:nvPr/>
        </p:nvSpPr>
        <p:spPr>
          <a:xfrm>
            <a:off x="449989" y="1328682"/>
            <a:ext cx="85652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1760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6A76E248-1824-877C-9B41-D327895ADFF6}"/>
              </a:ext>
            </a:extLst>
          </p:cNvPr>
          <p:cNvSpPr txBox="1"/>
          <p:nvPr/>
        </p:nvSpPr>
        <p:spPr>
          <a:xfrm>
            <a:off x="449989" y="1804170"/>
            <a:ext cx="36662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4" name="文本框 3">
            <a:extLst>
              <a:ext uri="{FF2B5EF4-FFF2-40B4-BE49-F238E27FC236}">
                <a16:creationId xmlns:a16="http://schemas.microsoft.com/office/drawing/2014/main" id="{63AC7A31-8C33-2754-B444-30D709EAD066}"/>
              </a:ext>
            </a:extLst>
          </p:cNvPr>
          <p:cNvSpPr txBox="1"/>
          <p:nvPr/>
        </p:nvSpPr>
        <p:spPr>
          <a:xfrm>
            <a:off x="449989" y="2279658"/>
            <a:ext cx="669359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（舍去），所以</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43.</a:t>
            </a:r>
            <a:endParaRPr lang="zh-CN" altLang="en-US">
              <a:solidFill>
                <a:srgbClr val="FF0000"/>
              </a:solidFill>
            </a:endParaRPr>
          </a:p>
        </p:txBody>
      </p:sp>
      <p:sp>
        <p:nvSpPr>
          <p:cNvPr id="5" name="文本框 4">
            <a:extLst>
              <a:ext uri="{FF2B5EF4-FFF2-40B4-BE49-F238E27FC236}">
                <a16:creationId xmlns:a16="http://schemas.microsoft.com/office/drawing/2014/main" id="{19AD0A23-5B90-FD13-BF4F-3DFA08E443DC}"/>
              </a:ext>
            </a:extLst>
          </p:cNvPr>
          <p:cNvSpPr txBox="1"/>
          <p:nvPr/>
        </p:nvSpPr>
        <p:spPr>
          <a:xfrm>
            <a:off x="449989" y="3054361"/>
            <a:ext cx="4828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答：这种消毒液每桶实际售价</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26" name="yt_shape_11426"/>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面积问题</a:t>
            </a:r>
          </a:p>
        </p:txBody>
      </p:sp>
      <p:sp>
        <p:nvSpPr>
          <p:cNvPr id="11427" name="yt_shape_11427"/>
          <p:cNvSpPr txBox="1"/>
          <p:nvPr/>
        </p:nvSpPr>
        <p:spPr>
          <a:xfrm>
            <a:off x="540119" y="1389434"/>
            <a:ext cx="11492915" cy="1868910"/>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某建筑工程队在工地一边靠墙处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a:t>
            </a:r>
            <a:r>
              <a:rPr lang="en-US" altLang="zh-CN" sz="2400" b="0" i="0" u="none">
                <a:solidFill>
                  <a:srgbClr val="000000"/>
                </a:solidFill>
                <a:effectLst/>
                <a:latin typeface="Times New Roman" pitchFamily="24"/>
                <a:ea typeface="Times New Roman" pitchFamily="24"/>
              </a:rPr>
              <a:t>81m</a:t>
            </a:r>
            <a:r>
              <a:rPr lang="zh-CN" altLang="zh-CN" sz="2400" b="0" i="0" u="none">
                <a:solidFill>
                  <a:srgbClr val="000000"/>
                </a:solidFill>
                <a:effectLst/>
                <a:latin typeface="Times New Roman" pitchFamily="24"/>
                <a:ea typeface="宋体" pitchFamily="24"/>
                <a:sym typeface="_⨹_14_5d7b9"/>
              </a:rPr>
              <a:t>长的铁栅栏围成三个相连的矩形</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仓库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仓库总面积为</a:t>
            </a:r>
            <a:r>
              <a:rPr lang="en-US" altLang="zh-CN" sz="2400" b="0" i="0" u="none">
                <a:solidFill>
                  <a:srgbClr val="000000"/>
                </a:solidFill>
                <a:effectLst/>
                <a:latin typeface="Times New Roman" pitchFamily="24"/>
                <a:ea typeface="Times New Roman" pitchFamily="24"/>
              </a:rPr>
              <a:t>440m</a:t>
            </a:r>
            <a:r>
              <a:rPr lang="en-US" altLang="zh-CN" sz="2400" b="0" i="0" u="none" baseline="30000">
                <a:solidFill>
                  <a:srgbClr val="000000"/>
                </a:solidFill>
                <a:effectLst/>
                <a:latin typeface="Times New Roman" pitchFamily="24"/>
                <a:ea typeface="Times New Roman" pitchFamily="24"/>
              </a:rPr>
              <a:t>2</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为了方便取物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在各个仓库之间留出了</a:t>
            </a:r>
            <a:r>
              <a:rPr lang="en-US" altLang="zh-CN" sz="2400" b="0" i="0" u="none">
                <a:solidFill>
                  <a:srgbClr val="000000"/>
                </a:solidFill>
                <a:effectLst/>
                <a:latin typeface="Times New Roman" pitchFamily="24"/>
                <a:ea typeface="Times New Roman" pitchFamily="24"/>
              </a:rPr>
              <a:t>1m</a:t>
            </a:r>
            <a:r>
              <a:rPr lang="zh-CN" altLang="zh-CN" sz="2400" b="0" i="0" u="none">
                <a:solidFill>
                  <a:srgbClr val="000000"/>
                </a:solidFill>
                <a:effectLst/>
                <a:latin typeface="Times New Roman" pitchFamily="24"/>
                <a:ea typeface="宋体" pitchFamily="24"/>
                <a:sym typeface="_⨹_6_af288"/>
              </a:rPr>
              <a:t>宽的缺口作通</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在平行于墙的一边留下一个</a:t>
            </a:r>
            <a:r>
              <a:rPr lang="en-US" altLang="zh-CN" sz="2400" b="0" i="0" u="none">
                <a:solidFill>
                  <a:srgbClr val="000000"/>
                </a:solidFill>
                <a:effectLst/>
                <a:latin typeface="Times New Roman" pitchFamily="24"/>
                <a:ea typeface="Times New Roman" pitchFamily="24"/>
              </a:rPr>
              <a:t>1m</a:t>
            </a:r>
            <a:r>
              <a:rPr lang="zh-CN" altLang="zh-CN" sz="2400" b="0" i="0" u="none">
                <a:solidFill>
                  <a:srgbClr val="000000"/>
                </a:solidFill>
                <a:effectLst/>
                <a:latin typeface="Times New Roman" pitchFamily="24"/>
                <a:ea typeface="宋体" pitchFamily="24"/>
              </a:rPr>
              <a:t>宽的缺口作小门</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若设</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Times New Roman" pitchFamily="24"/>
                <a:ea typeface="Times New Roman" pitchFamily="24"/>
              </a:rPr>
              <a:t> 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447b8"/>
              </a:rPr>
              <a:t>则可列方程为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429" name="yt_table_11429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94093540"/>
              </p:ext>
            </p:extLst>
          </p:nvPr>
        </p:nvGraphicFramePr>
        <p:xfrm>
          <a:off x="540047" y="3309132"/>
          <a:ext cx="3475038" cy="1901952"/>
        </p:xfrm>
        <a:graphic>
          <a:graphicData uri="http://schemas.openxmlformats.org/drawingml/2006/table">
            <a:tbl>
              <a:tblPr/>
              <a:tblGrid>
                <a:gridCol w="3475038">
                  <a:extLst>
                    <a:ext uri="{9D8B030D-6E8A-4147-A177-3AD203B41FA5}">
                      <a16:colId xmlns:a16="http://schemas.microsoft.com/office/drawing/2014/main" val="10295"/>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440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19"/>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440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20"/>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440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21"/>
                  </a:ext>
                </a:extLst>
              </a:tr>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440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22"/>
                  </a:ext>
                </a:extLst>
              </a:tr>
            </a:tbl>
          </a:graphicData>
        </a:graphic>
      </p:graphicFrame>
      <p:pic>
        <p:nvPicPr>
          <p:cNvPr id="11428" name="yt_image_11428_skip" title="H_56.5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781976" y="3309132"/>
            <a:ext cx="1867919" cy="71780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450577" title="H_25.973701">
            <a:extLst>
              <a:ext uri="{FF2B5EF4-FFF2-40B4-BE49-F238E27FC236}">
                <a16:creationId xmlns:a16="http://schemas.microsoft.com/office/drawing/2014/main" id="{D0484B36-2B2E-38BF-3E75-25A5622743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F3316451-95AF-751C-EABE-88632C35EE6D}"/>
              </a:ext>
            </a:extLst>
          </p:cNvPr>
          <p:cNvSpPr txBox="1"/>
          <p:nvPr/>
        </p:nvSpPr>
        <p:spPr>
          <a:xfrm>
            <a:off x="1059708" y="276909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431" name="yt_shape_11431"/>
              <p:cNvSpPr txBox="1"/>
              <p:nvPr/>
            </p:nvSpPr>
            <p:spPr>
              <a:xfrm>
                <a:off x="540119" y="900000"/>
                <a:ext cx="11492915" cy="1606530"/>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Times New Roman" pitchFamily="24"/>
                    <a:ea typeface="宋体" pitchFamily="24"/>
                  </a:rPr>
                  <a:t>准备在一块长为</a:t>
                </a:r>
                <a:r>
                  <a:rPr lang="en-US" altLang="zh-CN" sz="2400" b="0" i="0" u="none">
                    <a:solidFill>
                      <a:srgbClr val="000000"/>
                    </a:solidFill>
                    <a:effectLst/>
                    <a:latin typeface="Times New Roman" pitchFamily="24"/>
                    <a:ea typeface="Times New Roman" pitchFamily="24"/>
                  </a:rPr>
                  <a:t>30m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Times New Roman" pitchFamily="24"/>
                  </a:rPr>
                  <a:t>24m</a:t>
                </a:r>
                <a:r>
                  <a:rPr lang="zh-CN" altLang="zh-CN" sz="2400" b="0" i="0" u="none">
                    <a:solidFill>
                      <a:srgbClr val="000000"/>
                    </a:solidFill>
                    <a:effectLst/>
                    <a:latin typeface="Times New Roman" pitchFamily="24"/>
                    <a:ea typeface="宋体" pitchFamily="24"/>
                  </a:rPr>
                  <a:t>的长方形花圃内修建四条宽度相等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fd2cf,isEnd"/>
                  </a:rPr>
                  <a:t>且与各边垂</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直的小路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四条小路围成的中间部分恰好是一个正方形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0dd40,isEnd"/>
                  </a:rPr>
                  <a:t>且边长是小</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路宽度的</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若四条小路所占面积为</a:t>
                </a:r>
                <a:r>
                  <a:rPr lang="en-US" altLang="zh-CN" sz="2400" b="0" i="0" u="none">
                    <a:solidFill>
                      <a:srgbClr val="000000"/>
                    </a:solidFill>
                    <a:effectLst/>
                    <a:latin typeface="Times New Roman" pitchFamily="24"/>
                    <a:ea typeface="Times New Roman" pitchFamily="24"/>
                  </a:rPr>
                  <a:t>80m</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则小路的宽度为</a:t>
                </a:r>
                <a:r>
                  <a:rPr sz="33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mc:Choice>
        <mc:Fallback xmlns:a16="http://schemas.microsoft.com/office/drawing/2014/main" xmlns="">
          <p:sp>
            <p:nvSpPr>
              <p:cNvPr id="11431" name="yt_shape_11431"/>
              <p:cNvSpPr txBox="1">
                <a:spLocks noRot="1" noChangeAspect="1" noMove="1" noResize="1" noEditPoints="1" noAdjustHandles="1" noChangeArrowheads="1" noChangeShapeType="1" noTextEdit="1"/>
              </p:cNvSpPr>
              <p:nvPr/>
            </p:nvSpPr>
            <p:spPr>
              <a:xfrm>
                <a:off x="540119" y="900000"/>
                <a:ext cx="11492915" cy="1606530"/>
              </a:xfrm>
              <a:prstGeom prst="rect">
                <a:avLst/>
              </a:prstGeom>
              <a:blipFill>
                <a:blip r:embed="rId2"/>
                <a:stretch>
                  <a:fillRect l="-1645" t="-3422" b="-5703"/>
                </a:stretch>
              </a:blipFill>
            </p:spPr>
            <p:txBody>
              <a:bodyPr/>
              <a:lstStyle/>
              <a:p>
                <a:r>
                  <a:rPr lang="zh-CN" altLang="en-US">
                    <a:noFill/>
                  </a:rPr>
                  <a:t> </a:t>
                </a:r>
              </a:p>
            </p:txBody>
          </p:sp>
        </mc:Fallback>
      </mc:AlternateContent>
      <p:pic>
        <p:nvPicPr>
          <p:cNvPr id="11433" name="yt_image_11433" title="H_108.81">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5132495" y="2709682"/>
            <a:ext cx="1927009" cy="138188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3CCB3A10-15F7-F6E5-D53B-667B34B71941}"/>
                  </a:ext>
                </a:extLst>
              </p:cNvPr>
              <p:cNvSpPr txBox="1"/>
              <p:nvPr/>
            </p:nvSpPr>
            <p:spPr>
              <a:xfrm>
                <a:off x="8913071" y="1628800"/>
                <a:ext cx="897636" cy="733629"/>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rPr>
                  <a:t>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2" name="文本框 1">
                <a:extLst>
                  <a:ext uri="{FF2B5EF4-FFF2-40B4-BE49-F238E27FC236}">
                    <a16:creationId xmlns:a16="http://schemas.microsoft.com/office/drawing/2014/main" id="{3CCB3A10-15F7-F6E5-D53B-667B34B71941}"/>
                  </a:ext>
                </a:extLst>
              </p:cNvPr>
              <p:cNvSpPr txBox="1">
                <a:spLocks noRot="1" noChangeAspect="1" noMove="1" noResize="1" noEditPoints="1" noAdjustHandles="1" noChangeArrowheads="1" noChangeShapeType="1" noTextEdit="1"/>
              </p:cNvSpPr>
              <p:nvPr/>
            </p:nvSpPr>
            <p:spPr>
              <a:xfrm>
                <a:off x="8913071" y="1628800"/>
                <a:ext cx="897636" cy="733629"/>
              </a:xfrm>
              <a:prstGeom prst="rect">
                <a:avLst/>
              </a:prstGeom>
              <a:blipFill>
                <a:blip r:embed="rId4"/>
                <a:stretch>
                  <a:fillRect b="-49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1396</Words>
  <Application>Microsoft Office PowerPoint</Application>
  <PresentationFormat>宽屏</PresentationFormat>
  <Paragraphs>123</Paragraphs>
  <Slides>12</Slides>
  <Notes>0</Notes>
  <HiddenSlides>0</HiddenSlides>
  <MMClips>0</MMClips>
  <ScaleCrop>false</ScaleCrop>
  <HeadingPairs>
    <vt:vector size="6" baseType="variant">
      <vt:variant>
        <vt:lpstr>已用的字体</vt:lpstr>
      </vt:variant>
      <vt:variant>
        <vt:i4>37</vt:i4>
      </vt:variant>
      <vt:variant>
        <vt:lpstr>主题</vt:lpstr>
      </vt:variant>
      <vt:variant>
        <vt:i4>2</vt:i4>
      </vt:variant>
      <vt:variant>
        <vt:lpstr>幻灯片标题</vt:lpstr>
      </vt:variant>
      <vt:variant>
        <vt:i4>12</vt:i4>
      </vt:variant>
    </vt:vector>
  </HeadingPairs>
  <TitlesOfParts>
    <vt:vector size="51" baseType="lpstr">
      <vt:lpstr>,isEnd</vt:lpstr>
      <vt:lpstr>_⨹_1_17b7e</vt:lpstr>
      <vt:lpstr>_⨹_1_40fd6</vt:lpstr>
      <vt:lpstr>_⨹_1_8e2ce</vt:lpstr>
      <vt:lpstr>_⨹_1_b5128</vt:lpstr>
      <vt:lpstr>_⨹_1_bf036</vt:lpstr>
      <vt:lpstr>_⨹_1_d38ff</vt:lpstr>
      <vt:lpstr>_⨹_1_d8045</vt:lpstr>
      <vt:lpstr>_⨹_1_f9118</vt:lpstr>
      <vt:lpstr>_⨹_1_f98d7,isEnd</vt:lpstr>
      <vt:lpstr>_⨹_14_5d7b9</vt:lpstr>
      <vt:lpstr>_⨹_16_13c56,isEnd</vt:lpstr>
      <vt:lpstr>_⨹_2_2c52b</vt:lpstr>
      <vt:lpstr>_⨹_2_7f3d6,isEnd</vt:lpstr>
      <vt:lpstr>_⨹_3_2c54e</vt:lpstr>
      <vt:lpstr>_⨹_3_c17eb</vt:lpstr>
      <vt:lpstr>_⨹_4_32d0b,isEnd</vt:lpstr>
      <vt:lpstr>_⨹_4_d8db0</vt:lpstr>
      <vt:lpstr>_⨹_5_0dd40,isEnd</vt:lpstr>
      <vt:lpstr>_⨹_5_fd2cf,isEnd</vt:lpstr>
      <vt:lpstr>_⨹_6_447b8</vt:lpstr>
      <vt:lpstr>_⨹_6_af288</vt:lpstr>
      <vt:lpstr>_⨹_7_67333</vt:lpstr>
      <vt:lpstr>_⨹_8_c723f</vt:lpstr>
      <vt:lpstr>_⨹_9_0c22d,isEnd</vt:lpstr>
      <vt:lpstr>_⨹_9_4019a</vt:lpstr>
      <vt:lpstr>Finished</vt:lpstr>
      <vt:lpstr>等线</vt:lpstr>
      <vt:lpstr>等线 Light</vt:lpstr>
      <vt:lpstr>黑体</vt:lpstr>
      <vt:lpstr>华文行楷</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9</cp:revision>
  <dcterms:created xsi:type="dcterms:W3CDTF">2024-04-26T08:46:26Z</dcterms:created>
  <dcterms:modified xsi:type="dcterms:W3CDTF">2024-04-28T02:18:33Z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