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4"/>
  </p:notesMasterIdLst>
  <p:sldIdLst>
    <p:sldId id="303" r:id="rId3"/>
    <p:sldId id="305" r:id="rId4"/>
    <p:sldId id="308" r:id="rId5"/>
    <p:sldId id="311" r:id="rId6"/>
    <p:sldId id="313" r:id="rId7"/>
    <p:sldId id="314" r:id="rId8"/>
    <p:sldId id="317" r:id="rId9"/>
    <p:sldId id="318" r:id="rId10"/>
    <p:sldId id="326" r:id="rId11"/>
    <p:sldId id="319" r:id="rId12"/>
    <p:sldId id="256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281E1-AEE0-4985-9797-DD988947DDB3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0CB35-A38C-4D30-B78A-22FEA4CA6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190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0CB35-A38C-4D30-B78A-22FEA4CA61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13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4" name="yt_shape_1390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03" name="yt_image_1390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6" name="yt_shape_13906"/>
          <p:cNvSpPr txBox="1"/>
          <p:nvPr/>
        </p:nvSpPr>
        <p:spPr>
          <a:xfrm>
            <a:off x="540000" y="1482165"/>
            <a:ext cx="858408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必然事件、不可能事件、随机事件、确定事件的概念</a:t>
            </a:r>
          </a:p>
        </p:txBody>
      </p:sp>
      <p:sp>
        <p:nvSpPr>
          <p:cNvPr id="13907" name="yt_shape_13907"/>
          <p:cNvSpPr txBox="1"/>
          <p:nvPr/>
        </p:nvSpPr>
        <p:spPr>
          <a:xfrm>
            <a:off x="540000" y="1971599"/>
            <a:ext cx="73016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（徐州市中考）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下列事件中的必然事件是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08" name="yt_table_1390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713660"/>
              </p:ext>
            </p:extLst>
          </p:nvPr>
        </p:nvGraphicFramePr>
        <p:xfrm>
          <a:off x="540047" y="2450902"/>
          <a:ext cx="5834063" cy="1901952"/>
        </p:xfrm>
        <a:graphic>
          <a:graphicData uri="http://schemas.openxmlformats.org/drawingml/2006/table">
            <a:tbl>
              <a:tblPr/>
              <a:tblGrid>
                <a:gridCol w="5834063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地球绕着太阳转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射击运动员射击一次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命中靶心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天空出现三个太阳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经过有交通信号灯的路口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遇到红灯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5"/>
                  </a:ext>
                </a:extLst>
              </a:tr>
            </a:tbl>
          </a:graphicData>
        </a:graphic>
      </p:graphicFrame>
      <p:pic>
        <p:nvPicPr>
          <p:cNvPr id="3" name="yt_shape_1714121792213" title="H_26.259764">
            <a:extLst>
              <a:ext uri="{FF2B5EF4-FFF2-40B4-BE49-F238E27FC236}">
                <a16:creationId xmlns:a16="http://schemas.microsoft.com/office/drawing/2014/main" id="{494E489C-0724-BD9F-C4D0-AA1157D1F4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85D32C-D125-D674-20D7-698DD5DF4E79}"/>
              </a:ext>
            </a:extLst>
          </p:cNvPr>
          <p:cNvSpPr txBox="1"/>
          <p:nvPr/>
        </p:nvSpPr>
        <p:spPr>
          <a:xfrm>
            <a:off x="6850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8" name="yt_shape_1395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57" name="yt_image_13957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0" name="yt_shape_13960"/>
          <p:cNvSpPr txBox="1"/>
          <p:nvPr/>
        </p:nvSpPr>
        <p:spPr>
          <a:xfrm>
            <a:off x="540119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某地区林业局要考察一种树苗移植的成活率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3bc5"/>
              </a:rPr>
              <a:t>对该地区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这种树苗移植成活情况进行调查统计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并绘制了如图所示的统计图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c430"/>
              </a:rPr>
              <a:t>根据统计图提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供的信息解决下列问题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961" name="yt_image_13961" title="H_135.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34798" y="2567749"/>
            <a:ext cx="3390318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3" name="yt_shape_13963"/>
          <p:cNvSpPr txBox="1"/>
          <p:nvPr/>
        </p:nvSpPr>
        <p:spPr>
          <a:xfrm>
            <a:off x="540000" y="3000250"/>
            <a:ext cx="1046440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这种树苗成活的频率稳定在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该地区已经移植这种树苗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估计这种树苗成活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如果该地区计划成活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万棵这种树苗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那么还需移植这种树苗约多少万棵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5A173C-054A-84F6-1502-1D349F4BD9B4}"/>
              </a:ext>
            </a:extLst>
          </p:cNvPr>
          <p:cNvSpPr txBox="1"/>
          <p:nvPr/>
        </p:nvSpPr>
        <p:spPr>
          <a:xfrm>
            <a:off x="5479189" y="295344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A6C370-5C8F-C447-9490-23AAA99353E6}"/>
              </a:ext>
            </a:extLst>
          </p:cNvPr>
          <p:cNvSpPr txBox="1"/>
          <p:nvPr/>
        </p:nvSpPr>
        <p:spPr>
          <a:xfrm>
            <a:off x="3802789" y="3904420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967"/>
          <p:cNvSpPr txBox="1"/>
          <p:nvPr/>
        </p:nvSpPr>
        <p:spPr>
          <a:xfrm>
            <a:off x="540000" y="5002615"/>
            <a:ext cx="530914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（万棵）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答：该地区还需移植这种树苗约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78FA21C-67A3-15BC-9166-74170238BE82}"/>
              </a:ext>
            </a:extLst>
          </p:cNvPr>
          <p:cNvSpPr txBox="1"/>
          <p:nvPr/>
        </p:nvSpPr>
        <p:spPr>
          <a:xfrm>
            <a:off x="449989" y="4955809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（万棵）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0A554C5-7D35-2DBC-DB09-F41660818FFF}"/>
              </a:ext>
            </a:extLst>
          </p:cNvPr>
          <p:cNvSpPr txBox="1"/>
          <p:nvPr/>
        </p:nvSpPr>
        <p:spPr>
          <a:xfrm>
            <a:off x="449989" y="5431297"/>
            <a:ext cx="543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答：该地区还需移植这种树苗约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0" name="yt_shape_13910"/>
          <p:cNvSpPr txBox="1"/>
          <p:nvPr/>
        </p:nvSpPr>
        <p:spPr>
          <a:xfrm>
            <a:off x="540000" y="900000"/>
            <a:ext cx="85327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（湖州市中考）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下列事件中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属于不可能事件的是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11" name="yt_table_139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628541"/>
              </p:ext>
            </p:extLst>
          </p:nvPr>
        </p:nvGraphicFramePr>
        <p:xfrm>
          <a:off x="540047" y="1379303"/>
          <a:ext cx="7358064" cy="1901952"/>
        </p:xfrm>
        <a:graphic>
          <a:graphicData uri="http://schemas.openxmlformats.org/drawingml/2006/table">
            <a:tbl>
              <a:tblPr/>
              <a:tblGrid>
                <a:gridCol w="7358064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经过红绿灯路口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遇到绿灯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射击运动员射击一次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命中靶心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班里的两名同学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他们的生日是同一天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从一个只装有白球和红球的袋中摸球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摸出黄球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</a:tbl>
          </a:graphicData>
        </a:graphic>
      </p:graphicFrame>
      <p:sp>
        <p:nvSpPr>
          <p:cNvPr id="13913" name="yt_shape_13913"/>
          <p:cNvSpPr txBox="1"/>
          <p:nvPr/>
        </p:nvSpPr>
        <p:spPr>
          <a:xfrm>
            <a:off x="540000" y="3331623"/>
            <a:ext cx="106695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（武汉市中考）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掷两枚质地均匀的骰子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下列事件是随机事件的是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14" name="yt_table_139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426651"/>
              </p:ext>
            </p:extLst>
          </p:nvPr>
        </p:nvGraphicFramePr>
        <p:xfrm>
          <a:off x="540047" y="3810926"/>
          <a:ext cx="7096443" cy="950976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点数的和为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点数的和为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点数的和大于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点数的和小于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"/>
                  </a:ext>
                </a:extLst>
              </a:tr>
            </a:tbl>
          </a:graphicData>
        </a:graphic>
      </p:graphicFrame>
      <p:sp>
        <p:nvSpPr>
          <p:cNvPr id="13916" name="yt_shape_13916"/>
          <p:cNvSpPr txBox="1"/>
          <p:nvPr/>
        </p:nvSpPr>
        <p:spPr>
          <a:xfrm>
            <a:off x="540120" y="481248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一只不透明的袋子共装有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它们的标号分别为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febb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这个事件是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45df,isEnd"/>
              </a:rPr>
              <a:t>必然事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不可能事件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D45F67-53E2-C6F4-C29B-BED73D8BF67B}"/>
              </a:ext>
            </a:extLst>
          </p:cNvPr>
          <p:cNvSpPr txBox="1"/>
          <p:nvPr/>
        </p:nvSpPr>
        <p:spPr>
          <a:xfrm>
            <a:off x="8069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95A25E-D77B-7A0C-F591-709577345074}"/>
              </a:ext>
            </a:extLst>
          </p:cNvPr>
          <p:cNvSpPr txBox="1"/>
          <p:nvPr/>
        </p:nvSpPr>
        <p:spPr>
          <a:xfrm>
            <a:off x="10203589" y="32848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2799D6-9F76-F06A-CBA9-AF70BC6A603B}"/>
              </a:ext>
            </a:extLst>
          </p:cNvPr>
          <p:cNvSpPr txBox="1"/>
          <p:nvPr/>
        </p:nvSpPr>
        <p:spPr>
          <a:xfrm>
            <a:off x="7155708" y="524116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不可能事件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7" name="yt_shape_13917"/>
          <p:cNvSpPr txBox="1"/>
          <p:nvPr/>
        </p:nvSpPr>
        <p:spPr>
          <a:xfrm>
            <a:off x="540000" y="900000"/>
            <a:ext cx="807913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必然事件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不可能事件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填在横线上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氢气在氧气中燃烧生成水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任意抛一枚硬币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出现反面朝上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郑州每天都是晴天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2A83DA-2EB3-8A8B-2EB9-6E62C9AA515D}"/>
              </a:ext>
            </a:extLst>
          </p:cNvPr>
          <p:cNvSpPr txBox="1"/>
          <p:nvPr/>
        </p:nvSpPr>
        <p:spPr>
          <a:xfrm>
            <a:off x="5479189" y="132868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必然事件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B72DBB-3753-8331-736A-7E1833054567}"/>
              </a:ext>
            </a:extLst>
          </p:cNvPr>
          <p:cNvSpPr txBox="1"/>
          <p:nvPr/>
        </p:nvSpPr>
        <p:spPr>
          <a:xfrm>
            <a:off x="6393589" y="180417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随机事件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13D848-5244-A7AB-9830-81C2DCA822EF}"/>
              </a:ext>
            </a:extLst>
          </p:cNvPr>
          <p:cNvSpPr txBox="1"/>
          <p:nvPr/>
        </p:nvSpPr>
        <p:spPr>
          <a:xfrm>
            <a:off x="4564789" y="227965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不可能事件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1" name="yt_shape_13921"/>
          <p:cNvSpPr txBox="1"/>
          <p:nvPr/>
        </p:nvSpPr>
        <p:spPr>
          <a:xfrm>
            <a:off x="540000" y="900000"/>
            <a:ext cx="673742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用频率估计随机事件发生的机会的大小</a:t>
            </a:r>
          </a:p>
        </p:txBody>
      </p:sp>
      <p:sp>
        <p:nvSpPr>
          <p:cNvPr id="13922" name="yt_shape_13922"/>
          <p:cNvSpPr txBox="1"/>
          <p:nvPr/>
        </p:nvSpPr>
        <p:spPr>
          <a:xfrm>
            <a:off x="540000" y="1389434"/>
            <a:ext cx="86177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（扬州市中考）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某种绿豆在相同条件下发芽试验的结果如下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923" name="yt_table_13923" title="H_172.52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0651925"/>
                  </p:ext>
                </p:extLst>
              </p:nvPr>
            </p:nvGraphicFramePr>
            <p:xfrm>
              <a:off x="540000" y="2021101"/>
              <a:ext cx="11111996" cy="233705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49863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9712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2829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6271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620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86202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86202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862025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862025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862025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  <a:gridCol w="853074">
                      <a:extLst>
                        <a:ext uri="{9D8B030D-6E8A-4147-A177-3AD203B41FA5}">
                          <a16:colId xmlns:a16="http://schemas.microsoft.com/office/drawing/2014/main" val="20010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每批粒数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发芽的频数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463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928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1866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2794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发芽的频率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精确到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0.001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9b08a"/>
                            </a:rPr>
                            <a:t>1.00</a:t>
                          </a: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726fc"/>
                            </a:rPr>
                            <a:t>0.80</a:t>
                          </a: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14637"/>
                            </a:rPr>
                            <a:t>0.90</a:t>
                          </a: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b9360"/>
                            </a:rPr>
                            <a:t>0.88</a:t>
                          </a: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cdaef"/>
                            </a:rPr>
                            <a:t>0.92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12b57"/>
                            </a:rPr>
                            <a:t>0.92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c568b"/>
                            </a:rPr>
                            <a:t>0.92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aefb1"/>
                            </a:rPr>
                            <a:t>0.93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ebab6"/>
                            </a:rPr>
                            <a:t>0.93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1b9a0"/>
                            </a:rPr>
                            <a:t>0.93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923" name="yt_table_13923" title="H_172.52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0651925"/>
                  </p:ext>
                </p:extLst>
              </p:nvPr>
            </p:nvGraphicFramePr>
            <p:xfrm>
              <a:off x="540000" y="2021101"/>
              <a:ext cx="11111996" cy="233705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49863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9712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2829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6271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620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86202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86202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862025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862025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862025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  <a:gridCol w="853074">
                      <a:extLst>
                        <a:ext uri="{9D8B030D-6E8A-4147-A177-3AD203B41FA5}">
                          <a16:colId xmlns:a16="http://schemas.microsoft.com/office/drawing/2014/main" val="20010"/>
                        </a:ext>
                      </a:extLst>
                    </a:gridCol>
                  </a:tblGrid>
                  <a:tr h="56692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每批粒数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92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发芽的频数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463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928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1866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2794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20319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44" t="-94444" r="-345122" b="-8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9b08a"/>
                            </a:rPr>
                            <a:t>1.00</a:t>
                          </a: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726fc"/>
                            </a:rPr>
                            <a:t>0.80</a:t>
                          </a: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14637"/>
                            </a:rPr>
                            <a:t>0.90</a:t>
                          </a: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b9360"/>
                            </a:rPr>
                            <a:t>0.88</a:t>
                          </a: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cdaef"/>
                            </a:rPr>
                            <a:t>0.92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12b57"/>
                            </a:rPr>
                            <a:t>0.92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c568b"/>
                            </a:rPr>
                            <a:t>0.92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aefb1"/>
                            </a:rPr>
                            <a:t>0.93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ebab6"/>
                            </a:rPr>
                            <a:t>0.93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4_1b9a0"/>
                            </a:rPr>
                            <a:t>0.93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925" name="yt_shape_13925"/>
          <p:cNvSpPr txBox="1"/>
          <p:nvPr/>
        </p:nvSpPr>
        <p:spPr>
          <a:xfrm>
            <a:off x="540000" y="4481687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这种绿豆发芽的概率的估计值为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792284" title="H_26.259764">
            <a:extLst>
              <a:ext uri="{FF2B5EF4-FFF2-40B4-BE49-F238E27FC236}">
                <a16:creationId xmlns:a16="http://schemas.microsoft.com/office/drawing/2014/main" id="{E15B71E6-3660-9C67-B7AA-D7A0E28D89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0478C4-E522-EF77-091A-67229F4D4D0E}"/>
              </a:ext>
            </a:extLst>
          </p:cNvPr>
          <p:cNvSpPr txBox="1"/>
          <p:nvPr/>
        </p:nvSpPr>
        <p:spPr>
          <a:xfrm>
            <a:off x="5326789" y="4434881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0.93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26" name="yt_shape_13926"/>
              <p:cNvSpPr txBox="1"/>
              <p:nvPr/>
            </p:nvSpPr>
            <p:spPr>
              <a:xfrm>
                <a:off x="540119" y="900000"/>
                <a:ext cx="11492915" cy="56400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某景点为吸引游客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设置了一种游戏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其规则如下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47ffc"/>
                  </a:rPr>
                  <a:t>凡参与游戏的游客从一个装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个红球和若干个白球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每个球除颜色外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其他都相同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的不透明纸箱中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852a"/>
                  </a:rPr>
                  <a:t>随机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摸出一个球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摸到红球就可免费得到一个景点吉祥物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a6b25"/>
                  </a:rPr>
                  <a:t>据统计参与这种游戏的游客共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景点一共为参与该游戏的游客免费发放了景点吉祥物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求参与该游戏可免费得到景点吉祥物的频率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）参与该游戏可免费得到景点吉祥物的频率为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请你估计纸箱中白球的数量接近多少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）设纸箱中白球的数量为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是分式方程的解且符合题意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答：纸箱中白球的数量接近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26" name="yt_shape_13926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40006"/>
              </a:xfrm>
              <a:prstGeom prst="rect">
                <a:avLst/>
              </a:prstGeom>
              <a:blipFill>
                <a:blip r:embed="rId2"/>
                <a:stretch>
                  <a:fillRect l="-1645" t="-973" b="-2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44641F-1124-D1FA-A80D-3B2A07324E4C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922407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）参与该游戏可免费得到景点吉祥物的频率为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9644641F-1124-D1FA-A80D-3B2A07324E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9224073" cy="775793"/>
              </a:xfrm>
              <a:prstGeom prst="rect">
                <a:avLst/>
              </a:prstGeom>
              <a:blipFill>
                <a:blip r:embed="rId3"/>
                <a:stretch>
                  <a:fillRect l="-1058" r="-105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364792-850A-1080-C394-4C5583840641}"/>
                  </a:ext>
                </a:extLst>
              </p:cNvPr>
              <p:cNvSpPr txBox="1"/>
              <p:nvPr/>
            </p:nvSpPr>
            <p:spPr>
              <a:xfrm>
                <a:off x="450108" y="4388303"/>
                <a:ext cx="7234555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）设纸箱中白球的数量为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}">
                <a:extLst>
                  <a:ext uri="{FF2B5EF4-FFF2-40B4-BE49-F238E27FC236}">
                    <a16:creationId xmlns:a16="http://schemas.microsoft.com/office/drawing/2014/main" id="{C0364792-850A-1080-C394-4C55838406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88303"/>
                <a:ext cx="7234555" cy="768617"/>
              </a:xfrm>
              <a:prstGeom prst="rect">
                <a:avLst/>
              </a:prstGeom>
              <a:blipFill>
                <a:blip r:embed="rId4"/>
                <a:stretch>
                  <a:fillRect l="-1348" r="-126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EFAC59B-27AE-4DF5-75C1-09054B21F161}"/>
              </a:ext>
            </a:extLst>
          </p:cNvPr>
          <p:cNvSpPr txBox="1"/>
          <p:nvPr/>
        </p:nvSpPr>
        <p:spPr>
          <a:xfrm>
            <a:off x="450108" y="5063308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A21E6B-4573-E16E-ED72-FA65F79BE9BD}"/>
              </a:ext>
            </a:extLst>
          </p:cNvPr>
          <p:cNvSpPr txBox="1"/>
          <p:nvPr/>
        </p:nvSpPr>
        <p:spPr>
          <a:xfrm>
            <a:off x="450108" y="5538796"/>
            <a:ext cx="597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是分式方程的解且符合题意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0747C8-4DE4-3E3F-DBDD-011A75394D24}"/>
              </a:ext>
            </a:extLst>
          </p:cNvPr>
          <p:cNvSpPr txBox="1"/>
          <p:nvPr/>
        </p:nvSpPr>
        <p:spPr>
          <a:xfrm>
            <a:off x="450108" y="6014284"/>
            <a:ext cx="4218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答：纸箱中白球的数量接近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5" name="yt_shape_1393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34" name="yt_image_13934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7" name="yt_shape_13937"/>
          <p:cNvSpPr txBox="1"/>
          <p:nvPr/>
        </p:nvSpPr>
        <p:spPr>
          <a:xfrm>
            <a:off x="540000" y="1482165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（怀化市中考）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38" name="yt_table_1393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43822"/>
              </p:ext>
            </p:extLst>
          </p:nvPr>
        </p:nvGraphicFramePr>
        <p:xfrm>
          <a:off x="540047" y="1961468"/>
          <a:ext cx="7245350" cy="1901952"/>
        </p:xfrm>
        <a:graphic>
          <a:graphicData uri="http://schemas.openxmlformats.org/drawingml/2006/table">
            <a:tbl>
              <a:tblPr/>
              <a:tblGrid>
                <a:gridCol w="7245350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水中捞月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表示的事件是不可能事件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一元二次方程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任意多边形的外角和等于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三角形三条中线的交点叫做三角形的重心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"/>
                  </a:ext>
                </a:extLst>
              </a:tr>
            </a:tbl>
          </a:graphicData>
        </a:graphic>
      </p:graphicFrame>
      <p:sp>
        <p:nvSpPr>
          <p:cNvPr id="13940" name="yt_shape_13940"/>
          <p:cNvSpPr txBox="1"/>
          <p:nvPr/>
        </p:nvSpPr>
        <p:spPr>
          <a:xfrm>
            <a:off x="540119" y="391378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（跨学科）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是中华文化的瑰宝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是中华文化的微缩景观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下列成语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cddf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水中捞月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守株待兔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百步穿杨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瓮中捉鳖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7865"/>
              </a:rPr>
              <a:t>其中描述的事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件是不可能事件的是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41" name="yt_table_139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325384"/>
              </p:ext>
            </p:extLst>
          </p:nvPr>
        </p:nvGraphicFramePr>
        <p:xfrm>
          <a:off x="540047" y="5353354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6A410D5-9537-D3E4-33B7-1DBD25F716DE}"/>
              </a:ext>
            </a:extLst>
          </p:cNvPr>
          <p:cNvSpPr txBox="1"/>
          <p:nvPr/>
        </p:nvSpPr>
        <p:spPr>
          <a:xfrm>
            <a:off x="59363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7CF28A-D238-1D62-BFE3-5030A3F1D3EC}"/>
              </a:ext>
            </a:extLst>
          </p:cNvPr>
          <p:cNvSpPr txBox="1"/>
          <p:nvPr/>
        </p:nvSpPr>
        <p:spPr>
          <a:xfrm>
            <a:off x="3802908" y="48179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3" name="yt_shape_13943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如图是小明家地板的部分示意图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它由大小相同的黑白两色正方形拼接而成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0b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家中的小猫在地板上行走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944" name="yt_image_13944" title="H_93.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3925" y="1995319"/>
            <a:ext cx="1184148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6" name="yt_shape_13946"/>
          <p:cNvSpPr txBox="1"/>
          <p:nvPr/>
        </p:nvSpPr>
        <p:spPr>
          <a:xfrm>
            <a:off x="540119" y="322999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小猫踩在白色的正方形地板上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这属于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必然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7069,isEnd"/>
              </a:rPr>
              <a:t>不可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小猫踩在白色或黑色的正方形地板上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这属于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小猫踩在红色的正方形地板上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这属于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小猫踩在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色的正方形地板上可能性较大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04BC0C-D9E1-EAE2-63EA-C88668952586}"/>
              </a:ext>
            </a:extLst>
          </p:cNvPr>
          <p:cNvSpPr txBox="1"/>
          <p:nvPr/>
        </p:nvSpPr>
        <p:spPr>
          <a:xfrm>
            <a:off x="7003307" y="318318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随机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6796A6-0F5A-05C4-2557-AA5EE45EB526}"/>
              </a:ext>
            </a:extLst>
          </p:cNvPr>
          <p:cNvSpPr txBox="1"/>
          <p:nvPr/>
        </p:nvSpPr>
        <p:spPr>
          <a:xfrm>
            <a:off x="7917707" y="413416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必然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5205C4-17ED-36CB-3175-715839836513}"/>
              </a:ext>
            </a:extLst>
          </p:cNvPr>
          <p:cNvSpPr txBox="1"/>
          <p:nvPr/>
        </p:nvSpPr>
        <p:spPr>
          <a:xfrm>
            <a:off x="7003307" y="460965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不可能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4345B1-9735-64EA-3400-B5B3163624D1}"/>
              </a:ext>
            </a:extLst>
          </p:cNvPr>
          <p:cNvSpPr txBox="1"/>
          <p:nvPr/>
        </p:nvSpPr>
        <p:spPr>
          <a:xfrm>
            <a:off x="3040908" y="508514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0" name="yt_shape_13950"/>
          <p:cNvSpPr txBox="1"/>
          <p:nvPr/>
        </p:nvSpPr>
        <p:spPr>
          <a:xfrm>
            <a:off x="540120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在一个不透明的口袋里装有只有颜色不同的黑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白两种球共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a224"/>
              </a:rPr>
              <a:t>某学习小组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做摸球试验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每次摸出一个球再把它放回袋中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不断重复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b6e6"/>
              </a:rPr>
              <a:t>下表是一次摸球试验的一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组统计数据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951" name="yt_table_13951" title="H_210.81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2285094"/>
                  </p:ext>
                </p:extLst>
              </p:nvPr>
            </p:nvGraphicFramePr>
            <p:xfrm>
              <a:off x="540000" y="2348880"/>
              <a:ext cx="11111998" cy="281254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30542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5172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5103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5103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25103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2644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2644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摸球的次数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摸到白球的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295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摸到白球的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频率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0.64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0.605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0.601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951" name="yt_table_13951" title="H_210.81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2285094"/>
                  </p:ext>
                </p:extLst>
              </p:nvPr>
            </p:nvGraphicFramePr>
            <p:xfrm>
              <a:off x="540000" y="2348880"/>
              <a:ext cx="11111998" cy="281254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30542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5172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5103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5103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25103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2644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2644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6692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摸球的次数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42416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摸到白球的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295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20319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00" t="-133838" r="-264271" b="-10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0.64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0.605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0.601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953" name="yt_shape_13953"/>
          <p:cNvSpPr txBox="1"/>
          <p:nvPr/>
        </p:nvSpPr>
        <p:spPr>
          <a:xfrm>
            <a:off x="540119" y="521941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从该口袋里任意摸出一个球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估计摸到白球的机会有多大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1394"/>
              </a:rPr>
              <a:t>结果保留小数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点后两位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）估计摸到白球的机会是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0.60.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B4F2FC-8454-9BFA-6616-9DBF9EC15E56}"/>
              </a:ext>
            </a:extLst>
          </p:cNvPr>
          <p:cNvSpPr txBox="1"/>
          <p:nvPr/>
        </p:nvSpPr>
        <p:spPr>
          <a:xfrm>
            <a:off x="450108" y="6123585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）估计摸到白球的机会是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5" name="yt_shape_13955"/>
          <p:cNvSpPr txBox="1"/>
          <p:nvPr/>
        </p:nvSpPr>
        <p:spPr>
          <a:xfrm>
            <a:off x="540000" y="900000"/>
            <a:ext cx="730969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试估算口袋里黑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白两种颜色的球各有多少个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）可知，摸到白球的机会大约为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估计白球的个数为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（个），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黑球的个数为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（个）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94EBA1-8B16-4E95-CF27-44997F8C76DD}"/>
              </a:ext>
            </a:extLst>
          </p:cNvPr>
          <p:cNvSpPr txBox="1"/>
          <p:nvPr/>
        </p:nvSpPr>
        <p:spPr>
          <a:xfrm>
            <a:off x="449989" y="1328682"/>
            <a:ext cx="7419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）可知，摸到白球的机会大约为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E02F35-7B75-6DB3-75E8-07622A242522}"/>
              </a:ext>
            </a:extLst>
          </p:cNvPr>
          <p:cNvSpPr txBox="1"/>
          <p:nvPr/>
        </p:nvSpPr>
        <p:spPr>
          <a:xfrm>
            <a:off x="449989" y="1804170"/>
            <a:ext cx="589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估计白球的个数为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（个），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878E06-8E91-21F7-268F-1FC41B03C70C}"/>
              </a:ext>
            </a:extLst>
          </p:cNvPr>
          <p:cNvSpPr txBox="1"/>
          <p:nvPr/>
        </p:nvSpPr>
        <p:spPr>
          <a:xfrm>
            <a:off x="449989" y="2279658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黑球的个数为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（个）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1065</Words>
  <Application>Microsoft Office PowerPoint</Application>
  <PresentationFormat>宽屏</PresentationFormat>
  <Paragraphs>155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9" baseType="lpstr">
      <vt:lpstr>,isEnd</vt:lpstr>
      <vt:lpstr>_⨹_1_1febb,isEnd</vt:lpstr>
      <vt:lpstr>_⨹_1_3cddf</vt:lpstr>
      <vt:lpstr>_⨹_1_b0b22</vt:lpstr>
      <vt:lpstr>_⨹_11_6b6e6</vt:lpstr>
      <vt:lpstr>_⨹_12_47ffc</vt:lpstr>
      <vt:lpstr>_⨹_13_a6b25</vt:lpstr>
      <vt:lpstr>_⨹_2_67069,isEnd</vt:lpstr>
      <vt:lpstr>_⨹_2_6852a</vt:lpstr>
      <vt:lpstr>_⨹_3_945df,isEnd</vt:lpstr>
      <vt:lpstr>_⨹_4_12b57</vt:lpstr>
      <vt:lpstr>_⨹_4_14637</vt:lpstr>
      <vt:lpstr>_⨹_4_1b9a0</vt:lpstr>
      <vt:lpstr>_⨹_4_726fc</vt:lpstr>
      <vt:lpstr>_⨹_4_83bc5</vt:lpstr>
      <vt:lpstr>_⨹_4_9b08a</vt:lpstr>
      <vt:lpstr>_⨹_4_aefb1</vt:lpstr>
      <vt:lpstr>_⨹_4_b9360</vt:lpstr>
      <vt:lpstr>_⨹_4_c568b</vt:lpstr>
      <vt:lpstr>_⨹_4_cdaef</vt:lpstr>
      <vt:lpstr>_⨹_4_ebab6</vt:lpstr>
      <vt:lpstr>_⨹_5_ea224</vt:lpstr>
      <vt:lpstr>_⨹_6_67865</vt:lpstr>
      <vt:lpstr>_⨹_6_c1394</vt:lpstr>
      <vt:lpstr>_⨹_6_ec430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2024-04-26T08:46:26Z</dcterms:created>
  <dcterms:modified xsi:type="dcterms:W3CDTF">2024-04-28T05:08:47Z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