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1" r:id="rId6"/>
    <p:sldId id="327" r:id="rId7"/>
    <p:sldId id="313" r:id="rId8"/>
    <p:sldId id="315" r:id="rId9"/>
    <p:sldId id="318" r:id="rId10"/>
    <p:sldId id="321" r:id="rId11"/>
    <p:sldId id="329" r:id="rId12"/>
    <p:sldId id="323" r:id="rId13"/>
    <p:sldId id="324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image" Target="../media/image3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6" name="yt_shape_1098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85" name="yt_image_10985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88" name="yt_shape_10988"/>
          <p:cNvSpPr txBox="1"/>
          <p:nvPr/>
        </p:nvSpPr>
        <p:spPr>
          <a:xfrm>
            <a:off x="540000" y="1482165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一元二次方程的求根公式</a:t>
            </a:r>
          </a:p>
        </p:txBody>
      </p:sp>
      <p:sp>
        <p:nvSpPr>
          <p:cNvPr id="10989" name="yt_shape_10989"/>
          <p:cNvSpPr txBox="1"/>
          <p:nvPr/>
        </p:nvSpPr>
        <p:spPr>
          <a:xfrm>
            <a:off x="540120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化成一般形式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90d8"/>
              </a:rPr>
              <a:t>的值分别是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90" name="yt_table_109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511974"/>
              </p:ext>
            </p:extLst>
          </p:nvPr>
        </p:nvGraphicFramePr>
        <p:xfrm>
          <a:off x="540047" y="2931034"/>
          <a:ext cx="6834823" cy="950976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</a:tbl>
          </a:graphicData>
        </a:graphic>
      </p:graphicFrame>
      <p:sp>
        <p:nvSpPr>
          <p:cNvPr id="10992" name="yt_shape_10992"/>
          <p:cNvSpPr txBox="1"/>
          <p:nvPr/>
        </p:nvSpPr>
        <p:spPr>
          <a:xfrm>
            <a:off x="540000" y="3932588"/>
            <a:ext cx="6955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93" name="yt_table_109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971983"/>
              </p:ext>
            </p:extLst>
          </p:nvPr>
        </p:nvGraphicFramePr>
        <p:xfrm>
          <a:off x="540047" y="4411891"/>
          <a:ext cx="8114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</a:tbl>
          </a:graphicData>
        </a:graphic>
      </p:graphicFrame>
      <p:pic>
        <p:nvPicPr>
          <p:cNvPr id="3" name="yt_shape_1714121388859" title="H_26.259764">
            <a:extLst>
              <a:ext uri="{FF2B5EF4-FFF2-40B4-BE49-F238E27FC236}">
                <a16:creationId xmlns:a16="http://schemas.microsoft.com/office/drawing/2014/main" id="{6BC8C328-A428-796A-1CAC-78FD3C063E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27662C-0771-9169-2439-DEB3526BE253}"/>
              </a:ext>
            </a:extLst>
          </p:cNvPr>
          <p:cNvSpPr txBox="1"/>
          <p:nvPr/>
        </p:nvSpPr>
        <p:spPr>
          <a:xfrm>
            <a:off x="1059709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BA9CD6-79D5-095B-D9AB-5ED0AF94486F}"/>
              </a:ext>
            </a:extLst>
          </p:cNvPr>
          <p:cNvSpPr txBox="1"/>
          <p:nvPr/>
        </p:nvSpPr>
        <p:spPr>
          <a:xfrm>
            <a:off x="6525351" y="38857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45" name="yt_shape_11045"/>
              <p:cNvSpPr txBox="1"/>
              <p:nvPr/>
            </p:nvSpPr>
            <p:spPr>
              <a:xfrm>
                <a:off x="540000" y="900000"/>
                <a:ext cx="5038302" cy="50516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45" name="yt_shape_11045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38302" cy="5051639"/>
              </a:xfrm>
              <a:prstGeom prst="rect">
                <a:avLst/>
              </a:prstGeom>
              <a:blipFill>
                <a:blip r:embed="rId2"/>
                <a:stretch>
                  <a:fillRect l="-3753" t="-1087" r="-2785" b="-1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683F386-8150-F404-AA7C-8C5634BC598A}"/>
              </a:ext>
            </a:extLst>
          </p:cNvPr>
          <p:cNvSpPr txBox="1"/>
          <p:nvPr/>
        </p:nvSpPr>
        <p:spPr>
          <a:xfrm>
            <a:off x="449989" y="1328682"/>
            <a:ext cx="328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6E19AD-D2DA-5B4F-B13F-DE27F557369B}"/>
              </a:ext>
            </a:extLst>
          </p:cNvPr>
          <p:cNvSpPr txBox="1"/>
          <p:nvPr/>
        </p:nvSpPr>
        <p:spPr>
          <a:xfrm>
            <a:off x="449989" y="1804170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90755E-6409-4187-52A5-757B47696EAF}"/>
              </a:ext>
            </a:extLst>
          </p:cNvPr>
          <p:cNvSpPr txBox="1"/>
          <p:nvPr/>
        </p:nvSpPr>
        <p:spPr>
          <a:xfrm>
            <a:off x="449989" y="2279658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4016E22-1A68-30C5-BE59-005952132789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272484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8}">
                <a:extLst>
                  <a:ext uri="{FF2B5EF4-FFF2-40B4-BE49-F238E27FC236}">
                    <a16:creationId xmlns:a16="http://schemas.microsoft.com/office/drawing/2014/main" id="{34016E22-1A68-30C5-BE59-0059521327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2724849" cy="768490"/>
              </a:xfrm>
              <a:prstGeom prst="rect">
                <a:avLst/>
              </a:prstGeom>
              <a:blipFill>
                <a:blip r:embed="rId3"/>
                <a:stretch>
                  <a:fillRect l="-3579" r="-357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57375EE-1321-99FA-9490-BEC6527BB3AE}"/>
              </a:ext>
            </a:extLst>
          </p:cNvPr>
          <p:cNvSpPr txBox="1"/>
          <p:nvPr/>
        </p:nvSpPr>
        <p:spPr>
          <a:xfrm>
            <a:off x="449989" y="3905512"/>
            <a:ext cx="327393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EEE769B-AACD-A435-C7FA-42E85455D49C}"/>
                  </a:ext>
                </a:extLst>
              </p:cNvPr>
              <p:cNvSpPr txBox="1"/>
              <p:nvPr/>
            </p:nvSpPr>
            <p:spPr>
              <a:xfrm>
                <a:off x="449989" y="4381000"/>
                <a:ext cx="5169662" cy="8530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8}">
                <a:extLst>
                  <a:ext uri="{FF2B5EF4-FFF2-40B4-BE49-F238E27FC236}">
                    <a16:creationId xmlns:a16="http://schemas.microsoft.com/office/drawing/2014/main" id="{9EEE769B-AACD-A435-C7FA-42E85455D4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1000"/>
                <a:ext cx="5169662" cy="853009"/>
              </a:xfrm>
              <a:prstGeom prst="rect">
                <a:avLst/>
              </a:prstGeom>
              <a:blipFill>
                <a:blip r:embed="rId4"/>
                <a:stretch>
                  <a:fillRect l="-1887" r="-1887" b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CF4E09C-7A68-71F7-A70E-AFC3A73AD9A6}"/>
                  </a:ext>
                </a:extLst>
              </p:cNvPr>
              <p:cNvSpPr txBox="1"/>
              <p:nvPr/>
            </p:nvSpPr>
            <p:spPr>
              <a:xfrm>
                <a:off x="497614" y="5140397"/>
                <a:ext cx="3526663" cy="809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8}">
                <a:extLst>
                  <a:ext uri="{FF2B5EF4-FFF2-40B4-BE49-F238E27FC236}">
                    <a16:creationId xmlns:a16="http://schemas.microsoft.com/office/drawing/2014/main" id="{DCF4E09C-7A68-71F7-A70E-AFC3A73AD9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140397"/>
                <a:ext cx="3526663" cy="809193"/>
              </a:xfrm>
              <a:prstGeom prst="rect">
                <a:avLst/>
              </a:prstGeom>
              <a:blipFill>
                <a:blip r:embed="rId5"/>
                <a:stretch>
                  <a:fillRect l="-2768" r="-2941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1" name="yt_shape_11051"/>
          <p:cNvSpPr txBox="1"/>
          <p:nvPr/>
        </p:nvSpPr>
        <p:spPr>
          <a:xfrm>
            <a:off x="540000" y="900000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阅读下面材料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052" name="yt_shape_11052"/>
          <p:cNvSpPr txBox="1"/>
          <p:nvPr/>
        </p:nvSpPr>
        <p:spPr>
          <a:xfrm>
            <a:off x="540000" y="1268760"/>
            <a:ext cx="36740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解方程：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053" name="yt_shape_11053"/>
          <p:cNvSpPr txBox="1"/>
          <p:nvPr/>
        </p:nvSpPr>
        <p:spPr>
          <a:xfrm>
            <a:off x="540119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时，原方程可化为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16a55"/>
              </a:rPr>
              <a:t>（不合题意，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舍去）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054" name="yt_shape_11054"/>
          <p:cNvSpPr txBox="1"/>
          <p:nvPr/>
        </p:nvSpPr>
        <p:spPr>
          <a:xfrm>
            <a:off x="540119" y="24928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时，原方程可化为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9db6a"/>
              </a:rPr>
              <a:t>（不合题意，舍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去），</a:t>
            </a:r>
          </a:p>
        </p:txBody>
      </p:sp>
      <p:sp>
        <p:nvSpPr>
          <p:cNvPr id="11055" name="yt_shape_11055"/>
          <p:cNvSpPr txBox="1"/>
          <p:nvPr/>
        </p:nvSpPr>
        <p:spPr>
          <a:xfrm>
            <a:off x="540000" y="3356992"/>
            <a:ext cx="43441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原方程的解为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1056" name="yt_shape_11056"/>
          <p:cNvSpPr txBox="1"/>
          <p:nvPr/>
        </p:nvSpPr>
        <p:spPr>
          <a:xfrm>
            <a:off x="540000" y="3737044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仿照上题的思路和方法解方程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057" name="yt_shape_11057"/>
          <p:cNvSpPr txBox="1"/>
          <p:nvPr/>
        </p:nvSpPr>
        <p:spPr>
          <a:xfrm>
            <a:off x="540000" y="4152613"/>
            <a:ext cx="29046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058" name="yt_shape_11058"/>
          <p:cNvSpPr txBox="1"/>
          <p:nvPr/>
        </p:nvSpPr>
        <p:spPr>
          <a:xfrm>
            <a:off x="540119" y="519890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时，原方程可化为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6_d1d24"/>
              </a:rPr>
              <a:t>（不合题意，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舍去），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A5A388-E567-A7E1-9E18-D32889395DDD}"/>
              </a:ext>
            </a:extLst>
          </p:cNvPr>
          <p:cNvSpPr txBox="1"/>
          <p:nvPr/>
        </p:nvSpPr>
        <p:spPr>
          <a:xfrm>
            <a:off x="450108" y="4588092"/>
            <a:ext cx="1132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时，原方程可化为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d1d24"/>
              </a:rPr>
              <a:t>（不合题意，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A30F4C-7BFE-298B-FF13-9342CAAEFA3A}"/>
              </a:ext>
            </a:extLst>
          </p:cNvPr>
          <p:cNvSpPr txBox="1"/>
          <p:nvPr/>
        </p:nvSpPr>
        <p:spPr>
          <a:xfrm>
            <a:off x="450108" y="5015569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舍去），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1059"/>
          <p:cNvSpPr txBox="1"/>
          <p:nvPr/>
        </p:nvSpPr>
        <p:spPr>
          <a:xfrm>
            <a:off x="540000" y="5420022"/>
            <a:ext cx="58301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时，原方程可化为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3" name="yt_shape_11060"/>
          <p:cNvSpPr txBox="1"/>
          <p:nvPr/>
        </p:nvSpPr>
        <p:spPr>
          <a:xfrm>
            <a:off x="540000" y="5899325"/>
            <a:ext cx="557524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（不合题意，舍去）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原方程的解为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F9F418F-4EC7-7BE5-C07E-7F0A9C84A805}"/>
              </a:ext>
            </a:extLst>
          </p:cNvPr>
          <p:cNvSpPr txBox="1"/>
          <p:nvPr/>
        </p:nvSpPr>
        <p:spPr>
          <a:xfrm>
            <a:off x="449989" y="5373216"/>
            <a:ext cx="5953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时，原方程可化为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2100F43-4C93-EB05-95AE-D7787DB6F800}"/>
              </a:ext>
            </a:extLst>
          </p:cNvPr>
          <p:cNvSpPr txBox="1"/>
          <p:nvPr/>
        </p:nvSpPr>
        <p:spPr>
          <a:xfrm>
            <a:off x="449989" y="5812228"/>
            <a:ext cx="5701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（不合题意，舍去）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CC90CE0-8ECE-1CC5-FED3-194E443D7358}"/>
              </a:ext>
            </a:extLst>
          </p:cNvPr>
          <p:cNvSpPr txBox="1"/>
          <p:nvPr/>
        </p:nvSpPr>
        <p:spPr>
          <a:xfrm>
            <a:off x="449989" y="6237312"/>
            <a:ext cx="4482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原方程的解为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4" grpId="0" build="allAtOnce"/>
      <p:bldP spid="15" grpId="0" build="allAtOnce"/>
      <p:bldP spid="1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2" name="yt_shape_1106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61" name="yt_image_1106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4" name="yt_shape_11064"/>
          <p:cNvSpPr txBox="1"/>
          <p:nvPr/>
        </p:nvSpPr>
        <p:spPr>
          <a:xfrm>
            <a:off x="540119" y="14313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正方形剪成四块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恰能拼成图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12c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求这个正方形的面积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65" name="yt_image_1106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5115" y="2543176"/>
            <a:ext cx="3721768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7" name="yt_shape_11067"/>
          <p:cNvSpPr txBox="1"/>
          <p:nvPr/>
        </p:nvSpPr>
        <p:spPr>
          <a:xfrm>
            <a:off x="540000" y="4298944"/>
            <a:ext cx="735457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解：根据图形和题意，得（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68" name="yt_shape_11068"/>
              <p:cNvSpPr txBox="1"/>
              <p:nvPr/>
            </p:nvSpPr>
            <p:spPr>
              <a:xfrm>
                <a:off x="540000" y="5258379"/>
                <a:ext cx="5490414" cy="14896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（舍去），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正方形的面积为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7+3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068" name="yt_shape_11068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58379"/>
                <a:ext cx="5490414" cy="1489639"/>
              </a:xfrm>
              <a:prstGeom prst="rect">
                <a:avLst/>
              </a:prstGeom>
              <a:blipFill>
                <a:blip r:embed="rId4"/>
                <a:stretch>
                  <a:fillRect l="-3444" r="-2556" b="-6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3D9BC2B-016B-9952-F081-43B190F0A075}"/>
              </a:ext>
            </a:extLst>
          </p:cNvPr>
          <p:cNvSpPr txBox="1"/>
          <p:nvPr/>
        </p:nvSpPr>
        <p:spPr>
          <a:xfrm>
            <a:off x="449989" y="4252139"/>
            <a:ext cx="7463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解：根据图形和题意，得（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4B7653-4A45-A71C-9A89-6C863D60D946}"/>
              </a:ext>
            </a:extLst>
          </p:cNvPr>
          <p:cNvSpPr txBox="1"/>
          <p:nvPr/>
        </p:nvSpPr>
        <p:spPr>
          <a:xfrm>
            <a:off x="449989" y="4727626"/>
            <a:ext cx="553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738B64C-8361-FE7C-0ED9-84EF690AF309}"/>
                  </a:ext>
                </a:extLst>
              </p:cNvPr>
              <p:cNvSpPr txBox="1"/>
              <p:nvPr/>
            </p:nvSpPr>
            <p:spPr>
              <a:xfrm>
                <a:off x="449989" y="5211573"/>
                <a:ext cx="5314188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（舍去），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6, 'mathAnswerShape': 1}">
                <a:extLst>
                  <a:ext uri="{FF2B5EF4-FFF2-40B4-BE49-F238E27FC236}">
                    <a16:creationId xmlns:a16="http://schemas.microsoft.com/office/drawing/2014/main" id="{B738B64C-8361-FE7C-0ED9-84EF690AF3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11573"/>
                <a:ext cx="5314188" cy="853136"/>
              </a:xfrm>
              <a:prstGeom prst="rect">
                <a:avLst/>
              </a:prstGeom>
              <a:blipFill>
                <a:blip r:embed="rId5"/>
                <a:stretch>
                  <a:fillRect l="-1835" r="-1720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2E2013D-CDBA-1DF4-DFA6-7DAE65E7EE6D}"/>
                  </a:ext>
                </a:extLst>
              </p:cNvPr>
              <p:cNvSpPr txBox="1"/>
              <p:nvPr/>
            </p:nvSpPr>
            <p:spPr>
              <a:xfrm>
                <a:off x="449989" y="5971097"/>
                <a:ext cx="5617401" cy="809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正方形的面积为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7+3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16, 'mathAnswerShape': 1}">
                <a:extLst>
                  <a:ext uri="{FF2B5EF4-FFF2-40B4-BE49-F238E27FC236}">
                    <a16:creationId xmlns:a16="http://schemas.microsoft.com/office/drawing/2014/main" id="{B2E2013D-CDBA-1DF4-DFA6-7DAE65E7EE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71097"/>
                <a:ext cx="5617401" cy="809320"/>
              </a:xfrm>
              <a:prstGeom prst="rect">
                <a:avLst/>
              </a:prstGeom>
              <a:blipFill>
                <a:blip r:embed="rId6"/>
                <a:stretch>
                  <a:fillRect l="-1737" r="-1846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5" name="yt_shape_10995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用公式法解一元二次方程</a:t>
            </a:r>
          </a:p>
        </p:txBody>
      </p:sp>
      <p:sp>
        <p:nvSpPr>
          <p:cNvPr id="10996" name="yt_shape_10996"/>
          <p:cNvSpPr txBox="1"/>
          <p:nvPr/>
        </p:nvSpPr>
        <p:spPr>
          <a:xfrm>
            <a:off x="540000" y="1389434"/>
            <a:ext cx="62645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97" name="yt_table_10997" title="H_202.25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4642439"/>
                  </p:ext>
                </p:extLst>
              </p:nvPr>
            </p:nvGraphicFramePr>
            <p:xfrm>
              <a:off x="540047" y="1868737"/>
              <a:ext cx="3979990" cy="2750948"/>
            </p:xfrm>
            <a:graphic>
              <a:graphicData uri="http://schemas.openxmlformats.org/drawingml/2006/table">
                <a:tbl>
                  <a:tblPr/>
                  <a:tblGrid>
                    <a:gridCol w="3979990">
                      <a:extLst>
                        <a:ext uri="{9D8B030D-6E8A-4147-A177-3AD203B41FA5}">
                          <a16:colId xmlns:a16="http://schemas.microsoft.com/office/drawing/2014/main" val="102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−1+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没有实数根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997" name="yt_table_10997" descr="{&quot;rangeId&quot;:5,&quot;type&quot;:&quot;Option&quot;}" title="H_202.25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4642439"/>
                  </p:ext>
                </p:extLst>
              </p:nvPr>
            </p:nvGraphicFramePr>
            <p:xfrm>
              <a:off x="540047" y="1868737"/>
              <a:ext cx="3979990" cy="2568577"/>
            </p:xfrm>
            <a:graphic>
              <a:graphicData uri="http://schemas.openxmlformats.org/drawingml/2006/table">
                <a:tbl>
                  <a:tblPr/>
                  <a:tblGrid>
                    <a:gridCol w="3979990">
                      <a:extLst>
                        <a:ext uri="{9D8B030D-6E8A-4147-A177-3AD203B41FA5}">
                          <a16:colId xmlns:a16="http://schemas.microsoft.com/office/drawing/2014/main" val="10229"/>
                        </a:ext>
                      </a:extLst>
                    </a:gridCol>
                  </a:tblGrid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847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8"/>
                      </a:ext>
                    </a:extLst>
                  </a:tr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855" b="-1871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9"/>
                      </a:ext>
                    </a:extLst>
                  </a:tr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0855" b="-871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没有实数根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388917">
            <a:extLst>
              <a:ext uri="{FF2B5EF4-FFF2-40B4-BE49-F238E27FC236}">
                <a16:creationId xmlns:a16="http://schemas.microsoft.com/office/drawing/2014/main" id="{68FEDE22-8436-CC99-29DA-CD7D22DE70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5C3A0D-5B68-B141-20D3-AA4F41C44616}"/>
              </a:ext>
            </a:extLst>
          </p:cNvPr>
          <p:cNvSpPr txBox="1"/>
          <p:nvPr/>
        </p:nvSpPr>
        <p:spPr>
          <a:xfrm>
            <a:off x="584113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98" name="yt_shape_10998"/>
              <p:cNvSpPr txBox="1"/>
              <p:nvPr/>
            </p:nvSpPr>
            <p:spPr>
              <a:xfrm>
                <a:off x="540000" y="900000"/>
                <a:ext cx="9390648" cy="43484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（答题模板）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用公式法解方程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2.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将原方程化为一般形式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1±5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若代数式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998" name="yt_shape_109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390648" cy="4348498"/>
              </a:xfrm>
              <a:prstGeom prst="rect">
                <a:avLst/>
              </a:prstGeom>
              <a:blipFill>
                <a:blip r:embed="rId2"/>
                <a:stretch>
                  <a:fillRect l="-2013" t="-1262" r="-1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2930BD1-891A-1ED5-C82F-5CBB2A0DBB45}"/>
              </a:ext>
            </a:extLst>
          </p:cNvPr>
          <p:cNvSpPr txBox="1"/>
          <p:nvPr/>
        </p:nvSpPr>
        <p:spPr>
          <a:xfrm>
            <a:off x="5326789" y="1300935"/>
            <a:ext cx="237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3ED4B9-95BB-9C9F-C2D4-B313EA8CC966}"/>
              </a:ext>
            </a:extLst>
          </p:cNvPr>
          <p:cNvSpPr txBox="1"/>
          <p:nvPr/>
        </p:nvSpPr>
        <p:spPr>
          <a:xfrm>
            <a:off x="1916839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B53169-8E35-D2C8-7C64-4A9213EB8A26}"/>
              </a:ext>
            </a:extLst>
          </p:cNvPr>
          <p:cNvSpPr txBox="1"/>
          <p:nvPr/>
        </p:nvSpPr>
        <p:spPr>
          <a:xfrm>
            <a:off x="3840889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A88DAA-59AC-62D3-AB85-A2D9C4CE0592}"/>
              </a:ext>
            </a:extLst>
          </p:cNvPr>
          <p:cNvSpPr txBox="1"/>
          <p:nvPr/>
        </p:nvSpPr>
        <p:spPr>
          <a:xfrm>
            <a:off x="5747477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C31FC9-B077-1834-FB71-208C82252640}"/>
              </a:ext>
            </a:extLst>
          </p:cNvPr>
          <p:cNvSpPr txBox="1"/>
          <p:nvPr/>
        </p:nvSpPr>
        <p:spPr>
          <a:xfrm>
            <a:off x="2810602" y="227965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8EBCCDD-AA50-55D5-6266-8359A0A28A71}"/>
                  </a:ext>
                </a:extLst>
              </p:cNvPr>
              <p:cNvSpPr txBox="1"/>
              <p:nvPr/>
            </p:nvSpPr>
            <p:spPr>
              <a:xfrm>
                <a:off x="3464334" y="2755146"/>
                <a:ext cx="1118299" cy="8770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6, 'hasSerialNum': 1, 'pageBreak': True}">
                <a:extLst>
                  <a:ext uri="{FF2B5EF4-FFF2-40B4-BE49-F238E27FC236}">
                    <a16:creationId xmlns:a16="http://schemas.microsoft.com/office/drawing/2014/main" id="{38EBCCDD-AA50-55D5-6266-8359A0A28A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4334" y="2755146"/>
                <a:ext cx="1118299" cy="8770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B517B4F-BE84-69F5-815B-C829A0CF7FB8}"/>
              </a:ext>
            </a:extLst>
          </p:cNvPr>
          <p:cNvCxnSpPr/>
          <p:nvPr/>
        </p:nvCxnSpPr>
        <p:spPr>
          <a:xfrm>
            <a:off x="3201920" y="3604465"/>
            <a:ext cx="12907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DA9BD74-9AD5-38DF-4794-38B42656C3A6}"/>
                  </a:ext>
                </a:extLst>
              </p:cNvPr>
              <p:cNvSpPr txBox="1"/>
              <p:nvPr/>
            </p:nvSpPr>
            <p:spPr>
              <a:xfrm>
                <a:off x="1696177" y="3380590"/>
                <a:ext cx="66109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DA9BD74-9AD5-38DF-4794-38B42656C3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6177" y="3380590"/>
                <a:ext cx="661099" cy="76849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431C5B12-F66A-C81B-A7FD-C7659A023203}"/>
              </a:ext>
            </a:extLst>
          </p:cNvPr>
          <p:cNvSpPr txBox="1"/>
          <p:nvPr/>
        </p:nvSpPr>
        <p:spPr>
          <a:xfrm>
            <a:off x="3680552" y="3538609"/>
            <a:ext cx="942086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C18C174-A8D7-C74D-C38B-6A77304E20CE}"/>
                  </a:ext>
                </a:extLst>
              </p:cNvPr>
              <p:cNvSpPr txBox="1"/>
              <p:nvPr/>
            </p:nvSpPr>
            <p:spPr>
              <a:xfrm>
                <a:off x="6885714" y="4132537"/>
                <a:ext cx="296799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" name="文本框 10" descr="{'rangeId': 6, 'hasSerialNum': 1, 'pageBreak': True}">
                <a:extLst>
                  <a:ext uri="{FF2B5EF4-FFF2-40B4-BE49-F238E27FC236}">
                    <a16:creationId xmlns:a16="http://schemas.microsoft.com/office/drawing/2014/main" id="{5C18C174-A8D7-C74D-C38B-6A77304E20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5714" y="4132537"/>
                <a:ext cx="2967991" cy="615392"/>
              </a:xfrm>
              <a:prstGeom prst="rect">
                <a:avLst/>
              </a:prstGeom>
              <a:blipFill>
                <a:blip r:embed="rId5"/>
                <a:stretch>
                  <a:fillRect l="-329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04" name="yt_shape_11004"/>
              <p:cNvSpPr txBox="1"/>
              <p:nvPr/>
            </p:nvSpPr>
            <p:spPr>
              <a:xfrm>
                <a:off x="540000" y="1139668"/>
                <a:ext cx="5283498" cy="56069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>
          <p:sp>
            <p:nvSpPr>
              <p:cNvPr id="11004" name="yt_shape_110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39668"/>
                <a:ext cx="5283498" cy="5606984"/>
              </a:xfrm>
              <a:prstGeom prst="rect">
                <a:avLst/>
              </a:prstGeom>
              <a:blipFill>
                <a:blip r:embed="rId2"/>
                <a:stretch>
                  <a:fillRect l="-3580" t="-978" r="-2656" b="-2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8653C1B-CC29-4F11-6A6A-1D4BC7956F7A}"/>
              </a:ext>
            </a:extLst>
          </p:cNvPr>
          <p:cNvSpPr txBox="1"/>
          <p:nvPr/>
        </p:nvSpPr>
        <p:spPr>
          <a:xfrm>
            <a:off x="449989" y="1568350"/>
            <a:ext cx="3877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B44758-8F2B-FF99-BAD4-44E7E7E76D77}"/>
              </a:ext>
            </a:extLst>
          </p:cNvPr>
          <p:cNvSpPr txBox="1"/>
          <p:nvPr/>
        </p:nvSpPr>
        <p:spPr>
          <a:xfrm>
            <a:off x="449989" y="2043838"/>
            <a:ext cx="541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44D1A0-123F-35A5-6B1C-14D919FE03E6}"/>
                  </a:ext>
                </a:extLst>
              </p:cNvPr>
              <p:cNvSpPr txBox="1"/>
              <p:nvPr/>
            </p:nvSpPr>
            <p:spPr>
              <a:xfrm>
                <a:off x="497614" y="2519326"/>
                <a:ext cx="1799399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44D1A0-123F-35A5-6B1C-14D919FE03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519326"/>
                <a:ext cx="1799399" cy="853136"/>
              </a:xfrm>
              <a:prstGeom prst="rect">
                <a:avLst/>
              </a:prstGeom>
              <a:blipFill>
                <a:blip r:embed="rId3"/>
                <a:stretch>
                  <a:fillRect l="-5424" r="-5424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ACA3EB8-109B-1839-1EBE-96AEC556CD7E}"/>
                  </a:ext>
                </a:extLst>
              </p:cNvPr>
              <p:cNvSpPr txBox="1"/>
              <p:nvPr/>
            </p:nvSpPr>
            <p:spPr>
              <a:xfrm>
                <a:off x="497614" y="3278850"/>
                <a:ext cx="3336163" cy="8531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−1+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ACA3EB8-109B-1839-1EBE-96AEC556CD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278850"/>
                <a:ext cx="3336163" cy="853135"/>
              </a:xfrm>
              <a:prstGeom prst="rect">
                <a:avLst/>
              </a:prstGeom>
              <a:blipFill>
                <a:blip r:embed="rId4"/>
                <a:stretch>
                  <a:fillRect l="-2925" r="-2925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3E4BD70-9D35-9BE4-5B46-BF82EB266871}"/>
              </a:ext>
            </a:extLst>
          </p:cNvPr>
          <p:cNvSpPr txBox="1"/>
          <p:nvPr/>
        </p:nvSpPr>
        <p:spPr>
          <a:xfrm>
            <a:off x="449989" y="4513861"/>
            <a:ext cx="380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5EE5E15-C062-F468-ECC8-763A6FFB492A}"/>
              </a:ext>
            </a:extLst>
          </p:cNvPr>
          <p:cNvSpPr txBox="1"/>
          <p:nvPr/>
        </p:nvSpPr>
        <p:spPr>
          <a:xfrm>
            <a:off x="449989" y="4989349"/>
            <a:ext cx="426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864669F-E922-9764-C67A-6A38C4EA921A}"/>
                  </a:ext>
                </a:extLst>
              </p:cNvPr>
              <p:cNvSpPr txBox="1"/>
              <p:nvPr/>
            </p:nvSpPr>
            <p:spPr>
              <a:xfrm>
                <a:off x="497614" y="5464837"/>
                <a:ext cx="1793049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864669F-E922-9764-C67A-6A38C4EA92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464837"/>
                <a:ext cx="1793049" cy="850024"/>
              </a:xfrm>
              <a:prstGeom prst="rect">
                <a:avLst/>
              </a:prstGeom>
              <a:blipFill>
                <a:blip r:embed="rId5"/>
                <a:stretch>
                  <a:fillRect l="-5442" r="-5442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9F8EA1A-683C-EF7B-8136-6CF5BF983C7E}"/>
              </a:ext>
            </a:extLst>
          </p:cNvPr>
          <p:cNvSpPr txBox="1"/>
          <p:nvPr/>
        </p:nvSpPr>
        <p:spPr>
          <a:xfrm>
            <a:off x="497614" y="6221249"/>
            <a:ext cx="2300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9989" y="620688"/>
            <a:ext cx="357020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用公式法解下列方程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10" name="yt_shape_11010"/>
              <p:cNvSpPr txBox="1"/>
              <p:nvPr/>
            </p:nvSpPr>
            <p:spPr>
              <a:xfrm>
                <a:off x="540000" y="900000"/>
                <a:ext cx="6129883" cy="29277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28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10" name="yt_shape_11010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29883" cy="2927725"/>
              </a:xfrm>
              <a:prstGeom prst="rect">
                <a:avLst/>
              </a:prstGeom>
              <a:blipFill>
                <a:blip r:embed="rId2"/>
                <a:stretch>
                  <a:fillRect l="-3085" t="-1875" r="-2189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C4F65E1-D943-F5EA-5024-01F708EAD5E3}"/>
              </a:ext>
            </a:extLst>
          </p:cNvPr>
          <p:cNvSpPr txBox="1"/>
          <p:nvPr/>
        </p:nvSpPr>
        <p:spPr>
          <a:xfrm>
            <a:off x="449989" y="1328682"/>
            <a:ext cx="4410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0641FE-C859-250B-C32F-DC6971380EC7}"/>
              </a:ext>
            </a:extLst>
          </p:cNvPr>
          <p:cNvSpPr txBox="1"/>
          <p:nvPr/>
        </p:nvSpPr>
        <p:spPr>
          <a:xfrm>
            <a:off x="449989" y="1804170"/>
            <a:ext cx="625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D39D00-F3DC-862D-AFAA-9EE74E49E348}"/>
                  </a:ext>
                </a:extLst>
              </p:cNvPr>
              <p:cNvSpPr txBox="1"/>
              <p:nvPr/>
            </p:nvSpPr>
            <p:spPr>
              <a:xfrm>
                <a:off x="497614" y="2279658"/>
                <a:ext cx="1766063" cy="8519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28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}">
                <a:extLst>
                  <a:ext uri="{FF2B5EF4-FFF2-40B4-BE49-F238E27FC236}">
                    <a16:creationId xmlns:a16="http://schemas.microsoft.com/office/drawing/2014/main" id="{85D39D00-F3DC-862D-AFAA-9EE74E49E3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279658"/>
                <a:ext cx="1766063" cy="851993"/>
              </a:xfrm>
              <a:prstGeom prst="rect">
                <a:avLst/>
              </a:prstGeom>
              <a:blipFill>
                <a:blip r:embed="rId3"/>
                <a:stretch>
                  <a:fillRect l="-5536" r="-5882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2F632DD-93CC-FFA0-6BFF-2F7DA6CBBB5D}"/>
                  </a:ext>
                </a:extLst>
              </p:cNvPr>
              <p:cNvSpPr txBox="1"/>
              <p:nvPr/>
            </p:nvSpPr>
            <p:spPr>
              <a:xfrm>
                <a:off x="497614" y="3038039"/>
                <a:ext cx="3012314" cy="8081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}">
                <a:extLst>
                  <a:ext uri="{FF2B5EF4-FFF2-40B4-BE49-F238E27FC236}">
                    <a16:creationId xmlns:a16="http://schemas.microsoft.com/office/drawing/2014/main" id="{A2F632DD-93CC-FFA0-6BFF-2F7DA6CBBB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038039"/>
                <a:ext cx="3012314" cy="808177"/>
              </a:xfrm>
              <a:prstGeom prst="rect">
                <a:avLst/>
              </a:prstGeom>
              <a:blipFill>
                <a:blip r:embed="rId4"/>
                <a:stretch>
                  <a:fillRect l="-3239" r="-3441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3" name="yt_shape_11013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未将方程化为一般形式导致错误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14" name="yt_shape_11014"/>
              <p:cNvSpPr txBox="1"/>
              <p:nvPr/>
            </p:nvSpPr>
            <p:spPr>
              <a:xfrm>
                <a:off x="540000" y="1389434"/>
                <a:ext cx="894167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（注重过程学习）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有一位同学解答如下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14" name="yt_shape_11014" descr="{&quot;rangeId&quot;:2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8941679" cy="465577"/>
              </a:xfrm>
              <a:prstGeom prst="rect">
                <a:avLst/>
              </a:prstGeom>
              <a:blipFill>
                <a:blip r:embed="rId2"/>
                <a:stretch>
                  <a:fillRect l="-2115" t="-5263" r="-1091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16" name="yt_shape_11016"/>
              <p:cNvSpPr txBox="1"/>
              <p:nvPr/>
            </p:nvSpPr>
            <p:spPr>
              <a:xfrm>
                <a:off x="540000" y="1772816"/>
                <a:ext cx="458632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016" name="yt_shape_110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2816"/>
                <a:ext cx="4586320" cy="465577"/>
              </a:xfrm>
              <a:prstGeom prst="rect">
                <a:avLst/>
              </a:prstGeom>
              <a:blipFill>
                <a:blip r:embed="rId3"/>
                <a:stretch>
                  <a:fillRect l="-4122" t="-5263" r="-305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18" name="yt_shape_11018"/>
              <p:cNvSpPr txBox="1"/>
              <p:nvPr/>
            </p:nvSpPr>
            <p:spPr>
              <a:xfrm>
                <a:off x="540000" y="2171335"/>
                <a:ext cx="7559698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018" name="yt_shape_110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71335"/>
                <a:ext cx="7559698" cy="465577"/>
              </a:xfrm>
              <a:prstGeom prst="rect">
                <a:avLst/>
              </a:prstGeom>
              <a:blipFill>
                <a:blip r:embed="rId4"/>
                <a:stretch>
                  <a:fillRect l="-2500" t="-3896" r="-145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20" name="yt_shape_11020"/>
              <p:cNvSpPr txBox="1"/>
              <p:nvPr/>
            </p:nvSpPr>
            <p:spPr>
              <a:xfrm>
                <a:off x="540000" y="2492522"/>
                <a:ext cx="3688767" cy="7204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020" name="yt_shape_110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2522"/>
                <a:ext cx="3688767" cy="720454"/>
              </a:xfrm>
              <a:prstGeom prst="rect">
                <a:avLst/>
              </a:prstGeom>
              <a:blipFill>
                <a:blip r:embed="rId5"/>
                <a:stretch>
                  <a:fillRect l="-5124" r="-3967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22" name="yt_shape_11022"/>
              <p:cNvSpPr txBox="1"/>
              <p:nvPr/>
            </p:nvSpPr>
            <p:spPr>
              <a:xfrm>
                <a:off x="540000" y="3118344"/>
                <a:ext cx="4241802" cy="7427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022" name="yt_shape_110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18344"/>
                <a:ext cx="4241802" cy="742704"/>
              </a:xfrm>
              <a:prstGeom prst="rect">
                <a:avLst/>
              </a:prstGeom>
              <a:blipFill>
                <a:blip r:embed="rId6"/>
                <a:stretch>
                  <a:fillRect l="-4460" r="-3453" b="-14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24" name="yt_shape_11024"/>
          <p:cNvSpPr txBox="1"/>
          <p:nvPr/>
        </p:nvSpPr>
        <p:spPr>
          <a:xfrm>
            <a:off x="540000" y="3861048"/>
            <a:ext cx="105413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请你分析以上解答有无错误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若有错误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指出错误的地方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并写出正确的结果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121388993">
            <a:extLst>
              <a:ext uri="{FF2B5EF4-FFF2-40B4-BE49-F238E27FC236}">
                <a16:creationId xmlns:a16="http://schemas.microsoft.com/office/drawing/2014/main" id="{A3D99BA4-96FD-D172-A144-76A6B086770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1025"/>
              <p:cNvSpPr txBox="1"/>
              <p:nvPr/>
            </p:nvSpPr>
            <p:spPr>
              <a:xfrm>
                <a:off x="540000" y="4261805"/>
                <a:ext cx="6174704" cy="25302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解：有错误，错在未将方程化为一般形式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正确解：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10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61805"/>
                <a:ext cx="6174704" cy="2530290"/>
              </a:xfrm>
              <a:prstGeom prst="rect">
                <a:avLst/>
              </a:prstGeom>
              <a:blipFill>
                <a:blip r:embed="rId8"/>
                <a:stretch>
                  <a:fillRect l="-3063" t="-1928" r="-2075" b="-23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146C6608-E4D3-4AB1-C0A2-D1017482CE0D}"/>
              </a:ext>
            </a:extLst>
          </p:cNvPr>
          <p:cNvSpPr txBox="1"/>
          <p:nvPr/>
        </p:nvSpPr>
        <p:spPr>
          <a:xfrm>
            <a:off x="449989" y="4214999"/>
            <a:ext cx="574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解：有错误，错在未将方程化为一般形式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0B30219-4795-AE4F-5283-BAD72305F058}"/>
                  </a:ext>
                </a:extLst>
              </p:cNvPr>
              <p:cNvSpPr txBox="1"/>
              <p:nvPr/>
            </p:nvSpPr>
            <p:spPr>
              <a:xfrm>
                <a:off x="449989" y="4543261"/>
                <a:ext cx="40060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正确解：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0B30219-4795-AE4F-5283-BAD72305F0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3261"/>
                <a:ext cx="4006088" cy="613931"/>
              </a:xfrm>
              <a:prstGeom prst="rect">
                <a:avLst/>
              </a:prstGeom>
              <a:blipFill>
                <a:blip r:embed="rId9"/>
                <a:stretch>
                  <a:fillRect l="-2435" r="-228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DDE5B51-BC93-4AD5-9A5C-5CD271E404D0}"/>
                  </a:ext>
                </a:extLst>
              </p:cNvPr>
              <p:cNvSpPr txBox="1"/>
              <p:nvPr/>
            </p:nvSpPr>
            <p:spPr>
              <a:xfrm>
                <a:off x="497614" y="4941168"/>
                <a:ext cx="6247447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DDE5B51-BC93-4AD5-9A5C-5CD271E404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941168"/>
                <a:ext cx="6247447" cy="613931"/>
              </a:xfrm>
              <a:prstGeom prst="rect">
                <a:avLst/>
              </a:prstGeom>
              <a:blipFill>
                <a:blip r:embed="rId10"/>
                <a:stretch>
                  <a:fillRect l="-1563" r="-1563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CDDDC3C-E2CA-444B-C729-3F2C78D1BE9D}"/>
                  </a:ext>
                </a:extLst>
              </p:cNvPr>
              <p:cNvSpPr txBox="1"/>
              <p:nvPr/>
            </p:nvSpPr>
            <p:spPr>
              <a:xfrm>
                <a:off x="449989" y="5242510"/>
                <a:ext cx="2264601" cy="8507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CDDDC3C-E2CA-444B-C729-3F2C78D1BE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42510"/>
                <a:ext cx="2264601" cy="850786"/>
              </a:xfrm>
              <a:prstGeom prst="rect">
                <a:avLst/>
              </a:prstGeom>
              <a:blipFill>
                <a:blip r:embed="rId11"/>
                <a:stretch>
                  <a:fillRect l="-4313" r="-4313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243E341-6F7E-4263-50B4-5BA4793D5191}"/>
                  </a:ext>
                </a:extLst>
              </p:cNvPr>
              <p:cNvSpPr txBox="1"/>
              <p:nvPr/>
            </p:nvSpPr>
            <p:spPr>
              <a:xfrm>
                <a:off x="449989" y="5949280"/>
                <a:ext cx="4057015" cy="8291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243E341-6F7E-4263-50B4-5BA4793D51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49280"/>
                <a:ext cx="4057015" cy="829133"/>
              </a:xfrm>
              <a:prstGeom prst="rect">
                <a:avLst/>
              </a:prstGeom>
              <a:blipFill>
                <a:blip r:embed="rId12"/>
                <a:stretch>
                  <a:fillRect l="-2406" r="-2406" b="-4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9" name="yt_shape_1102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28" name="yt_image_11028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31" name="yt_shape_11031"/>
          <p:cNvSpPr txBox="1"/>
          <p:nvPr/>
        </p:nvSpPr>
        <p:spPr>
          <a:xfrm>
            <a:off x="540000" y="1482165"/>
            <a:ext cx="57627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下列解方程不是最佳方法的是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32" name="yt_table_1103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215309"/>
              </p:ext>
            </p:extLst>
          </p:nvPr>
        </p:nvGraphicFramePr>
        <p:xfrm>
          <a:off x="540047" y="1961468"/>
          <a:ext cx="6700838" cy="1901952"/>
        </p:xfrm>
        <a:graphic>
          <a:graphicData uri="http://schemas.openxmlformats.org/drawingml/2006/table">
            <a:tbl>
              <a:tblPr/>
              <a:tblGrid>
                <a:gridCol w="6700838">
                  <a:extLst>
                    <a:ext uri="{9D8B030D-6E8A-4147-A177-3AD203B41FA5}">
                      <a16:colId xmlns:a16="http://schemas.microsoft.com/office/drawing/2014/main" val="102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用直接开平方法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用公式法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用配方法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用因式分解法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</a:tbl>
          </a:graphicData>
        </a:graphic>
      </p:graphicFrame>
      <p:sp>
        <p:nvSpPr>
          <p:cNvPr id="11034" name="yt_shape_11034"/>
          <p:cNvSpPr txBox="1"/>
          <p:nvPr/>
        </p:nvSpPr>
        <p:spPr>
          <a:xfrm>
            <a:off x="540119" y="391378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（菏泽二十一中单元卷）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596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6fd6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36" name="yt_table_11036_skip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5534110"/>
                  </p:ext>
                </p:extLst>
              </p:nvPr>
            </p:nvGraphicFramePr>
            <p:xfrm>
              <a:off x="540047" y="5353354"/>
              <a:ext cx="6314187" cy="1043560"/>
            </p:xfrm>
            <a:graphic>
              <a:graphicData uri="http://schemas.openxmlformats.org/drawingml/2006/table">
                <a:tbl>
                  <a:tblPr/>
                  <a:tblGrid>
                    <a:gridCol w="2934145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  <a:gridCol w="3380042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036" name="yt_table_11036_skip" descr="{&quot;rangeId&quot;:12,&quot;type&quot;:&quot;Option&quot;,&quot;drawing&quot;:[&quot;yt_image_11035&quot;]}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5534110"/>
                  </p:ext>
                </p:extLst>
              </p:nvPr>
            </p:nvGraphicFramePr>
            <p:xfrm>
              <a:off x="540047" y="5353354"/>
              <a:ext cx="6314187" cy="924306"/>
            </p:xfrm>
            <a:graphic>
              <a:graphicData uri="http://schemas.openxmlformats.org/drawingml/2006/table">
                <a:tbl>
                  <a:tblPr/>
                  <a:tblGrid>
                    <a:gridCol w="2934145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  <a:gridCol w="3380042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115145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6847" t="-3947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947" r="-115145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6847" t="-103947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035" name="yt_image_11035_skip" title="H_72.99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85207" y="5353354"/>
            <a:ext cx="2164753" cy="92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584F6B-6F8F-22AA-127B-0C28476F7146}"/>
              </a:ext>
            </a:extLst>
          </p:cNvPr>
          <p:cNvSpPr txBox="1"/>
          <p:nvPr/>
        </p:nvSpPr>
        <p:spPr>
          <a:xfrm>
            <a:off x="53267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43D633-C9F7-B641-8423-867F3728E59B}"/>
              </a:ext>
            </a:extLst>
          </p:cNvPr>
          <p:cNvSpPr txBox="1"/>
          <p:nvPr/>
        </p:nvSpPr>
        <p:spPr>
          <a:xfrm>
            <a:off x="1059708" y="48179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37" name="yt_shape_11037"/>
              <p:cNvSpPr txBox="1"/>
              <p:nvPr/>
            </p:nvSpPr>
            <p:spPr>
              <a:xfrm>
                <a:off x="540000" y="900000"/>
                <a:ext cx="10818539" cy="4756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若最简二次根式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是同类二次根式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37" name="yt_shape_110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818539" cy="475643"/>
              </a:xfrm>
              <a:prstGeom prst="rect">
                <a:avLst/>
              </a:prstGeom>
              <a:blipFill>
                <a:blip r:embed="rId2"/>
                <a:stretch>
                  <a:fillRect l="-1747" t="-2564" r="-789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39" name="yt_shape_11039"/>
              <p:cNvSpPr txBox="1"/>
              <p:nvPr/>
            </p:nvSpPr>
            <p:spPr>
              <a:xfrm>
                <a:off x="540119" y="1426431"/>
                <a:ext cx="11492915" cy="1963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（新定义）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对任意的两实数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表示其中较小的数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3_78c95,isEnd"/>
                  </a:rPr>
                  <a:t>min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sz="3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W:3.755039,H:59.56,isEnd"/>
                  </a:rPr>
                  <a:t/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W:3.755039,H:59.56,isEnd"/>
                  </a:rPr>
                </a:b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39" name="yt_shape_110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26431"/>
                <a:ext cx="11492915" cy="1963679"/>
              </a:xfrm>
              <a:prstGeom prst="rect">
                <a:avLst/>
              </a:prstGeom>
              <a:blipFill>
                <a:blip r:embed="rId3"/>
                <a:stretch>
                  <a:fillRect l="-1645" t="-2795" b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A24BE6B-EE57-08A2-70CC-EB299EADD7E0}"/>
              </a:ext>
            </a:extLst>
          </p:cNvPr>
          <p:cNvSpPr txBox="1"/>
          <p:nvPr/>
        </p:nvSpPr>
        <p:spPr>
          <a:xfrm>
            <a:off x="10325699" y="853194"/>
            <a:ext cx="942086" cy="5646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646581-7C5A-992A-138F-7245C876DB54}"/>
                  </a:ext>
                </a:extLst>
              </p:cNvPr>
              <p:cNvSpPr txBox="1"/>
              <p:nvPr/>
            </p:nvSpPr>
            <p:spPr>
              <a:xfrm>
                <a:off x="8987640" y="1916832"/>
                <a:ext cx="2370899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67a83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646581-7C5A-992A-138F-7245C876DB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7640" y="1916832"/>
                <a:ext cx="2370899" cy="850024"/>
              </a:xfrm>
              <a:prstGeom prst="rect">
                <a:avLst/>
              </a:prstGeom>
              <a:blipFill>
                <a:blip r:embed="rId4"/>
                <a:stretch>
                  <a:fillRect l="-3856" r="-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84DAD7-75BA-2C51-7F45-3A408B105C80}"/>
                  </a:ext>
                </a:extLst>
              </p:cNvPr>
              <p:cNvSpPr txBox="1"/>
              <p:nvPr/>
            </p:nvSpPr>
            <p:spPr>
              <a:xfrm>
                <a:off x="623392" y="2415513"/>
                <a:ext cx="1097725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84DAD7-75BA-2C51-7F45-3A408B105C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2415513"/>
                <a:ext cx="1097725" cy="8064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2" name="yt_shape_11042"/>
          <p:cNvSpPr txBox="1"/>
          <p:nvPr/>
        </p:nvSpPr>
        <p:spPr>
          <a:xfrm>
            <a:off x="540000" y="1497935"/>
            <a:ext cx="29815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43" name="yt_shape_11043"/>
              <p:cNvSpPr txBox="1"/>
              <p:nvPr/>
            </p:nvSpPr>
            <p:spPr>
              <a:xfrm>
                <a:off x="540000" y="1977238"/>
                <a:ext cx="2643352" cy="27274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043" name="yt_shape_110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7238"/>
                <a:ext cx="2643352" cy="2727478"/>
              </a:xfrm>
              <a:prstGeom prst="rect">
                <a:avLst/>
              </a:prstGeom>
              <a:blipFill>
                <a:blip r:embed="rId2"/>
                <a:stretch>
                  <a:fillRect l="-7159" t="-1786" r="-6005" b="-2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A3B9D05-32B4-FEC3-04A9-216D6A1D6AAE}"/>
              </a:ext>
            </a:extLst>
          </p:cNvPr>
          <p:cNvSpPr txBox="1"/>
          <p:nvPr/>
        </p:nvSpPr>
        <p:spPr>
          <a:xfrm>
            <a:off x="449989" y="1930432"/>
            <a:ext cx="2797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F50D530-AA09-3148-4998-66EE9115B368}"/>
                  </a:ext>
                </a:extLst>
              </p:cNvPr>
              <p:cNvSpPr txBox="1"/>
              <p:nvPr/>
            </p:nvSpPr>
            <p:spPr>
              <a:xfrm>
                <a:off x="497614" y="2405920"/>
                <a:ext cx="1927988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F50D530-AA09-3148-4998-66EE9115B3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405920"/>
                <a:ext cx="1927988" cy="850024"/>
              </a:xfrm>
              <a:prstGeom prst="rect">
                <a:avLst/>
              </a:prstGeom>
              <a:blipFill>
                <a:blip r:embed="rId3"/>
                <a:stretch>
                  <a:fillRect l="-5063" r="-5063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D7DC95-A924-17B9-D9C6-04DCFBAF3C70}"/>
                  </a:ext>
                </a:extLst>
              </p:cNvPr>
              <p:cNvSpPr txBox="1"/>
              <p:nvPr/>
            </p:nvSpPr>
            <p:spPr>
              <a:xfrm>
                <a:off x="497614" y="3162332"/>
                <a:ext cx="1977199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−3+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D7DC95-A924-17B9-D9C6-04DCFBAF3C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162332"/>
                <a:ext cx="1977199" cy="850024"/>
              </a:xfrm>
              <a:prstGeom prst="rect">
                <a:avLst/>
              </a:prstGeom>
              <a:blipFill>
                <a:blip r:embed="rId4"/>
                <a:stretch>
                  <a:fillRect l="-4938" r="-4630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EF423F-F1BC-4C90-A80E-6BD5FCABD2BA}"/>
                  </a:ext>
                </a:extLst>
              </p:cNvPr>
              <p:cNvSpPr txBox="1"/>
              <p:nvPr/>
            </p:nvSpPr>
            <p:spPr>
              <a:xfrm>
                <a:off x="497614" y="3918744"/>
                <a:ext cx="1891474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EF423F-F1BC-4C90-A80E-6BD5FCABD2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918744"/>
                <a:ext cx="1891474" cy="806400"/>
              </a:xfrm>
              <a:prstGeom prst="rect">
                <a:avLst/>
              </a:prstGeom>
              <a:blipFill>
                <a:blip r:embed="rId5"/>
                <a:stretch>
                  <a:fillRect l="-5161" r="-5161"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1041"/>
          <p:cNvSpPr txBox="1"/>
          <p:nvPr/>
        </p:nvSpPr>
        <p:spPr>
          <a:xfrm>
            <a:off x="540000" y="1006132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用合适的方法解下列方程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1410</Words>
  <Application>Microsoft Office PowerPoint</Application>
  <PresentationFormat>宽屏</PresentationFormat>
  <Paragraphs>158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8" baseType="lpstr">
      <vt:lpstr>,isEnd</vt:lpstr>
      <vt:lpstr>_⨹_1_25968</vt:lpstr>
      <vt:lpstr>_⨹_1_67a83</vt:lpstr>
      <vt:lpstr>_⨹_1_c12c0</vt:lpstr>
      <vt:lpstr>_⨹_3_78c95,isEnd</vt:lpstr>
      <vt:lpstr>_⨹_4_96fd6</vt:lpstr>
      <vt:lpstr>_⨹_5_390d8</vt:lpstr>
      <vt:lpstr>_⨹_6_16a55</vt:lpstr>
      <vt:lpstr>_⨹_6_d1d24</vt:lpstr>
      <vt:lpstr>_⨹_7_9db6a</vt:lpstr>
      <vt:lpstr>Finished</vt:lpstr>
      <vt:lpstr>IsAddLine</vt:lpstr>
      <vt:lpstr>W:3.755039,H:59.56,isEnd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2024-04-26T08:46:26Z</dcterms:created>
  <dcterms:modified xsi:type="dcterms:W3CDTF">2024-04-28T01:59:45Z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