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03" r:id="rId3"/>
    <p:sldId id="305" r:id="rId4"/>
    <p:sldId id="306" r:id="rId5"/>
    <p:sldId id="309" r:id="rId6"/>
    <p:sldId id="323" r:id="rId7"/>
    <p:sldId id="311" r:id="rId8"/>
    <p:sldId id="314" r:id="rId9"/>
    <p:sldId id="320" r:id="rId10"/>
    <p:sldId id="316" r:id="rId11"/>
    <p:sldId id="318" r:id="rId12"/>
    <p:sldId id="322" r:id="rId13"/>
    <p:sldId id="25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05667-FD30-4C9E-BF3F-85DB88F785F0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34A37-5DEB-4676-817E-0B8897E11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31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34A37-5DEB-4676-817E-0B8897E11E6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882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8" name="yt_shape_14178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概率与数式的综合</a:t>
            </a:r>
          </a:p>
        </p:txBody>
      </p:sp>
      <p:sp>
        <p:nvSpPr>
          <p:cNvPr id="14179" name="yt_shape_14179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从盒子里放有三张分别写有整式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b694"/>
              </a:rPr>
              <a:t>从中随机抽取两张卡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把两张卡片上的整式分别作为分子和分母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则能组成分式的概率是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80" name="yt_table_14180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4813383"/>
                  </p:ext>
                </p:extLst>
              </p:nvPr>
            </p:nvGraphicFramePr>
            <p:xfrm>
              <a:off x="540047" y="2348869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80" name="yt_table_14180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4813383"/>
                  </p:ext>
                </p:extLst>
              </p:nvPr>
            </p:nvGraphicFramePr>
            <p:xfrm>
              <a:off x="540047" y="2348869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830382" title="H_25.973701">
            <a:extLst>
              <a:ext uri="{FF2B5EF4-FFF2-40B4-BE49-F238E27FC236}">
                <a16:creationId xmlns:a16="http://schemas.microsoft.com/office/drawing/2014/main" id="{5AB375D2-7881-7905-E8F4-BD2058DC45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BA4FC5-1DA3-E1E3-D15A-5EE2A9B04441}"/>
              </a:ext>
            </a:extLst>
          </p:cNvPr>
          <p:cNvSpPr txBox="1"/>
          <p:nvPr/>
        </p:nvSpPr>
        <p:spPr>
          <a:xfrm>
            <a:off x="10508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概率与游戏的公平性问题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36" name="yt_shape_14236"/>
              <p:cNvSpPr txBox="1"/>
              <p:nvPr/>
            </p:nvSpPr>
            <p:spPr>
              <a:xfrm>
                <a:off x="540000" y="1389434"/>
                <a:ext cx="10387459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名志愿者准备参加某次博览会的服务工作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其中男生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女生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若从这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人中随机选取一人作为联络员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求选到女生的概率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（选到女生）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6" name="yt_shape_14236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387459" cy="1603003"/>
              </a:xfrm>
              <a:prstGeom prst="rect">
                <a:avLst/>
              </a:prstGeom>
              <a:blipFill>
                <a:blip r:embed="rId2"/>
                <a:stretch>
                  <a:fillRect l="-1819" t="-3422" r="-8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30677" title="H_25.973701">
            <a:extLst>
              <a:ext uri="{FF2B5EF4-FFF2-40B4-BE49-F238E27FC236}">
                <a16:creationId xmlns:a16="http://schemas.microsoft.com/office/drawing/2014/main" id="{924DC5AE-DCC4-8F7A-7454-8C49FB488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5604CD-12A6-E090-9031-3DF259B2DC41}"/>
                  </a:ext>
                </a:extLst>
              </p:cNvPr>
              <p:cNvSpPr txBox="1"/>
              <p:nvPr/>
            </p:nvSpPr>
            <p:spPr>
              <a:xfrm>
                <a:off x="449989" y="2293604"/>
                <a:ext cx="49235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（选到女生）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B25604CD-12A6-E090-9031-3DF259B2D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3604"/>
                <a:ext cx="4923536" cy="730136"/>
              </a:xfrm>
              <a:prstGeom prst="rect">
                <a:avLst/>
              </a:prstGeom>
              <a:blipFill>
                <a:blip r:embed="rId4"/>
                <a:stretch>
                  <a:fillRect l="-1983" r="-19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9" name="yt_shape_14239"/>
              <p:cNvSpPr txBox="1"/>
              <p:nvPr/>
            </p:nvSpPr>
            <p:spPr>
              <a:xfrm>
                <a:off x="540119" y="900000"/>
                <a:ext cx="11492915" cy="53526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若某项工作只在甲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乙两人中选一人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f779e"/>
                  </a:rPr>
                  <a:t>他们准备以游戏的方式决定由谁参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游戏规则如下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将四张牌面数字分别为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的扑克牌洗匀后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afaf"/>
                  </a:rPr>
                  <a:t>数字朝下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放于桌面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从中任取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若牌面数字之和为偶数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则甲参加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否则乙参加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f11f"/>
                  </a:rPr>
                  <a:t>试问这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个游戏公平吗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请你用画树状图法或列表法说明理由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）画树状图（略）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牌面数字之和的所有等可能的结果为：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1dfff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种，其中和为偶数的有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故甲参加的概率为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（和为偶数）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而乙参加的概率为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（和为奇数）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所以游戏不公平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9" name="yt_shape_14239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52684"/>
              </a:xfrm>
              <a:prstGeom prst="rect">
                <a:avLst/>
              </a:prstGeom>
              <a:blipFill>
                <a:blip r:embed="rId2"/>
                <a:stretch>
                  <a:fillRect l="-1645" t="-1025" b="-2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5E859A-9C50-514B-4267-84643DCA045D}"/>
              </a:ext>
            </a:extLst>
          </p:cNvPr>
          <p:cNvSpPr txBox="1"/>
          <p:nvPr/>
        </p:nvSpPr>
        <p:spPr>
          <a:xfrm>
            <a:off x="450108" y="2755146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）画树状图（略）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牌面数字之和的所有等可能的结果为：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dfff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90F87D-213B-1EDD-6D49-3DE129DF80E2}"/>
              </a:ext>
            </a:extLst>
          </p:cNvPr>
          <p:cNvSpPr txBox="1"/>
          <p:nvPr/>
        </p:nvSpPr>
        <p:spPr>
          <a:xfrm>
            <a:off x="450108" y="3230634"/>
            <a:ext cx="940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种，其中和为偶数的有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A7268C-D538-8341-CF43-F3BC910BB97B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2189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故甲参加的概率为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（和为偶数）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EBA7268C-D538-8341-CF43-F3BC910BB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218936" cy="767474"/>
              </a:xfrm>
              <a:prstGeom prst="rect">
                <a:avLst/>
              </a:prstGeom>
              <a:blipFill>
                <a:blip r:embed="rId3"/>
                <a:stretch>
                  <a:fillRect l="-1569" r="-14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CF1064-3F8C-5FE3-45FC-8F0A7ECDAAF8}"/>
                  </a:ext>
                </a:extLst>
              </p:cNvPr>
              <p:cNvSpPr txBox="1"/>
              <p:nvPr/>
            </p:nvSpPr>
            <p:spPr>
              <a:xfrm>
                <a:off x="450108" y="4379984"/>
                <a:ext cx="5333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而乙参加的概率为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（和为奇数）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2ECF1064-3F8C-5FE3-45FC-8F0A7ECDA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9984"/>
                <a:ext cx="5333111" cy="768490"/>
              </a:xfrm>
              <a:prstGeom prst="rect">
                <a:avLst/>
              </a:prstGeom>
              <a:blipFill>
                <a:blip r:embed="rId4"/>
                <a:stretch>
                  <a:fillRect l="-1829" r="-18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403D5B-9AF8-55F5-BB2A-B2D91E5C4EC0}"/>
                  </a:ext>
                </a:extLst>
              </p:cNvPr>
              <p:cNvSpPr txBox="1"/>
              <p:nvPr/>
            </p:nvSpPr>
            <p:spPr>
              <a:xfrm>
                <a:off x="450108" y="5054862"/>
                <a:ext cx="1846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93403D5B-9AF8-55F5-BB2A-B2D91E5C4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4862"/>
                <a:ext cx="1846961" cy="768490"/>
              </a:xfrm>
              <a:prstGeom prst="rect">
                <a:avLst/>
              </a:prstGeom>
              <a:blipFill>
                <a:blip r:embed="rId5"/>
                <a:stretch>
                  <a:fillRect l="-5281" r="-495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E09192B-5B29-B899-4DA7-EDD89068EEC5}"/>
              </a:ext>
            </a:extLst>
          </p:cNvPr>
          <p:cNvSpPr txBox="1"/>
          <p:nvPr/>
        </p:nvSpPr>
        <p:spPr>
          <a:xfrm>
            <a:off x="450108" y="5729740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所以游戏不公平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83"/>
              <p:cNvSpPr txBox="1"/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将如图所示的三张扑克牌背面朝上放在桌面上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从中随机抽取两张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8874"/>
                  </a:rPr>
                  <a:t>并用这两张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扑克牌上的数字组成一个两位数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请你用画树状图或列表的方法求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组成的两位数是偶数的概率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（两位数是偶数）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183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85" name="yt_image_14185" title="H_66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5170" y="2491102"/>
            <a:ext cx="2326829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7" name="yt_shape_14187"/>
          <p:cNvSpPr txBox="1"/>
          <p:nvPr/>
        </p:nvSpPr>
        <p:spPr>
          <a:xfrm>
            <a:off x="540000" y="3380667"/>
            <a:ext cx="5001369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组成的两位数是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的倍数的概率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解：画树状图如图所示：</a:t>
            </a:r>
          </a:p>
        </p:txBody>
      </p:sp>
      <p:sp>
        <p:nvSpPr>
          <p:cNvPr id="14190" name="yt_shape_14190"/>
          <p:cNvSpPr txBox="1"/>
          <p:nvPr/>
        </p:nvSpPr>
        <p:spPr>
          <a:xfrm>
            <a:off x="540000" y="4475158"/>
            <a:ext cx="3436390" cy="945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 spc="-52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50" b="0" i="0" u="none" spc="25484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189" name="yt_image_14189" title="H_82.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475158"/>
            <a:ext cx="3400831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93"/>
              <p:cNvSpPr txBox="1"/>
              <p:nvPr/>
            </p:nvSpPr>
            <p:spPr>
              <a:xfrm>
                <a:off x="540000" y="5578416"/>
                <a:ext cx="5121595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由树状图可知：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（两位数是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的倍数）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93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78416"/>
                <a:ext cx="5121595" cy="1122871"/>
              </a:xfrm>
              <a:prstGeom prst="rect">
                <a:avLst/>
              </a:prstGeom>
              <a:blipFill>
                <a:blip r:embed="rId5"/>
                <a:stretch>
                  <a:fillRect l="-3690" t="-4348" r="-261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3450B6-42EA-D6B9-D4AC-3FBF855BE8FC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50235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（两位数是偶数）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}">
                <a:extLst>
                  <a:ext uri="{FF2B5EF4-FFF2-40B4-BE49-F238E27FC236}">
                    <a16:creationId xmlns:a16="http://schemas.microsoft.com/office/drawing/2014/main" id="{E33450B6-42EA-D6B9-D4AC-3FBF855BE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5023548" cy="729565"/>
              </a:xfrm>
              <a:prstGeom prst="rect">
                <a:avLst/>
              </a:prstGeom>
              <a:blipFill>
                <a:blip r:embed="rId6"/>
                <a:stretch>
                  <a:fillRect l="-1942" r="-18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1F8983-B5FB-95F5-EF73-2093D7D3C8F5}"/>
              </a:ext>
            </a:extLst>
          </p:cNvPr>
          <p:cNvSpPr txBox="1"/>
          <p:nvPr/>
        </p:nvSpPr>
        <p:spPr>
          <a:xfrm>
            <a:off x="449989" y="3809349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3275E3-EB90-4E6C-EEF7-D2A13EBC4826}"/>
              </a:ext>
            </a:extLst>
          </p:cNvPr>
          <p:cNvSpPr txBox="1"/>
          <p:nvPr/>
        </p:nvSpPr>
        <p:spPr>
          <a:xfrm>
            <a:off x="449989" y="553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由树状图可知：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1EE660-D9A3-314B-8410-652778DF152E}"/>
                  </a:ext>
                </a:extLst>
              </p:cNvPr>
              <p:cNvSpPr txBox="1"/>
              <p:nvPr/>
            </p:nvSpPr>
            <p:spPr>
              <a:xfrm>
                <a:off x="449989" y="6007098"/>
                <a:ext cx="52521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（两位数是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的倍数）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}">
                <a:extLst>
                  <a:ext uri="{FF2B5EF4-FFF2-40B4-BE49-F238E27FC236}">
                    <a16:creationId xmlns:a16="http://schemas.microsoft.com/office/drawing/2014/main" id="{0B1EE660-D9A3-314B-8410-652778DF1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7098"/>
                <a:ext cx="5252148" cy="730136"/>
              </a:xfrm>
              <a:prstGeom prst="rect">
                <a:avLst/>
              </a:prstGeom>
              <a:blipFill>
                <a:blip r:embed="rId7"/>
                <a:stretch>
                  <a:fillRect l="-1858" r="-18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7" name="yt_shape_14197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概率与方程、不等式（组）的综合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98" name="yt_shape_14198"/>
              <p:cNvSpPr txBox="1"/>
              <p:nvPr/>
            </p:nvSpPr>
            <p:spPr>
              <a:xfrm>
                <a:off x="540119" y="1389434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这四个数中任取一个数作为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e191e"/>
                  </a:rPr>
                  <a:t>再从余下的三个数中任取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一个数作为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有整数解的概率是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198" name="yt_shape_14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30453" title="H_25.973701">
            <a:extLst>
              <a:ext uri="{FF2B5EF4-FFF2-40B4-BE49-F238E27FC236}">
                <a16:creationId xmlns:a16="http://schemas.microsoft.com/office/drawing/2014/main" id="{2A6886EB-2A4F-3DAE-C3E8-100066966B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B0915D-3FB6-0B9F-4569-1C83F61E2574}"/>
                  </a:ext>
                </a:extLst>
              </p:cNvPr>
              <p:cNvSpPr txBox="1"/>
              <p:nvPr/>
            </p:nvSpPr>
            <p:spPr>
              <a:xfrm>
                <a:off x="8544199" y="1700808"/>
                <a:ext cx="6610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B0915D-3FB6-0B9F-4569-1C83F61E25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199" y="1700808"/>
                <a:ext cx="661099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9AFDDB-186B-D556-C959-533D2D3F3EFC}"/>
              </a:ext>
            </a:extLst>
          </p:cNvPr>
          <p:cNvCxnSpPr/>
          <p:nvPr/>
        </p:nvCxnSpPr>
        <p:spPr>
          <a:xfrm>
            <a:off x="8281785" y="263691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1" name="yt_shape_14201"/>
          <p:cNvSpPr txBox="1"/>
          <p:nvPr/>
        </p:nvSpPr>
        <p:spPr>
          <a:xfrm>
            <a:off x="540000" y="2923275"/>
            <a:ext cx="934069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请用列表或画树状图的方法表示出所有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）画树状图如图所示：</a:t>
            </a:r>
          </a:p>
        </p:txBody>
      </p:sp>
      <p:sp>
        <p:nvSpPr>
          <p:cNvPr id="14204" name="yt_shape_14204"/>
          <p:cNvSpPr txBox="1"/>
          <p:nvPr/>
        </p:nvSpPr>
        <p:spPr>
          <a:xfrm>
            <a:off x="540000" y="4034245"/>
            <a:ext cx="3995068" cy="10445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800" b="0" i="0" u="none" spc="29703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4203" name="yt_image_14203" title="H_91.5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034245"/>
            <a:ext cx="3955534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6" name="yt_shape_14206"/>
          <p:cNvSpPr txBox="1"/>
          <p:nvPr/>
        </p:nvSpPr>
        <p:spPr>
          <a:xfrm>
            <a:off x="540119" y="524720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）可能的结果有（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4fa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7a3a6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8D081B-B2AB-69B6-F8DC-2D844BFA4E86}"/>
              </a:ext>
            </a:extLst>
          </p:cNvPr>
          <p:cNvSpPr txBox="1"/>
          <p:nvPr/>
        </p:nvSpPr>
        <p:spPr>
          <a:xfrm>
            <a:off x="449989" y="3351957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AB8008-DD5C-FF64-D67E-F4D2998A3033}"/>
              </a:ext>
            </a:extLst>
          </p:cNvPr>
          <p:cNvSpPr txBox="1"/>
          <p:nvPr/>
        </p:nvSpPr>
        <p:spPr>
          <a:xfrm>
            <a:off x="450108" y="5200401"/>
            <a:ext cx="1133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）可能的结果有（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4fa2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5D8FA3-7E41-C2FF-E934-FFB6FA662304}"/>
              </a:ext>
            </a:extLst>
          </p:cNvPr>
          <p:cNvSpPr txBox="1"/>
          <p:nvPr/>
        </p:nvSpPr>
        <p:spPr>
          <a:xfrm>
            <a:off x="450108" y="5675889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7a3a6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91913A-9921-BEC8-AF7B-1A8C2252B546}"/>
              </a:ext>
            </a:extLst>
          </p:cNvPr>
          <p:cNvSpPr txBox="1"/>
          <p:nvPr/>
        </p:nvSpPr>
        <p:spPr>
          <a:xfrm>
            <a:off x="11073348" y="5699893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000" y="915771"/>
            <a:ext cx="1124549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乙两个不透明的口袋中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分别有大小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材质完全相同的小球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5_f0e07"/>
              </a:rPr>
              <a:t>其中甲口袋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中的小球上分别标有数字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乙口袋中的小球上分别标有数字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_⨹_1_70b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先从甲口袋中任意摸出一个小球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记下数字为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13_44989"/>
              </a:rPr>
              <a:t>再从乙口袋中任意摸出一个小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记下数字为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8" name="yt_shape_14208"/>
              <p:cNvSpPr txBox="1"/>
              <p:nvPr/>
            </p:nvSpPr>
            <p:spPr>
              <a:xfrm>
                <a:off x="540119" y="900000"/>
                <a:ext cx="11492915" cy="6312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则小明获胜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都不是方程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216b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则小利获胜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问他们两人谁获胜的概率大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的解时，即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46a8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由树状图得：共有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04b8d"/>
                  </a:rPr>
                  <a:t>的解的结果有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都不是方程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小明获胜的概率为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小利获胜的概率为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小明获胜的概率大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8" name="yt_shape_14208" descr="{&quot;rangeId&quot;:16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6312049"/>
              </a:xfrm>
              <a:prstGeom prst="rect">
                <a:avLst/>
              </a:prstGeom>
              <a:blipFill>
                <a:blip r:embed="rId2"/>
                <a:stretch>
                  <a:fillRect l="-1645" t="-870" b="-2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666B4E-226E-3C02-0F97-5920E2F7EC0C}"/>
              </a:ext>
            </a:extLst>
          </p:cNvPr>
          <p:cNvSpPr txBox="1"/>
          <p:nvPr/>
        </p:nvSpPr>
        <p:spPr>
          <a:xfrm>
            <a:off x="450108" y="1804170"/>
            <a:ext cx="682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216450-851A-6347-D224-52074CBD6F67}"/>
              </a:ext>
            </a:extLst>
          </p:cNvPr>
          <p:cNvSpPr txBox="1"/>
          <p:nvPr/>
        </p:nvSpPr>
        <p:spPr>
          <a:xfrm>
            <a:off x="450108" y="2279658"/>
            <a:ext cx="11073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的解时，即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146a8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C2CC39-4B53-C44F-E3A8-9D53766CA1E8}"/>
              </a:ext>
            </a:extLst>
          </p:cNvPr>
          <p:cNvSpPr txBox="1"/>
          <p:nvPr/>
        </p:nvSpPr>
        <p:spPr>
          <a:xfrm>
            <a:off x="450108" y="2755146"/>
            <a:ext cx="234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58BC16-A1C7-F9D6-AC94-DF9F84F300B6}"/>
              </a:ext>
            </a:extLst>
          </p:cNvPr>
          <p:cNvSpPr txBox="1"/>
          <p:nvPr/>
        </p:nvSpPr>
        <p:spPr>
          <a:xfrm>
            <a:off x="450108" y="3230634"/>
            <a:ext cx="1124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由树状图得：共有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04b8d"/>
              </a:rPr>
              <a:t>的解的结果有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5CDC40-27EC-975B-CF3B-FB15FF03C477}"/>
              </a:ext>
            </a:extLst>
          </p:cNvPr>
          <p:cNvSpPr txBox="1"/>
          <p:nvPr/>
        </p:nvSpPr>
        <p:spPr>
          <a:xfrm>
            <a:off x="450108" y="370612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738DB0-874A-FBC5-8706-C252B591CCF5}"/>
              </a:ext>
            </a:extLst>
          </p:cNvPr>
          <p:cNvSpPr txBox="1"/>
          <p:nvPr/>
        </p:nvSpPr>
        <p:spPr>
          <a:xfrm>
            <a:off x="497733" y="4181610"/>
            <a:ext cx="700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都不是方程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58B5BB0-CF8D-7590-BE34-F72F4DD8C898}"/>
                  </a:ext>
                </a:extLst>
              </p:cNvPr>
              <p:cNvSpPr txBox="1"/>
              <p:nvPr/>
            </p:nvSpPr>
            <p:spPr>
              <a:xfrm>
                <a:off x="450108" y="4657098"/>
                <a:ext cx="46949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小明获胜的概率为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6, 'mathAnswerShape': 1, 'NoSplit': 1}">
                <a:extLst>
                  <a:ext uri="{FF2B5EF4-FFF2-40B4-BE49-F238E27FC236}">
                    <a16:creationId xmlns:a16="http://schemas.microsoft.com/office/drawing/2014/main" id="{D58B5BB0-CF8D-7590-BE34-F72F4DD8C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7098"/>
                <a:ext cx="4694936" cy="767474"/>
              </a:xfrm>
              <a:prstGeom prst="rect">
                <a:avLst/>
              </a:prstGeom>
              <a:blipFill>
                <a:blip r:embed="rId3"/>
                <a:stretch>
                  <a:fillRect l="-2078" r="-19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650F35-7814-291B-6DDE-9B58D634B802}"/>
                  </a:ext>
                </a:extLst>
              </p:cNvPr>
              <p:cNvSpPr txBox="1"/>
              <p:nvPr/>
            </p:nvSpPr>
            <p:spPr>
              <a:xfrm>
                <a:off x="450108" y="5330960"/>
                <a:ext cx="435997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小利获胜的概率为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6, 'mathAnswerShape': 1, 'NoSplit': 1}">
                <a:extLst>
                  <a:ext uri="{FF2B5EF4-FFF2-40B4-BE49-F238E27FC236}">
                    <a16:creationId xmlns:a16="http://schemas.microsoft.com/office/drawing/2014/main" id="{9D650F35-7814-291B-6DDE-9B58D634B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30960"/>
                <a:ext cx="4359973" cy="768046"/>
              </a:xfrm>
              <a:prstGeom prst="rect">
                <a:avLst/>
              </a:prstGeom>
              <a:blipFill>
                <a:blip r:embed="rId4"/>
                <a:stretch>
                  <a:fillRect l="-2238" r="-209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A46727-224E-86A0-56F5-96277F4AF272}"/>
                  </a:ext>
                </a:extLst>
              </p:cNvPr>
              <p:cNvSpPr txBox="1"/>
              <p:nvPr/>
            </p:nvSpPr>
            <p:spPr>
              <a:xfrm>
                <a:off x="450108" y="6005394"/>
                <a:ext cx="154216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6, 'mathAnswerShape': 1, 'NoSplit': 1}">
                <a:extLst>
                  <a:ext uri="{FF2B5EF4-FFF2-40B4-BE49-F238E27FC236}">
                    <a16:creationId xmlns:a16="http://schemas.microsoft.com/office/drawing/2014/main" id="{36A46727-224E-86A0-56F5-96277F4AF2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05394"/>
                <a:ext cx="1542162" cy="768045"/>
              </a:xfrm>
              <a:prstGeom prst="rect">
                <a:avLst/>
              </a:prstGeom>
              <a:blipFill>
                <a:blip r:embed="rId5"/>
                <a:stretch>
                  <a:fillRect l="-6324" r="-59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080B497-9994-33F7-F562-915ECF7D7B5D}"/>
              </a:ext>
            </a:extLst>
          </p:cNvPr>
          <p:cNvSpPr txBox="1"/>
          <p:nvPr/>
        </p:nvSpPr>
        <p:spPr>
          <a:xfrm>
            <a:off x="1706126" y="6159722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小明获胜的概率大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0" name="yt_shape_14210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概率与几何的综合</a:t>
            </a:r>
          </a:p>
        </p:txBody>
      </p:sp>
      <p:sp>
        <p:nvSpPr>
          <p:cNvPr id="14211" name="yt_shape_14211"/>
          <p:cNvSpPr txBox="1"/>
          <p:nvPr/>
        </p:nvSpPr>
        <p:spPr>
          <a:xfrm>
            <a:off x="540119" y="1389434"/>
            <a:ext cx="11492915" cy="20708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的木条各一根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根木条中任取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feb,isEnd"/>
              </a:rPr>
              <a:t>能够组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成三角形的概率是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830522" title="H_25.973701">
            <a:extLst>
              <a:ext uri="{FF2B5EF4-FFF2-40B4-BE49-F238E27FC236}">
                <a16:creationId xmlns:a16="http://schemas.microsoft.com/office/drawing/2014/main" id="{4C5FD20D-2A5F-7D30-69E0-C4AE93094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55AB7C-8244-CB0D-E2A6-2695962B9CBA}"/>
                  </a:ext>
                </a:extLst>
              </p:cNvPr>
              <p:cNvSpPr txBox="1"/>
              <p:nvPr/>
            </p:nvSpPr>
            <p:spPr>
              <a:xfrm>
                <a:off x="3240933" y="1651826"/>
                <a:ext cx="7896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55AB7C-8244-CB0D-E2A6-2695962B9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933" y="1651826"/>
                <a:ext cx="789686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4" name="yt_shape_14214"/>
          <p:cNvSpPr txBox="1"/>
          <p:nvPr/>
        </p:nvSpPr>
        <p:spPr>
          <a:xfrm>
            <a:off x="540119" y="1872950"/>
            <a:ext cx="11111999" cy="638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随机从袋子中摸出一个小球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摸出的小球上面标的数为正数的概率是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217" name="yt_image_14217" title="H_184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930234"/>
            <a:ext cx="2251823" cy="234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A3FF6A-95BF-F659-FE6E-FD95CAD643A4}"/>
                  </a:ext>
                </a:extLst>
              </p:cNvPr>
              <p:cNvSpPr txBox="1"/>
              <p:nvPr/>
            </p:nvSpPr>
            <p:spPr>
              <a:xfrm>
                <a:off x="10708532" y="169456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A3FF6A-95BF-F659-FE6E-FD95CAD64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8532" y="1694562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79376" y="908720"/>
            <a:ext cx="1123324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一个不透明的袋子中装有四个小球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上面分别标有数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，－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  <a:sym typeface="_⨹_4_a0b61,isEnd"/>
              </a:rPr>
              <a:t>它们除了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数不同外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其他完全相同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9" name="yt_shape_14219"/>
          <p:cNvSpPr txBox="1"/>
          <p:nvPr/>
        </p:nvSpPr>
        <p:spPr>
          <a:xfrm>
            <a:off x="540119" y="7438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小聪从袋子中随机摸出一个小球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记下数作为平面直角坐标系内点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adb7"/>
              </a:rPr>
              <a:t>的横坐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然后放回搅匀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接着小明从袋子中随机摸出一个小球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记下数作为点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1bf"/>
              </a:rPr>
              <a:t>的纵坐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的四个顶点的坐标分别为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ec357"/>
              </a:rPr>
              <a:t>，－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请用画树状图法或列表法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10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含边界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）列表如下：</a:t>
            </a:r>
          </a:p>
        </p:txBody>
      </p:sp>
      <p:pic>
        <p:nvPicPr>
          <p:cNvPr id="14221" name="yt_image_14221" title="H_184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6778" y="2557382"/>
            <a:ext cx="2251823" cy="234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51E394-29CE-F1A1-AD32-B19F279B638E}"/>
              </a:ext>
            </a:extLst>
          </p:cNvPr>
          <p:cNvSpPr txBox="1"/>
          <p:nvPr/>
        </p:nvSpPr>
        <p:spPr>
          <a:xfrm>
            <a:off x="450108" y="2478969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4223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140063"/>
              </p:ext>
            </p:extLst>
          </p:nvPr>
        </p:nvGraphicFramePr>
        <p:xfrm>
          <a:off x="540000" y="2981012"/>
          <a:ext cx="8652345" cy="23399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17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5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9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69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0F59841D-64FC-040C-4767-9F4E565A9B57}"/>
              </a:ext>
            </a:extLst>
          </p:cNvPr>
          <p:cNvSpPr txBox="1"/>
          <p:nvPr/>
        </p:nvSpPr>
        <p:spPr>
          <a:xfrm>
            <a:off x="450109" y="5236164"/>
            <a:ext cx="1094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由上表知，共有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落在四边形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cf2ec"/>
              </a:rPr>
              <a:t>内（含边界）的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78DCED-596E-9BE9-2734-B014BC1A8CCB}"/>
              </a:ext>
            </a:extLst>
          </p:cNvPr>
          <p:cNvSpPr txBox="1"/>
          <p:nvPr/>
        </p:nvSpPr>
        <p:spPr>
          <a:xfrm>
            <a:off x="450109" y="551723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有：（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f817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C90071-B1F8-42ED-0AAF-48D4F1A48C80}"/>
              </a:ext>
            </a:extLst>
          </p:cNvPr>
          <p:cNvSpPr txBox="1"/>
          <p:nvPr/>
        </p:nvSpPr>
        <p:spPr>
          <a:xfrm>
            <a:off x="450109" y="5956244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D70D58-6470-00C2-0AD0-A4BA15F466CA}"/>
                  </a:ext>
                </a:extLst>
              </p:cNvPr>
              <p:cNvSpPr txBox="1"/>
              <p:nvPr/>
            </p:nvSpPr>
            <p:spPr>
              <a:xfrm>
                <a:off x="450108" y="6165304"/>
                <a:ext cx="84493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落在四边形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内（含边界）的概率为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D70D58-6470-00C2-0AD0-A4BA15F466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65304"/>
                <a:ext cx="8449373" cy="730136"/>
              </a:xfrm>
              <a:prstGeom prst="rect">
                <a:avLst/>
              </a:prstGeom>
              <a:blipFill>
                <a:blip r:embed="rId4"/>
                <a:stretch>
                  <a:fillRect l="-1154" r="-115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概率与函数的综合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28" name="yt_shape_14228"/>
              <p:cNvSpPr txBox="1"/>
              <p:nvPr/>
            </p:nvSpPr>
            <p:spPr>
              <a:xfrm>
                <a:off x="540119" y="1389434"/>
                <a:ext cx="11111999" cy="30141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乙两人面前分别摆有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张完全相同的背面向上的卡片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3b94d"/>
                  </a:rPr>
                  <a:t>甲面前的卡片正面分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别标有数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乙面前的卡片正面分别标有数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e5e20"/>
                  </a:rPr>
                  <a:t>现甲从面前随机抽取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卡片正面上的数记为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乙从面前随机抽取一张卡片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d7c33"/>
                  </a:rPr>
                  <a:t>卡片正面上的数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用画树状图法或列表法求点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f555"/>
                  </a:rPr>
                  <a:t>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象上的概率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解：画树状图如图：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28" name="yt_shape_14228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3014158"/>
              </a:xfrm>
              <a:prstGeom prst="rect">
                <a:avLst/>
              </a:prstGeom>
              <a:blipFill>
                <a:blip r:embed="rId2"/>
                <a:stretch>
                  <a:fillRect l="-1701" t="-1822" r="-1372" b="-5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31" name="yt_shape_14231"/>
              <p:cNvSpPr txBox="1"/>
              <p:nvPr/>
            </p:nvSpPr>
            <p:spPr>
              <a:xfrm>
                <a:off x="540119" y="4880663"/>
                <a:ext cx="11492915" cy="18040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由树状图可知，共有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种等可能的情况，其中点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图象上的情况有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df75e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）、（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图象上的概率为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1" name="yt_shape_1423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80663"/>
                <a:ext cx="11492915" cy="1804020"/>
              </a:xfrm>
              <a:prstGeom prst="rect">
                <a:avLst/>
              </a:prstGeom>
              <a:blipFill>
                <a:blip r:embed="rId3"/>
                <a:stretch>
                  <a:fillRect l="-1645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830594" title="H_25.973701">
            <a:extLst>
              <a:ext uri="{FF2B5EF4-FFF2-40B4-BE49-F238E27FC236}">
                <a16:creationId xmlns:a16="http://schemas.microsoft.com/office/drawing/2014/main" id="{3C5D96BF-6E39-1A64-0C09-E57FDD71FF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A61A9A4-7AF2-9814-0BC2-6F4FF9A7B4D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394" y="3884469"/>
            <a:ext cx="3571825" cy="83914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74B625-3242-F833-C829-35E24676CACC}"/>
              </a:ext>
            </a:extLst>
          </p:cNvPr>
          <p:cNvSpPr txBox="1"/>
          <p:nvPr/>
        </p:nvSpPr>
        <p:spPr>
          <a:xfrm>
            <a:off x="450108" y="3919585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D8FAC9-4DD7-DC7D-45C8-3DE0A40A18C3}"/>
                  </a:ext>
                </a:extLst>
              </p:cNvPr>
              <p:cNvSpPr txBox="1"/>
              <p:nvPr/>
            </p:nvSpPr>
            <p:spPr>
              <a:xfrm>
                <a:off x="450108" y="4833857"/>
                <a:ext cx="1112704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由树状图可知，共有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种等可能的情况，其中点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图象上的情况有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df75e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68D8FAC9-4DD7-DC7D-45C8-3DE0A40A1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33857"/>
                <a:ext cx="11127041" cy="768617"/>
              </a:xfrm>
              <a:prstGeom prst="rect">
                <a:avLst/>
              </a:prstGeom>
              <a:blipFill>
                <a:blip r:embed="rId6"/>
                <a:stretch>
                  <a:fillRect l="-877" t="-7937" r="-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1139C5C-F0BA-37F1-81FD-2EFEC85E1F19}"/>
              </a:ext>
            </a:extLst>
          </p:cNvPr>
          <p:cNvSpPr txBox="1"/>
          <p:nvPr/>
        </p:nvSpPr>
        <p:spPr>
          <a:xfrm>
            <a:off x="450108" y="550886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）、（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04B060-D297-E60C-2E31-0FD4A77ED3CF}"/>
                  </a:ext>
                </a:extLst>
              </p:cNvPr>
              <p:cNvSpPr txBox="1"/>
              <p:nvPr/>
            </p:nvSpPr>
            <p:spPr>
              <a:xfrm>
                <a:off x="450108" y="5984350"/>
                <a:ext cx="6145530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图象上的概率为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4A04B060-D297-E60C-2E31-0FD4A77ED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84350"/>
                <a:ext cx="6145530" cy="729692"/>
              </a:xfrm>
              <a:prstGeom prst="rect">
                <a:avLst/>
              </a:prstGeom>
              <a:blipFill>
                <a:blip r:embed="rId7"/>
                <a:stretch>
                  <a:fillRect l="-1587" r="-15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1256</Words>
  <Application>Microsoft Office PowerPoint</Application>
  <PresentationFormat>宽屏</PresentationFormat>
  <Paragraphs>120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5" baseType="lpstr">
      <vt:lpstr>,isEnd</vt:lpstr>
      <vt:lpstr>_⨹_1_146a8</vt:lpstr>
      <vt:lpstr>_⨹_1_1dfff</vt:lpstr>
      <vt:lpstr>_⨹_1_5f555</vt:lpstr>
      <vt:lpstr>_⨹_1_70b24</vt:lpstr>
      <vt:lpstr>_⨹_1_7a3a6</vt:lpstr>
      <vt:lpstr>_⨹_1_91093</vt:lpstr>
      <vt:lpstr>_⨹_1_df75e</vt:lpstr>
      <vt:lpstr>_⨹_1_e216b</vt:lpstr>
      <vt:lpstr>_⨹_1_e4fa2</vt:lpstr>
      <vt:lpstr>_⨹_1_ef817</vt:lpstr>
      <vt:lpstr>_⨹_11_e191e</vt:lpstr>
      <vt:lpstr>_⨹_13_44989</vt:lpstr>
      <vt:lpstr>_⨹_15_f779e</vt:lpstr>
      <vt:lpstr>_⨹_2_ec357</vt:lpstr>
      <vt:lpstr>_⨹_3_1bfeb,isEnd</vt:lpstr>
      <vt:lpstr>_⨹_3_6f11f</vt:lpstr>
      <vt:lpstr>_⨹_3_761bf</vt:lpstr>
      <vt:lpstr>_⨹_3_fadb7</vt:lpstr>
      <vt:lpstr>_⨹_4_9afaf</vt:lpstr>
      <vt:lpstr>_⨹_4_a0b61,isEnd</vt:lpstr>
      <vt:lpstr>_⨹_5_78874</vt:lpstr>
      <vt:lpstr>_⨹_5_f0e07</vt:lpstr>
      <vt:lpstr>_⨹_6_04b8d</vt:lpstr>
      <vt:lpstr>_⨹_7_cf2ec</vt:lpstr>
      <vt:lpstr>_⨹_7_d7c33</vt:lpstr>
      <vt:lpstr>_⨹_9_3b94d</vt:lpstr>
      <vt:lpstr>_⨹_9_e5e20</vt:lpstr>
      <vt:lpstr>_⨹_9_eb694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2024-04-28T05:23:07Z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