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29" r:id="rId6"/>
    <p:sldId id="308" r:id="rId7"/>
    <p:sldId id="311" r:id="rId8"/>
    <p:sldId id="312" r:id="rId9"/>
    <p:sldId id="314" r:id="rId10"/>
    <p:sldId id="317" r:id="rId11"/>
    <p:sldId id="320" r:id="rId12"/>
    <p:sldId id="322" r:id="rId13"/>
    <p:sldId id="323" r:id="rId14"/>
    <p:sldId id="32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230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2" name="yt_shape_1041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11" name="yt_image_10411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4" name="yt_shape_10414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二次根式的混合运算</a:t>
            </a:r>
          </a:p>
        </p:txBody>
      </p:sp>
      <p:sp>
        <p:nvSpPr>
          <p:cNvPr id="10415" name="yt_shape_10415"/>
          <p:cNvSpPr txBox="1"/>
          <p:nvPr/>
        </p:nvSpPr>
        <p:spPr>
          <a:xfrm>
            <a:off x="540000" y="1971599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（嘉峪关市中考）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16" name="yt_table_10416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9286644"/>
                  </p:ext>
                </p:extLst>
              </p:nvPr>
            </p:nvGraphicFramePr>
            <p:xfrm>
              <a:off x="540047" y="2450902"/>
              <a:ext cx="7282879" cy="926783"/>
            </p:xfrm>
            <a:graphic>
              <a:graphicData uri="http://schemas.openxmlformats.org/drawingml/2006/table">
                <a:tbl>
                  <a:tblPr/>
                  <a:tblGrid>
                    <a:gridCol w="4501325">
                      <a:extLst>
                        <a:ext uri="{9D8B030D-6E8A-4147-A177-3AD203B41FA5}">
                          <a16:colId xmlns:a16="http://schemas.microsoft.com/office/drawing/2014/main" val="10091"/>
                        </a:ext>
                      </a:extLst>
                    </a:gridCol>
                    <a:gridCol w="2781554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416" name="yt_table_10416" descr="{&quot;rangeId&quot;:2,&quot;type&quot;:&quot;Option&quot;}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9286644"/>
                  </p:ext>
                </p:extLst>
              </p:nvPr>
            </p:nvGraphicFramePr>
            <p:xfrm>
              <a:off x="540047" y="2450902"/>
              <a:ext cx="7282879" cy="926783"/>
            </p:xfrm>
            <a:graphic>
              <a:graphicData uri="http://schemas.openxmlformats.org/drawingml/2006/table">
                <a:tbl>
                  <a:tblPr/>
                  <a:tblGrid>
                    <a:gridCol w="4501325">
                      <a:extLst>
                        <a:ext uri="{9D8B030D-6E8A-4147-A177-3AD203B41FA5}">
                          <a16:colId xmlns:a16="http://schemas.microsoft.com/office/drawing/2014/main" val="10091"/>
                        </a:ext>
                      </a:extLst>
                    </a:gridCol>
                    <a:gridCol w="2781554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61840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707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1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5263" r="-61840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707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17" name="yt_shape_10417"/>
              <p:cNvSpPr txBox="1"/>
              <p:nvPr/>
            </p:nvSpPr>
            <p:spPr>
              <a:xfrm>
                <a:off x="540000" y="3428268"/>
                <a:ext cx="793524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（重庆市中考）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417" name="yt_shape_1041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28268"/>
                <a:ext cx="7935249" cy="466666"/>
              </a:xfrm>
              <a:prstGeom prst="rect">
                <a:avLst/>
              </a:prstGeom>
              <a:blipFill>
                <a:blip r:embed="rId4"/>
                <a:stretch>
                  <a:fillRect l="-2383" t="-3896" r="-130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19" name="yt_table_10419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6268005"/>
                  </p:ext>
                </p:extLst>
              </p:nvPr>
            </p:nvGraphicFramePr>
            <p:xfrm>
              <a:off x="540047" y="3945722"/>
              <a:ext cx="8505572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0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7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419" name="yt_table_10419" descr="{&quot;rangeId&quot;:3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6268005"/>
                  </p:ext>
                </p:extLst>
              </p:nvPr>
            </p:nvGraphicFramePr>
            <p:xfrm>
              <a:off x="540047" y="3945722"/>
              <a:ext cx="8505572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096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82921" t="-1299" r="-16262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83375" t="-1299" r="-6302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49606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297039" title="H_26.259764">
            <a:extLst>
              <a:ext uri="{FF2B5EF4-FFF2-40B4-BE49-F238E27FC236}">
                <a16:creationId xmlns:a16="http://schemas.microsoft.com/office/drawing/2014/main" id="{418EDED0-F9C2-02A6-FB56-296D47C8A4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E221EE-7307-5602-73D7-7F74E02F8D5A}"/>
              </a:ext>
            </a:extLst>
          </p:cNvPr>
          <p:cNvSpPr txBox="1"/>
          <p:nvPr/>
        </p:nvSpPr>
        <p:spPr>
          <a:xfrm>
            <a:off x="6241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AFD9AC-C18B-59F7-DBDC-34ABCFBD6B08}"/>
              </a:ext>
            </a:extLst>
          </p:cNvPr>
          <p:cNvSpPr txBox="1"/>
          <p:nvPr/>
        </p:nvSpPr>
        <p:spPr>
          <a:xfrm>
            <a:off x="7495694" y="3381462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89" name="yt_shape_10489"/>
              <p:cNvSpPr txBox="1"/>
              <p:nvPr/>
            </p:nvSpPr>
            <p:spPr>
              <a:xfrm>
                <a:off x="540000" y="1326107"/>
                <a:ext cx="6258636" cy="34576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489" name="yt_shape_104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26107"/>
                <a:ext cx="6258636" cy="3457678"/>
              </a:xfrm>
              <a:prstGeom prst="rect">
                <a:avLst/>
              </a:prstGeom>
              <a:blipFill>
                <a:blip r:embed="rId2"/>
                <a:stretch>
                  <a:fillRect l="-3021" r="-1852" b="-4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6507944-6240-3670-F8CC-756340696D5E}"/>
              </a:ext>
            </a:extLst>
          </p:cNvPr>
          <p:cNvSpPr txBox="1"/>
          <p:nvPr/>
        </p:nvSpPr>
        <p:spPr>
          <a:xfrm>
            <a:off x="449989" y="2246851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6BC631-0C21-4AE9-5A5F-0B66295AE6B5}"/>
              </a:ext>
            </a:extLst>
          </p:cNvPr>
          <p:cNvSpPr txBox="1"/>
          <p:nvPr/>
        </p:nvSpPr>
        <p:spPr>
          <a:xfrm>
            <a:off x="1669189" y="2722339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8AD6FA-EDB1-ACA2-F730-91D40D4DFB95}"/>
                  </a:ext>
                </a:extLst>
              </p:cNvPr>
              <p:cNvSpPr txBox="1"/>
              <p:nvPr/>
            </p:nvSpPr>
            <p:spPr>
              <a:xfrm>
                <a:off x="449989" y="3719606"/>
                <a:ext cx="369176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8AD6FA-EDB1-ACA2-F730-91D40D4DFB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9606"/>
                <a:ext cx="3691763" cy="615392"/>
              </a:xfrm>
              <a:prstGeom prst="rect">
                <a:avLst/>
              </a:prstGeom>
              <a:blipFill>
                <a:blip r:embed="rId3"/>
                <a:stretch>
                  <a:fillRect l="-2645" r="-264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B7B0A5-2D18-1FB8-E2BA-17EDB8BCB06E}"/>
                  </a:ext>
                </a:extLst>
              </p:cNvPr>
              <p:cNvSpPr txBox="1"/>
              <p:nvPr/>
            </p:nvSpPr>
            <p:spPr>
              <a:xfrm>
                <a:off x="1669189" y="4241387"/>
                <a:ext cx="11771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B7B0A5-2D18-1FB8-E2BA-17EDB8BCB0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4241387"/>
                <a:ext cx="1177164" cy="555765"/>
              </a:xfrm>
              <a:prstGeom prst="rect">
                <a:avLst/>
              </a:prstGeom>
              <a:blipFill>
                <a:blip r:embed="rId4"/>
                <a:stretch>
                  <a:fillRect l="-8290" t="-1099" r="-8290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488"/>
          <p:cNvSpPr txBox="1"/>
          <p:nvPr/>
        </p:nvSpPr>
        <p:spPr>
          <a:xfrm>
            <a:off x="640937" y="927505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96" name="yt_shape_10496"/>
              <p:cNvSpPr txBox="1"/>
              <p:nvPr/>
            </p:nvSpPr>
            <p:spPr>
              <a:xfrm>
                <a:off x="540119" y="900000"/>
                <a:ext cx="11111999" cy="25730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96" name="yt_shape_10496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573077"/>
              </a:xfrm>
              <a:prstGeom prst="rect">
                <a:avLst/>
              </a:prstGeom>
              <a:blipFill>
                <a:blip r:embed="rId2"/>
                <a:stretch>
                  <a:fillRect l="-1701" t="-948" r="-1317" b="-6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0DD9E28-5135-E316-6A2C-572C9D996CC8}"/>
                  </a:ext>
                </a:extLst>
              </p:cNvPr>
              <p:cNvSpPr txBox="1"/>
              <p:nvPr/>
            </p:nvSpPr>
            <p:spPr>
              <a:xfrm>
                <a:off x="450108" y="1374974"/>
                <a:ext cx="5543169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00DD9E28-5135-E316-6A2C-572C9D996C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74974"/>
                <a:ext cx="5543169" cy="615391"/>
              </a:xfrm>
              <a:prstGeom prst="rect">
                <a:avLst/>
              </a:prstGeom>
              <a:blipFill>
                <a:blip r:embed="rId3"/>
                <a:stretch>
                  <a:fillRect l="-1760" r="-154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746381-3583-2C12-480F-E32F50E77F97}"/>
                  </a:ext>
                </a:extLst>
              </p:cNvPr>
              <p:cNvSpPr txBox="1"/>
              <p:nvPr/>
            </p:nvSpPr>
            <p:spPr>
              <a:xfrm>
                <a:off x="450108" y="1896753"/>
                <a:ext cx="590511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, 'pageBreak': True}">
                <a:extLst>
                  <a:ext uri="{FF2B5EF4-FFF2-40B4-BE49-F238E27FC236}">
                    <a16:creationId xmlns:a16="http://schemas.microsoft.com/office/drawing/2014/main" id="{83746381-3583-2C12-480F-E32F50E77F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96753"/>
                <a:ext cx="5905119" cy="615392"/>
              </a:xfrm>
              <a:prstGeom prst="rect">
                <a:avLst/>
              </a:prstGeom>
              <a:blipFill>
                <a:blip r:embed="rId4"/>
                <a:stretch>
                  <a:fillRect l="-1651" r="-134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391EA83-AD57-2119-545C-47CE63162EFC}"/>
                  </a:ext>
                </a:extLst>
              </p:cNvPr>
              <p:cNvSpPr txBox="1"/>
              <p:nvPr/>
            </p:nvSpPr>
            <p:spPr>
              <a:xfrm>
                <a:off x="497733" y="2418533"/>
                <a:ext cx="4968622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hasSerialNum': 1, 'pageBreak': True}">
                <a:extLst>
                  <a:ext uri="{FF2B5EF4-FFF2-40B4-BE49-F238E27FC236}">
                    <a16:creationId xmlns:a16="http://schemas.microsoft.com/office/drawing/2014/main" id="{E391EA83-AD57-2119-545C-47CE63162E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418533"/>
                <a:ext cx="4968622" cy="615391"/>
              </a:xfrm>
              <a:prstGeom prst="rect">
                <a:avLst/>
              </a:prstGeom>
              <a:blipFill>
                <a:blip r:embed="rId5"/>
                <a:stretch>
                  <a:fillRect l="-1963" r="-171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08DC12-68B5-7711-4818-6E32E1CEA8C7}"/>
                  </a:ext>
                </a:extLst>
              </p:cNvPr>
              <p:cNvSpPr txBox="1"/>
              <p:nvPr/>
            </p:nvSpPr>
            <p:spPr>
              <a:xfrm>
                <a:off x="450108" y="2940312"/>
                <a:ext cx="112450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hasSerialNum': 1, 'pageBreak': True}">
                <a:extLst>
                  <a:ext uri="{FF2B5EF4-FFF2-40B4-BE49-F238E27FC236}">
                    <a16:creationId xmlns:a16="http://schemas.microsoft.com/office/drawing/2014/main" id="{A708DC12-68B5-7711-4818-6E32E1CEA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40312"/>
                <a:ext cx="11245088" cy="554686"/>
              </a:xfrm>
              <a:prstGeom prst="rect">
                <a:avLst/>
              </a:prstGeom>
              <a:blipFill>
                <a:blip r:embed="rId6"/>
                <a:stretch>
                  <a:fillRect l="-867" r="-867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0" name="yt_shape_10500"/>
              <p:cNvSpPr txBox="1"/>
              <p:nvPr/>
            </p:nvSpPr>
            <p:spPr>
              <a:xfrm>
                <a:off x="540000" y="900000"/>
                <a:ext cx="5237011" cy="31192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题变式与拓展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500" name="yt_shape_10500" descr="{&quot;rangeId&quot;:17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37011" cy="3119252"/>
              </a:xfrm>
              <a:prstGeom prst="rect">
                <a:avLst/>
              </a:prstGeom>
              <a:blipFill>
                <a:blip r:embed="rId2"/>
                <a:stretch>
                  <a:fillRect l="-3609" t="-1761" r="-2561" b="-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540000" y="4149080"/>
            <a:ext cx="49244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…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08" name="yt_shape_10508"/>
              <p:cNvSpPr txBox="1"/>
              <p:nvPr/>
            </p:nvSpPr>
            <p:spPr>
              <a:xfrm>
                <a:off x="540119" y="900000"/>
                <a:ext cx="11492915" cy="51453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通过观察你得出什么规律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的式子表示出来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为正整数）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中你发现的规律计算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f634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2023.</a:t>
                </a:r>
              </a:p>
            </p:txBody>
          </p:sp>
        </mc:Choice>
        <mc:Fallback>
          <p:sp>
            <p:nvSpPr>
              <p:cNvPr id="10508" name="yt_shape_105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45319"/>
              </a:xfrm>
              <a:prstGeom prst="rect">
                <a:avLst/>
              </a:prstGeom>
              <a:blipFill>
                <a:blip r:embed="rId2"/>
                <a:stretch>
                  <a:fillRect l="-1645" t="-1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9E4A051-CCC7-810E-B0ED-D868918ED6FA}"/>
                  </a:ext>
                </a:extLst>
              </p:cNvPr>
              <p:cNvSpPr txBox="1"/>
              <p:nvPr/>
            </p:nvSpPr>
            <p:spPr>
              <a:xfrm>
                <a:off x="450108" y="1373001"/>
                <a:ext cx="7074536" cy="8318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为正整数）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9E4A051-CCC7-810E-B0ED-D868918ED6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73001"/>
                <a:ext cx="7074536" cy="831863"/>
              </a:xfrm>
              <a:prstGeom prst="rect">
                <a:avLst/>
              </a:prstGeom>
              <a:blipFill>
                <a:blip r:embed="rId3"/>
                <a:stretch>
                  <a:fillRect l="-1379" r="-1293" b="-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B69D5EF-E444-DB7D-E277-521074F9BD59}"/>
                  </a:ext>
                </a:extLst>
              </p:cNvPr>
              <p:cNvSpPr txBox="1"/>
              <p:nvPr/>
            </p:nvSpPr>
            <p:spPr>
              <a:xfrm>
                <a:off x="450108" y="3961964"/>
                <a:ext cx="1068381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f634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pageBreak': True}">
                <a:extLst>
                  <a:ext uri="{FF2B5EF4-FFF2-40B4-BE49-F238E27FC236}">
                    <a16:creationId xmlns:a16="http://schemas.microsoft.com/office/drawing/2014/main" id="{3B69D5EF-E444-DB7D-E277-521074F9BD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61964"/>
                <a:ext cx="10683811" cy="615391"/>
              </a:xfrm>
              <a:prstGeom prst="rect">
                <a:avLst/>
              </a:prstGeom>
              <a:blipFill>
                <a:blip r:embed="rId4"/>
                <a:stretch>
                  <a:fillRect l="-913" t="-24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E1A7727-31D2-E981-BB41-197964E56EA3}"/>
                  </a:ext>
                </a:extLst>
              </p:cNvPr>
              <p:cNvSpPr txBox="1"/>
              <p:nvPr/>
            </p:nvSpPr>
            <p:spPr>
              <a:xfrm>
                <a:off x="450108" y="4483743"/>
                <a:ext cx="22153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pageBreak': True}">
                <a:extLst>
                  <a:ext uri="{FF2B5EF4-FFF2-40B4-BE49-F238E27FC236}">
                    <a16:creationId xmlns:a16="http://schemas.microsoft.com/office/drawing/2014/main" id="{FE1A7727-31D2-E981-BB41-197964E56E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83743"/>
                <a:ext cx="2215389" cy="613931"/>
              </a:xfrm>
              <a:prstGeom prst="rect">
                <a:avLst/>
              </a:prstGeom>
              <a:blipFill>
                <a:blip r:embed="rId5"/>
                <a:stretch>
                  <a:fillRect l="-4408" r="-4408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1DDC631-C965-66F5-D755-95744A69D296}"/>
                  </a:ext>
                </a:extLst>
              </p:cNvPr>
              <p:cNvSpPr txBox="1"/>
              <p:nvPr/>
            </p:nvSpPr>
            <p:spPr>
              <a:xfrm>
                <a:off x="450108" y="5004062"/>
                <a:ext cx="51650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pageBreak': True}">
                <a:extLst>
                  <a:ext uri="{FF2B5EF4-FFF2-40B4-BE49-F238E27FC236}">
                    <a16:creationId xmlns:a16="http://schemas.microsoft.com/office/drawing/2014/main" id="{31DDC631-C965-66F5-D755-95744A69D2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04062"/>
                <a:ext cx="5165090" cy="613931"/>
              </a:xfrm>
              <a:prstGeom prst="rect">
                <a:avLst/>
              </a:prstGeom>
              <a:blipFill>
                <a:blip r:embed="rId6"/>
                <a:stretch>
                  <a:fillRect l="-1889" r="-177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01F5320-5D6E-E5FD-F4AF-5854CE75F238}"/>
              </a:ext>
            </a:extLst>
          </p:cNvPr>
          <p:cNvSpPr txBox="1"/>
          <p:nvPr/>
        </p:nvSpPr>
        <p:spPr>
          <a:xfrm>
            <a:off x="450108" y="5524381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20" name="yt_shape_10420"/>
              <p:cNvSpPr txBox="1"/>
              <p:nvPr/>
            </p:nvSpPr>
            <p:spPr>
              <a:xfrm>
                <a:off x="540000" y="900000"/>
                <a:ext cx="7241149" cy="2221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（青岛市中考）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（南京市中考）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20" name="yt_shape_104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41149" cy="2221955"/>
              </a:xfrm>
              <a:prstGeom prst="rect">
                <a:avLst/>
              </a:prstGeom>
              <a:blipFill>
                <a:blip r:embed="rId2"/>
                <a:stretch>
                  <a:fillRect l="-2612" t="-2473" r="-1601" b="-2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1F4F21B-1A80-E291-F88D-57D27A75FFE8}"/>
              </a:ext>
            </a:extLst>
          </p:cNvPr>
          <p:cNvSpPr txBox="1"/>
          <p:nvPr/>
        </p:nvSpPr>
        <p:spPr>
          <a:xfrm>
            <a:off x="6859108" y="1328682"/>
            <a:ext cx="637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9A6A8A-CA22-AF57-BFBB-E95760493A14}"/>
                  </a:ext>
                </a:extLst>
              </p:cNvPr>
              <p:cNvSpPr txBox="1"/>
              <p:nvPr/>
            </p:nvSpPr>
            <p:spPr>
              <a:xfrm>
                <a:off x="5080854" y="2145912"/>
                <a:ext cx="661099" cy="851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9A6A8A-CA22-AF57-BFBB-E95760493A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854" y="2145912"/>
                <a:ext cx="661099" cy="8510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C3CBEF4-5ECB-C29B-3155-9060E826EC4C}"/>
              </a:ext>
            </a:extLst>
          </p:cNvPr>
          <p:cNvCxnSpPr/>
          <p:nvPr/>
        </p:nvCxnSpPr>
        <p:spPr>
          <a:xfrm>
            <a:off x="4818440" y="292494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25" name="yt_shape_10425"/>
              <p:cNvSpPr txBox="1"/>
              <p:nvPr/>
            </p:nvSpPr>
            <p:spPr>
              <a:xfrm>
                <a:off x="540000" y="900000"/>
                <a:ext cx="4168064" cy="3579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25" name="yt_shape_10425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68064" cy="3579698"/>
              </a:xfrm>
              <a:prstGeom prst="rect">
                <a:avLst/>
              </a:prstGeom>
              <a:blipFill>
                <a:blip r:embed="rId2"/>
                <a:stretch>
                  <a:fillRect l="-4539" t="-1533" r="-3367" b="-4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CB7E8CE-62A5-5359-9C6C-69372526F13B}"/>
                  </a:ext>
                </a:extLst>
              </p:cNvPr>
              <p:cNvSpPr txBox="1"/>
              <p:nvPr/>
            </p:nvSpPr>
            <p:spPr>
              <a:xfrm>
                <a:off x="449989" y="1849001"/>
                <a:ext cx="32410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1CB7E8CE-62A5-5359-9C6C-69372526F1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9001"/>
                <a:ext cx="3241041" cy="615392"/>
              </a:xfrm>
              <a:prstGeom prst="rect">
                <a:avLst/>
              </a:prstGeom>
              <a:blipFill>
                <a:blip r:embed="rId3"/>
                <a:stretch>
                  <a:fillRect l="-301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CD1334-1A27-9CBC-8FB2-D15F618F520B}"/>
                  </a:ext>
                </a:extLst>
              </p:cNvPr>
              <p:cNvSpPr txBox="1"/>
              <p:nvPr/>
            </p:nvSpPr>
            <p:spPr>
              <a:xfrm>
                <a:off x="1669189" y="2370781"/>
                <a:ext cx="10247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}">
                <a:extLst>
                  <a:ext uri="{FF2B5EF4-FFF2-40B4-BE49-F238E27FC236}">
                    <a16:creationId xmlns:a16="http://schemas.microsoft.com/office/drawing/2014/main" id="{2BCD1334-1A27-9CBC-8FB2-D15F618F52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370781"/>
                <a:ext cx="1024764" cy="615391"/>
              </a:xfrm>
              <a:prstGeom prst="rect">
                <a:avLst/>
              </a:prstGeom>
              <a:blipFill>
                <a:blip r:embed="rId4"/>
                <a:stretch>
                  <a:fillRect l="-9524" r="-952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9B1A77-0893-2088-3AD1-80BD45FBEFA1}"/>
                  </a:ext>
                </a:extLst>
              </p:cNvPr>
              <p:cNvSpPr txBox="1"/>
              <p:nvPr/>
            </p:nvSpPr>
            <p:spPr>
              <a:xfrm>
                <a:off x="449989" y="3414340"/>
                <a:ext cx="4155440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hasSerialNum': 1}">
                <a:extLst>
                  <a:ext uri="{FF2B5EF4-FFF2-40B4-BE49-F238E27FC236}">
                    <a16:creationId xmlns:a16="http://schemas.microsoft.com/office/drawing/2014/main" id="{A59B1A77-0893-2088-3AD1-80BD45FBEF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14340"/>
                <a:ext cx="4155440" cy="615391"/>
              </a:xfrm>
              <a:prstGeom prst="rect">
                <a:avLst/>
              </a:prstGeom>
              <a:blipFill>
                <a:blip r:embed="rId5"/>
                <a:stretch>
                  <a:fillRect l="-2349" r="-220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890EDF4-C4E9-9503-B767-9C8E7349B8E0}"/>
                  </a:ext>
                </a:extLst>
              </p:cNvPr>
              <p:cNvSpPr txBox="1"/>
              <p:nvPr/>
            </p:nvSpPr>
            <p:spPr>
              <a:xfrm>
                <a:off x="1669189" y="3936119"/>
                <a:ext cx="16343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hasSerialNum': 1}">
                <a:extLst>
                  <a:ext uri="{FF2B5EF4-FFF2-40B4-BE49-F238E27FC236}">
                    <a16:creationId xmlns:a16="http://schemas.microsoft.com/office/drawing/2014/main" id="{6890EDF4-C4E9-9503-B767-9C8E7349B8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936119"/>
                <a:ext cx="1634363" cy="555765"/>
              </a:xfrm>
              <a:prstGeom prst="rect">
                <a:avLst/>
              </a:prstGeom>
              <a:blipFill>
                <a:blip r:embed="rId6"/>
                <a:stretch>
                  <a:fillRect l="-5970" r="-597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34" name="yt_shape_10434"/>
              <p:cNvSpPr txBox="1"/>
              <p:nvPr/>
            </p:nvSpPr>
            <p:spPr>
              <a:xfrm>
                <a:off x="540000" y="900000"/>
                <a:ext cx="4371838" cy="26748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34" name="yt_shape_10434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371838" cy="2674899"/>
              </a:xfrm>
              <a:prstGeom prst="rect">
                <a:avLst/>
              </a:prstGeom>
              <a:blipFill>
                <a:blip r:embed="rId2"/>
                <a:stretch>
                  <a:fillRect l="-4324" b="-2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AA12D3-01CC-3484-7347-8C78DB417DF9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4509643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5CAA12D3-01CC-3484-7347-8C78DB417D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4509643" cy="1061161"/>
              </a:xfrm>
              <a:prstGeom prst="rect">
                <a:avLst/>
              </a:prstGeom>
              <a:blipFill>
                <a:blip r:embed="rId3"/>
                <a:stretch>
                  <a:fillRect l="-2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B4E9BE-87E9-C01D-E07F-F11625392177}"/>
                  </a:ext>
                </a:extLst>
              </p:cNvPr>
              <p:cNvSpPr txBox="1"/>
              <p:nvPr/>
            </p:nvSpPr>
            <p:spPr>
              <a:xfrm>
                <a:off x="1669189" y="2788293"/>
                <a:ext cx="1059625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D5B4E9BE-87E9-C01D-E07F-F116253921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788293"/>
                <a:ext cx="1059625" cy="807543"/>
              </a:xfrm>
              <a:prstGeom prst="rect">
                <a:avLst/>
              </a:prstGeom>
              <a:blipFill>
                <a:blip r:embed="rId4"/>
                <a:stretch>
                  <a:fillRect l="-9195" r="-9195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8" name="yt_shape_10438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二次根式与乘法公式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39" name="yt_shape_10439"/>
              <p:cNvSpPr txBox="1"/>
              <p:nvPr/>
            </p:nvSpPr>
            <p:spPr>
              <a:xfrm>
                <a:off x="540000" y="1389434"/>
                <a:ext cx="700044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下列各数中与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的积是有理数的是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39" name="yt_shape_1043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000443" cy="465577"/>
              </a:xfrm>
              <a:prstGeom prst="rect">
                <a:avLst/>
              </a:prstGeom>
              <a:blipFill>
                <a:blip r:embed="rId2"/>
                <a:stretch>
                  <a:fillRect l="-2700" t="-5263" r="-165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41" name="yt_table_10441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2464146"/>
                  </p:ext>
                </p:extLst>
              </p:nvPr>
            </p:nvGraphicFramePr>
            <p:xfrm>
              <a:off x="540047" y="1905799"/>
              <a:ext cx="8886572" cy="520319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441" name="yt_table_10441" descr="{&quot;rangeId&quot;:7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2464146"/>
                  </p:ext>
                </p:extLst>
              </p:nvPr>
            </p:nvGraphicFramePr>
            <p:xfrm>
              <a:off x="540047" y="1905799"/>
              <a:ext cx="8886572" cy="461074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21925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5574" t="-3896" r="-8306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79934" t="-389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42" name="yt_shape_10442"/>
              <p:cNvSpPr txBox="1"/>
              <p:nvPr/>
            </p:nvSpPr>
            <p:spPr>
              <a:xfrm>
                <a:off x="540000" y="2417559"/>
                <a:ext cx="8079648" cy="20015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14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42" name="yt_shape_104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7559"/>
                <a:ext cx="8079648" cy="2001574"/>
              </a:xfrm>
              <a:prstGeom prst="rect">
                <a:avLst/>
              </a:prstGeom>
              <a:blipFill>
                <a:blip r:embed="rId4"/>
                <a:stretch>
                  <a:fillRect l="-2340" t="-2744" r="-1208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297116" title="H_26.259764">
            <a:extLst>
              <a:ext uri="{FF2B5EF4-FFF2-40B4-BE49-F238E27FC236}">
                <a16:creationId xmlns:a16="http://schemas.microsoft.com/office/drawing/2014/main" id="{077EFAA9-12DD-7963-2E04-E6D0ED1956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AFE458-C803-1781-BA96-72D768999761}"/>
              </a:ext>
            </a:extLst>
          </p:cNvPr>
          <p:cNvSpPr txBox="1"/>
          <p:nvPr/>
        </p:nvSpPr>
        <p:spPr>
          <a:xfrm>
            <a:off x="6552465" y="1342628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865647-276B-1A28-1C64-F17DFF249F1D}"/>
              </a:ext>
            </a:extLst>
          </p:cNvPr>
          <p:cNvSpPr txBox="1"/>
          <p:nvPr/>
        </p:nvSpPr>
        <p:spPr>
          <a:xfrm>
            <a:off x="5809897" y="2846241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9A2625D-9164-A40D-F153-FA5035948870}"/>
                  </a:ext>
                </a:extLst>
              </p:cNvPr>
              <p:cNvSpPr txBox="1"/>
              <p:nvPr/>
            </p:nvSpPr>
            <p:spPr>
              <a:xfrm>
                <a:off x="4222143" y="3366560"/>
                <a:ext cx="171056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8, 'hasSerialNum': 1}">
                <a:extLst>
                  <a:ext uri="{FF2B5EF4-FFF2-40B4-BE49-F238E27FC236}">
                    <a16:creationId xmlns:a16="http://schemas.microsoft.com/office/drawing/2014/main" id="{59A2625D-9164-A40D-F153-FA50359488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2143" y="3366560"/>
                <a:ext cx="1710563" cy="615392"/>
              </a:xfrm>
              <a:prstGeom prst="rect">
                <a:avLst/>
              </a:prstGeom>
              <a:blipFill>
                <a:blip r:embed="rId6"/>
                <a:stretch>
                  <a:fillRect l="-571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B1FEBB2-4C5B-BABF-CA6B-40C724B8F470}"/>
              </a:ext>
            </a:extLst>
          </p:cNvPr>
          <p:cNvCxnSpPr/>
          <p:nvPr/>
        </p:nvCxnSpPr>
        <p:spPr>
          <a:xfrm>
            <a:off x="3702554" y="3861048"/>
            <a:ext cx="21401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E396987-1E39-9ED0-076E-33B737F0FD5B}"/>
                  </a:ext>
                </a:extLst>
              </p:cNvPr>
              <p:cNvSpPr txBox="1"/>
              <p:nvPr/>
            </p:nvSpPr>
            <p:spPr>
              <a:xfrm>
                <a:off x="6997219" y="3888340"/>
                <a:ext cx="155816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7" name="文本框 6" descr="{'rangeId': 8, 'hasSerialNum': 1}">
                <a:extLst>
                  <a:ext uri="{FF2B5EF4-FFF2-40B4-BE49-F238E27FC236}">
                    <a16:creationId xmlns:a16="http://schemas.microsoft.com/office/drawing/2014/main" id="{BE396987-1E39-9ED0-076E-33B737F0FD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7219" y="3888340"/>
                <a:ext cx="1558164" cy="558241"/>
              </a:xfrm>
              <a:prstGeom prst="rect">
                <a:avLst/>
              </a:prstGeom>
              <a:blipFill>
                <a:blip r:embed="rId7"/>
                <a:stretch>
                  <a:fillRect l="-6275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B257C9A-44DE-2A99-10BD-581A49FA6FDD}"/>
              </a:ext>
            </a:extLst>
          </p:cNvPr>
          <p:cNvCxnSpPr/>
          <p:nvPr/>
        </p:nvCxnSpPr>
        <p:spPr>
          <a:xfrm>
            <a:off x="6706231" y="4418825"/>
            <a:ext cx="17591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49" name="yt_shape_10449"/>
              <p:cNvSpPr txBox="1"/>
              <p:nvPr/>
            </p:nvSpPr>
            <p:spPr>
              <a:xfrm>
                <a:off x="540000" y="755984"/>
                <a:ext cx="6224461" cy="4261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页复习题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组第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449" name="yt_shape_104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55984"/>
                <a:ext cx="6224461" cy="4261167"/>
              </a:xfrm>
              <a:prstGeom prst="rect">
                <a:avLst/>
              </a:prstGeom>
              <a:blipFill>
                <a:blip r:embed="rId2"/>
                <a:stretch>
                  <a:fillRect l="-3036" t="-1144" r="-1861" b="-15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018554F-1891-D0A6-0676-EA76666C6887}"/>
              </a:ext>
            </a:extLst>
          </p:cNvPr>
          <p:cNvSpPr txBox="1"/>
          <p:nvPr/>
        </p:nvSpPr>
        <p:spPr>
          <a:xfrm>
            <a:off x="449989" y="170644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439A11-057B-493B-4F35-0B060CFB0D15}"/>
              </a:ext>
            </a:extLst>
          </p:cNvPr>
          <p:cNvSpPr txBox="1"/>
          <p:nvPr/>
        </p:nvSpPr>
        <p:spPr>
          <a:xfrm>
            <a:off x="1669189" y="2181934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B5D619-9FDF-F788-D2FB-51BC466366D4}"/>
                  </a:ext>
                </a:extLst>
              </p:cNvPr>
              <p:cNvSpPr txBox="1"/>
              <p:nvPr/>
            </p:nvSpPr>
            <p:spPr>
              <a:xfrm>
                <a:off x="449989" y="3624971"/>
                <a:ext cx="2842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B5D619-9FDF-F788-D2FB-51BC466366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4971"/>
                <a:ext cx="2842324" cy="765061"/>
              </a:xfrm>
              <a:prstGeom prst="rect">
                <a:avLst/>
              </a:prstGeom>
              <a:blipFill>
                <a:blip r:embed="rId3"/>
                <a:stretch>
                  <a:fillRect l="-343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562E75-997A-46D7-63B9-5BFB3CFF89FC}"/>
                  </a:ext>
                </a:extLst>
              </p:cNvPr>
              <p:cNvSpPr txBox="1"/>
              <p:nvPr/>
            </p:nvSpPr>
            <p:spPr>
              <a:xfrm>
                <a:off x="1669189" y="4296420"/>
                <a:ext cx="7849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562E75-997A-46D7-63B9-5BFB3CFF89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4296420"/>
                <a:ext cx="784924" cy="726326"/>
              </a:xfrm>
              <a:prstGeom prst="rect">
                <a:avLst/>
              </a:prstGeom>
              <a:blipFill>
                <a:blip r:embed="rId4"/>
                <a:stretch>
                  <a:fillRect l="-12403" r="-1240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457"/>
              <p:cNvSpPr txBox="1"/>
              <p:nvPr/>
            </p:nvSpPr>
            <p:spPr>
              <a:xfrm>
                <a:off x="540000" y="4926339"/>
                <a:ext cx="4014176" cy="19309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7" name="yt_shape_104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26339"/>
                <a:ext cx="4014176" cy="1930913"/>
              </a:xfrm>
              <a:prstGeom prst="rect">
                <a:avLst/>
              </a:prstGeom>
              <a:blipFill>
                <a:blip r:embed="rId5"/>
                <a:stretch>
                  <a:fillRect l="-4711" r="-3495" b="-9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23D1AE9-A262-73AA-5874-ED00110C8CCE}"/>
                  </a:ext>
                </a:extLst>
              </p:cNvPr>
              <p:cNvSpPr txBox="1"/>
              <p:nvPr/>
            </p:nvSpPr>
            <p:spPr>
              <a:xfrm>
                <a:off x="449989" y="5847083"/>
                <a:ext cx="41554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23D1AE9-A262-73AA-5874-ED00110C8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47083"/>
                <a:ext cx="4155440" cy="613931"/>
              </a:xfrm>
              <a:prstGeom prst="rect">
                <a:avLst/>
              </a:prstGeom>
              <a:blipFill>
                <a:blip r:embed="rId6"/>
                <a:stretch>
                  <a:fillRect l="-2349" r="-220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42D5B73-3AF7-77CA-7A6F-4ECE82F104B7}"/>
              </a:ext>
            </a:extLst>
          </p:cNvPr>
          <p:cNvSpPr txBox="1"/>
          <p:nvPr/>
        </p:nvSpPr>
        <p:spPr>
          <a:xfrm>
            <a:off x="1669189" y="6367402"/>
            <a:ext cx="1018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1" name="yt_shape_10461"/>
          <p:cNvSpPr txBox="1"/>
          <p:nvPr/>
        </p:nvSpPr>
        <p:spPr>
          <a:xfrm>
            <a:off x="540000" y="836712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错用运算法则进行运算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62" name="yt_shape_10462"/>
              <p:cNvSpPr txBox="1"/>
              <p:nvPr/>
            </p:nvSpPr>
            <p:spPr>
              <a:xfrm>
                <a:off x="540119" y="1277480"/>
                <a:ext cx="11492915" cy="33861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嘉淇计算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想起分配律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0803f"/>
                  </a:rPr>
                  <a:t>于是她按分配律完成了下列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她的解法正确吗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请给出正确的解答过程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462" name="yt_shape_104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77480"/>
                <a:ext cx="11492915" cy="3386120"/>
              </a:xfrm>
              <a:prstGeom prst="rect">
                <a:avLst/>
              </a:prstGeom>
              <a:blipFill>
                <a:blip r:embed="rId2"/>
                <a:stretch>
                  <a:fillRect l="-1645" t="-14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297187" title="H_26.259764">
            <a:extLst>
              <a:ext uri="{FF2B5EF4-FFF2-40B4-BE49-F238E27FC236}">
                <a16:creationId xmlns:a16="http://schemas.microsoft.com/office/drawing/2014/main" id="{D5EE4FE2-E357-1E60-6956-8F3BF91B0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87165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471"/>
              <p:cNvSpPr txBox="1"/>
              <p:nvPr/>
            </p:nvSpPr>
            <p:spPr>
              <a:xfrm>
                <a:off x="540000" y="4051870"/>
                <a:ext cx="4385816" cy="3546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解：不正确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正确的解答过程为：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609523"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609523"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609523"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04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51870"/>
                <a:ext cx="4385816" cy="3546355"/>
              </a:xfrm>
              <a:prstGeom prst="rect">
                <a:avLst/>
              </a:prstGeom>
              <a:blipFill>
                <a:blip r:embed="rId4"/>
                <a:stretch>
                  <a:fillRect l="-4312" t="-3270" r="-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3565816-ED70-215C-8FCC-422F464AC28B}"/>
              </a:ext>
            </a:extLst>
          </p:cNvPr>
          <p:cNvSpPr txBox="1"/>
          <p:nvPr/>
        </p:nvSpPr>
        <p:spPr>
          <a:xfrm>
            <a:off x="449989" y="3933056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解：不正确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正确的解答过程为：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501757-CBDB-0456-24BB-1EE1FFA094CB}"/>
                  </a:ext>
                </a:extLst>
              </p:cNvPr>
              <p:cNvSpPr txBox="1"/>
              <p:nvPr/>
            </p:nvSpPr>
            <p:spPr>
              <a:xfrm>
                <a:off x="449989" y="4204934"/>
                <a:ext cx="3942715" cy="8802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501757-CBDB-0456-24BB-1EE1FFA094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04934"/>
                <a:ext cx="3942715" cy="880250"/>
              </a:xfrm>
              <a:prstGeom prst="rect">
                <a:avLst/>
              </a:prstGeom>
              <a:blipFill>
                <a:blip r:embed="rId5"/>
                <a:stretch>
                  <a:fillRect l="-2473" r="-2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E93AA51-6CA1-4DDA-E45E-6C5790AA8ABA}"/>
                  </a:ext>
                </a:extLst>
              </p:cNvPr>
              <p:cNvSpPr txBox="1"/>
              <p:nvPr/>
            </p:nvSpPr>
            <p:spPr>
              <a:xfrm>
                <a:off x="1059589" y="4832051"/>
                <a:ext cx="2371091" cy="90120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E93AA51-6CA1-4DDA-E45E-6C5790AA8A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4832051"/>
                <a:ext cx="2371091" cy="901205"/>
              </a:xfrm>
              <a:prstGeom prst="rect">
                <a:avLst/>
              </a:prstGeom>
              <a:blipFill>
                <a:blip r:embed="rId6"/>
                <a:stretch>
                  <a:fillRect l="-4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DE739C6-70D1-7DC1-0471-98590B621236}"/>
                  </a:ext>
                </a:extLst>
              </p:cNvPr>
              <p:cNvSpPr txBox="1"/>
              <p:nvPr/>
            </p:nvSpPr>
            <p:spPr>
              <a:xfrm>
                <a:off x="1059589" y="5373216"/>
                <a:ext cx="1434339" cy="8202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DE739C6-70D1-7DC1-0471-98590B6212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5373216"/>
                <a:ext cx="1434339" cy="820243"/>
              </a:xfrm>
              <a:prstGeom prst="rect">
                <a:avLst/>
              </a:prstGeom>
              <a:blipFill>
                <a:blip r:embed="rId7"/>
                <a:stretch>
                  <a:fillRect l="-6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2A7EEA8-F07E-2A9C-1E0D-C4B2C5CCC753}"/>
                  </a:ext>
                </a:extLst>
              </p:cNvPr>
              <p:cNvSpPr txBox="1"/>
              <p:nvPr/>
            </p:nvSpPr>
            <p:spPr>
              <a:xfrm>
                <a:off x="1059589" y="6093296"/>
                <a:ext cx="1882014" cy="809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2A7EEA8-F07E-2A9C-1E0D-C4B2C5CCC7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6093296"/>
                <a:ext cx="1882014" cy="809320"/>
              </a:xfrm>
              <a:prstGeom prst="rect">
                <a:avLst/>
              </a:prstGeom>
              <a:blipFill>
                <a:blip r:embed="rId8"/>
                <a:stretch>
                  <a:fillRect l="-5178" r="-5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4" name="yt_shape_1047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73" name="yt_image_1047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76" name="yt_shape_10476"/>
              <p:cNvSpPr txBox="1"/>
              <p:nvPr/>
            </p:nvSpPr>
            <p:spPr>
              <a:xfrm>
                <a:off x="540000" y="1482165"/>
                <a:ext cx="10485819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476" name="yt_shape_10476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485819" cy="478080"/>
              </a:xfrm>
              <a:prstGeom prst="rect">
                <a:avLst/>
              </a:prstGeom>
              <a:blipFill>
                <a:blip r:embed="rId3"/>
                <a:stretch>
                  <a:fillRect l="-1802" t="-1266" r="-756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78" name="yt_table_1047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3378"/>
              </p:ext>
            </p:extLst>
          </p:nvPr>
        </p:nvGraphicFramePr>
        <p:xfrm>
          <a:off x="540047" y="2011033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80" name="yt_shape_10480"/>
              <p:cNvSpPr txBox="1"/>
              <p:nvPr/>
            </p:nvSpPr>
            <p:spPr>
              <a:xfrm>
                <a:off x="540120" y="2537204"/>
                <a:ext cx="11492915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（新考法）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按如图所示的程序计算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若开始输入的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c056d"/>
                  </a:rPr>
                  <a:t>则最后输出的结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480" name="yt_shape_10480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537204"/>
                <a:ext cx="11492915" cy="955390"/>
              </a:xfrm>
              <a:prstGeom prst="rect">
                <a:avLst/>
              </a:prstGeom>
              <a:blipFill>
                <a:blip r:embed="rId4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83" name="yt_table_10483_skip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5895862"/>
                  </p:ext>
                </p:extLst>
              </p:nvPr>
            </p:nvGraphicFramePr>
            <p:xfrm>
              <a:off x="540047" y="3543382"/>
              <a:ext cx="6372988" cy="890207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483" name="yt_table_10483_skip" descr="{&quot;rangeId&quot;:14,&quot;type&quot;:&quot;Option&quot;,&quot;drawing&quot;:[&quot;yt_image_10482&quot;]}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5895862"/>
                  </p:ext>
                </p:extLst>
              </p:nvPr>
            </p:nvGraphicFramePr>
            <p:xfrm>
              <a:off x="540047" y="3543382"/>
              <a:ext cx="6372988" cy="890207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6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98684" r="-45822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18237" t="-98684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482" name="yt_image_10482_skip" title="H_63.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11628" y="3543382"/>
            <a:ext cx="4738899" cy="81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173A07-9417-534B-D341-DD78D0AA9116}"/>
              </a:ext>
            </a:extLst>
          </p:cNvPr>
          <p:cNvSpPr txBox="1"/>
          <p:nvPr/>
        </p:nvSpPr>
        <p:spPr>
          <a:xfrm>
            <a:off x="10021598" y="1435359"/>
            <a:ext cx="383286" cy="5670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DBCDFA-E0C7-7272-A519-3FEE77B165F6}"/>
              </a:ext>
            </a:extLst>
          </p:cNvPr>
          <p:cNvSpPr txBox="1"/>
          <p:nvPr/>
        </p:nvSpPr>
        <p:spPr>
          <a:xfrm>
            <a:off x="1669309" y="3012178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84" name="yt_shape_10484"/>
              <p:cNvSpPr txBox="1"/>
              <p:nvPr/>
            </p:nvSpPr>
            <p:spPr>
              <a:xfrm>
                <a:off x="540000" y="900000"/>
                <a:ext cx="842871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84" name="yt_shape_104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28718" cy="466666"/>
              </a:xfrm>
              <a:prstGeom prst="rect">
                <a:avLst/>
              </a:prstGeom>
              <a:blipFill>
                <a:blip r:embed="rId2"/>
                <a:stretch>
                  <a:fillRect l="-2243" t="-5263" r="-108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86" name="yt_shape_10486"/>
              <p:cNvSpPr txBox="1"/>
              <p:nvPr/>
            </p:nvSpPr>
            <p:spPr>
              <a:xfrm>
                <a:off x="540119" y="1417454"/>
                <a:ext cx="11492915" cy="17271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（新定义）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对于任意的正数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定义运算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ce0a,isEnd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</m:rad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e>
                            </m:rad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</m:rad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e>
                            </m:rad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sz="6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86" name="yt_shape_104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17454"/>
                <a:ext cx="11492915" cy="1727139"/>
              </a:xfrm>
              <a:prstGeom prst="rect">
                <a:avLst/>
              </a:prstGeom>
              <a:blipFill>
                <a:blip r:embed="rId3"/>
                <a:stretch>
                  <a:fillRect l="-1645" t="-3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3391B6A-506B-0703-9E8C-9BA7496112B2}"/>
              </a:ext>
            </a:extLst>
          </p:cNvPr>
          <p:cNvSpPr txBox="1"/>
          <p:nvPr/>
        </p:nvSpPr>
        <p:spPr>
          <a:xfrm>
            <a:off x="8111390" y="853194"/>
            <a:ext cx="7896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44E27B-67B9-1237-0694-CDDEB508A373}"/>
              </a:ext>
            </a:extLst>
          </p:cNvPr>
          <p:cNvSpPr txBox="1"/>
          <p:nvPr/>
        </p:nvSpPr>
        <p:spPr>
          <a:xfrm>
            <a:off x="8263791" y="1879273"/>
            <a:ext cx="637285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556</Words>
  <Application>Microsoft Office PowerPoint</Application>
  <PresentationFormat>宽屏</PresentationFormat>
  <Paragraphs>142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,isEnd</vt:lpstr>
      <vt:lpstr>_⨹_1_dce0a,isEnd</vt:lpstr>
      <vt:lpstr>_⨹_1_f6342</vt:lpstr>
      <vt:lpstr>_⨹_12_0803f</vt:lpstr>
      <vt:lpstr>_⨹_7_c056d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2024-04-26T08:46:26Z</dcterms:created>
  <dcterms:modified xsi:type="dcterms:W3CDTF">2024-04-28T01:41:52Z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