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7" r:id="rId4"/>
    <p:sldId id="311" r:id="rId5"/>
    <p:sldId id="313" r:id="rId6"/>
    <p:sldId id="317" r:id="rId7"/>
    <p:sldId id="319" r:id="rId8"/>
    <p:sldId id="321" r:id="rId9"/>
    <p:sldId id="325" r:id="rId10"/>
    <p:sldId id="327" r:id="rId11"/>
    <p:sldId id="329" r:id="rId12"/>
    <p:sldId id="330" r:id="rId13"/>
    <p:sldId id="331" r:id="rId14"/>
    <p:sldId id="334" r:id="rId15"/>
    <p:sldId id="256" r:id="rId16"/>
  </p:sldIdLst>
  <p:sldSz cx="12192000" cy="6858000"/>
  <p:notesSz cx="6858000" cy="9144000"/>
  <p:custDataLst>
    <p:tags r:id="rId17"/>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109" d="100"/>
          <a:sy n="109" d="100"/>
        </p:scale>
        <p:origin x="1086" y="11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0835" name="yt_shape_10835"/>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0834" name="yt_image_10834">
            <a:extLst>
              <a:ext uri="">
                <a16:creationId xmlns:a16="http://schemas.microsoft.com/office/drawing/2014/main" xmlns:a14="http://schemas.microsoft.com/office/drawing/2010/main" xmlns:m="http://schemas.openxmlformats.org/officeDocument/2006/math"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837" name="yt_shape_10837"/>
          <p:cNvSpPr txBox="1"/>
          <p:nvPr/>
        </p:nvSpPr>
        <p:spPr>
          <a:xfrm>
            <a:off x="540000" y="1482165"/>
            <a:ext cx="4217501"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解形如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黑体" pitchFamily="24"/>
              </a:rPr>
              <a:t>的方程</a:t>
            </a:r>
          </a:p>
        </p:txBody>
      </p:sp>
      <p:sp>
        <p:nvSpPr>
          <p:cNvPr id="10838" name="yt_shape_10838"/>
          <p:cNvSpPr txBox="1"/>
          <p:nvPr/>
        </p:nvSpPr>
        <p:spPr>
          <a:xfrm>
            <a:off x="540119" y="1971599"/>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我们解一元二次方程</a:t>
            </a:r>
            <a:r>
              <a:rPr lang="en-US" altLang="zh-CN" sz="2400" b="0" i="0" u="none">
                <a:solidFill>
                  <a:srgbClr val="000000"/>
                </a:solidFill>
                <a:effectLst/>
                <a:latin typeface="Times New Roman" pitchFamily="24"/>
                <a:ea typeface="Times New Roman" pitchFamily="24"/>
              </a:rPr>
              <a:t>3</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可以运用因式分解法</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将此方程化为</a:t>
            </a:r>
            <a:r>
              <a:rPr lang="en-US" altLang="zh-CN" sz="2400" b="0" i="0" u="none">
                <a:solidFill>
                  <a:srgbClr val="000000"/>
                </a:solidFill>
                <a:effectLst/>
                <a:latin typeface="Times New Roman" pitchFamily="24"/>
                <a:ea typeface="Times New Roman" pitchFamily="24"/>
              </a:rPr>
              <a:t>3</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sym typeface="_⨹_1_93a36"/>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从而得到两个一元一次方程</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或</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73b0d"/>
              </a:rPr>
              <a:t>进而得到原方程的解</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这种解法体现的数学思想是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839" name="yt_table_10839"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24504113"/>
              </p:ext>
            </p:extLst>
          </p:nvPr>
        </p:nvGraphicFramePr>
        <p:xfrm>
          <a:off x="540047" y="3411165"/>
          <a:ext cx="6369368" cy="950976"/>
        </p:xfrm>
        <a:graphic>
          <a:graphicData uri="http://schemas.openxmlformats.org/drawingml/2006/table">
            <a:tbl>
              <a:tblPr/>
              <a:tblGrid>
                <a:gridCol w="3888105">
                  <a:extLst>
                    <a:ext uri="{9D8B030D-6E8A-4147-A177-3AD203B41FA5}">
                      <a16:colId xmlns:a16="http://schemas.microsoft.com/office/drawing/2014/main" val="10188"/>
                    </a:ext>
                  </a:extLst>
                </a:gridCol>
                <a:gridCol w="2481263">
                  <a:extLst>
                    <a:ext uri="{9D8B030D-6E8A-4147-A177-3AD203B41FA5}">
                      <a16:colId xmlns:a16="http://schemas.microsoft.com/office/drawing/2014/main" val="10189"/>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Times New Roman" pitchFamily="24"/>
                          <a:ea typeface="宋体" pitchFamily="24"/>
                        </a:rPr>
                        <a:t>转化思想</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zh-CN" altLang="zh-CN" sz="2400" b="0" i="0" u="none">
                          <a:solidFill>
                            <a:srgbClr val="000000"/>
                          </a:solidFill>
                          <a:effectLst/>
                          <a:latin typeface="Times New Roman" pitchFamily="24"/>
                          <a:ea typeface="宋体" pitchFamily="24"/>
                        </a:rPr>
                        <a:t>函数思想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2"/>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Times New Roman" pitchFamily="24"/>
                          <a:ea typeface="宋体" pitchFamily="24"/>
                        </a:rPr>
                        <a:t>数形结合思想</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zh-CN" altLang="zh-CN" sz="2400" b="0" i="0" u="none">
                          <a:solidFill>
                            <a:srgbClr val="000000"/>
                          </a:solidFill>
                          <a:effectLst/>
                          <a:latin typeface="Times New Roman" pitchFamily="24"/>
                          <a:ea typeface="宋体" pitchFamily="24"/>
                        </a:rPr>
                        <a:t>公理化思想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3"/>
                  </a:ext>
                </a:extLst>
              </a:tr>
            </a:tbl>
          </a:graphicData>
        </a:graphic>
      </p:graphicFrame>
      <p:sp>
        <p:nvSpPr>
          <p:cNvPr id="10841" name="yt_shape_10841"/>
          <p:cNvSpPr txBox="1"/>
          <p:nvPr/>
        </p:nvSpPr>
        <p:spPr>
          <a:xfrm>
            <a:off x="540000" y="4412719"/>
            <a:ext cx="6381555"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宋体" pitchFamily="24"/>
              </a:rPr>
              <a:t>方程</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的根是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842" name="yt_table_10842"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39757535"/>
              </p:ext>
            </p:extLst>
          </p:nvPr>
        </p:nvGraphicFramePr>
        <p:xfrm>
          <a:off x="540047" y="4892022"/>
          <a:ext cx="6861493" cy="950976"/>
        </p:xfrm>
        <a:graphic>
          <a:graphicData uri="http://schemas.openxmlformats.org/drawingml/2006/table">
            <a:tbl>
              <a:tblPr/>
              <a:tblGrid>
                <a:gridCol w="3888105">
                  <a:extLst>
                    <a:ext uri="{9D8B030D-6E8A-4147-A177-3AD203B41FA5}">
                      <a16:colId xmlns:a16="http://schemas.microsoft.com/office/drawing/2014/main" val="10190"/>
                    </a:ext>
                  </a:extLst>
                </a:gridCol>
                <a:gridCol w="2973388">
                  <a:extLst>
                    <a:ext uri="{9D8B030D-6E8A-4147-A177-3AD203B41FA5}">
                      <a16:colId xmlns:a16="http://schemas.microsoft.com/office/drawing/2014/main" val="10191"/>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4"/>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5"/>
                  </a:ext>
                </a:extLst>
              </a:tr>
            </a:tbl>
          </a:graphicData>
        </a:graphic>
      </p:graphicFrame>
      <mc:AlternateContent xmlns:mc="http://schemas.openxmlformats.org/markup-compatibility/2006" xmlns:a14="http://schemas.microsoft.com/office/drawing/2010/main">
        <mc:Choice Requires="a14">
          <p:sp>
            <p:nvSpPr>
              <p:cNvPr id="10844" name="yt_shape_10844"/>
              <p:cNvSpPr txBox="1"/>
              <p:nvPr/>
            </p:nvSpPr>
            <p:spPr>
              <a:xfrm>
                <a:off x="540000" y="5893576"/>
                <a:ext cx="9190016" cy="63985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宋体" pitchFamily="24"/>
                  </a:rPr>
                  <a:t>方程</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的两个根是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sz="3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sz="3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mc:Choice>
        <mc:Fallback xmlns:a16="http://schemas.microsoft.com/office/drawing/2014/main" xmlns:m="http://schemas.openxmlformats.org/officeDocument/2006/math" xmlns:p14="http://schemas.microsoft.com/office/powerpoint/2010/main" xmlns="">
          <p:sp>
            <p:nvSpPr>
              <p:cNvPr id="10844" name="yt_shape_10844"/>
              <p:cNvSpPr txBox="1">
                <a:spLocks noRot="1" noChangeAspect="1" noMove="1" noResize="1" noEditPoints="1" noAdjustHandles="1" noChangeArrowheads="1" noChangeShapeType="1" noTextEdit="1"/>
              </p:cNvSpPr>
              <p:nvPr/>
            </p:nvSpPr>
            <p:spPr>
              <a:xfrm>
                <a:off x="540000" y="5893576"/>
                <a:ext cx="9190016" cy="639855"/>
              </a:xfrm>
              <a:prstGeom prst="rect">
                <a:avLst/>
              </a:prstGeom>
              <a:blipFill>
                <a:blip r:embed="rId3"/>
                <a:stretch>
                  <a:fillRect l="-2057" r="-1062" b="-15238"/>
                </a:stretch>
              </a:blipFill>
            </p:spPr>
            <p:txBody>
              <a:bodyPr/>
              <a:lstStyle/>
              <a:p>
                <a:r>
                  <a:rPr lang="zh-CN" altLang="en-US">
                    <a:noFill/>
                  </a:rPr>
                  <a:t> </a:t>
                </a:r>
              </a:p>
            </p:txBody>
          </p:sp>
        </mc:Fallback>
      </mc:AlternateContent>
      <p:pic>
        <p:nvPicPr>
          <p:cNvPr id="3" name="yt_shape_1714121363554">
            <a:extLst>
              <a:ext uri="{FF2B5EF4-FFF2-40B4-BE49-F238E27FC236}">
                <a16:creationId xmlns:a16="http://schemas.microsoft.com/office/drawing/2014/main" id="{C6D1DB70-4DFC-81E2-1685-FCB8E19AE0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2" name="文本框 1">
            <a:extLst>
              <a:ext uri="{FF2B5EF4-FFF2-40B4-BE49-F238E27FC236}">
                <a16:creationId xmlns:a16="http://schemas.microsoft.com/office/drawing/2014/main" id="{DC60F0AA-AA19-0960-C7C4-6333CB05F144}"/>
              </a:ext>
            </a:extLst>
          </p:cNvPr>
          <p:cNvSpPr txBox="1"/>
          <p:nvPr/>
        </p:nvSpPr>
        <p:spPr>
          <a:xfrm>
            <a:off x="6885832" y="287576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4" name="文本框 3">
            <a:extLst>
              <a:ext uri="{FF2B5EF4-FFF2-40B4-BE49-F238E27FC236}">
                <a16:creationId xmlns:a16="http://schemas.microsoft.com/office/drawing/2014/main" id="{1E303933-522E-4BE0-B5D4-151C663EF916}"/>
              </a:ext>
            </a:extLst>
          </p:cNvPr>
          <p:cNvSpPr txBox="1"/>
          <p:nvPr/>
        </p:nvSpPr>
        <p:spPr>
          <a:xfrm>
            <a:off x="5939564" y="436591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5" name="文本框 4">
            <a:extLst>
              <a:ext uri="{FF2B5EF4-FFF2-40B4-BE49-F238E27FC236}">
                <a16:creationId xmlns:a16="http://schemas.microsoft.com/office/drawing/2014/main" id="{822374F3-1557-90C6-26DB-30E4B2D2C920}"/>
              </a:ext>
            </a:extLst>
          </p:cNvPr>
          <p:cNvSpPr txBox="1"/>
          <p:nvPr/>
        </p:nvSpPr>
        <p:spPr>
          <a:xfrm>
            <a:off x="7290526" y="5846770"/>
            <a:ext cx="637285" cy="72727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3EE397DF-FA98-DBD0-F378-A7FD752F86BC}"/>
                  </a:ext>
                </a:extLst>
              </p:cNvPr>
              <p:cNvSpPr txBox="1"/>
              <p:nvPr/>
            </p:nvSpPr>
            <p:spPr>
              <a:xfrm>
                <a:off x="8993914" y="5661248"/>
                <a:ext cx="661099" cy="727279"/>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3EE397DF-FA98-DBD0-F378-A7FD752F86BC}"/>
                  </a:ext>
                </a:extLst>
              </p:cNvPr>
              <p:cNvSpPr txBox="1">
                <a:spLocks noRot="1" noChangeAspect="1" noMove="1" noResize="1" noEditPoints="1" noAdjustHandles="1" noChangeArrowheads="1" noChangeShapeType="1" noTextEdit="1"/>
              </p:cNvSpPr>
              <p:nvPr/>
            </p:nvSpPr>
            <p:spPr>
              <a:xfrm>
                <a:off x="8993914" y="5661248"/>
                <a:ext cx="661099" cy="727279"/>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87" name="yt_shape_10887"/>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16. </a:t>
            </a:r>
            <a:r>
              <a:rPr lang="zh-CN" altLang="zh-CN" sz="2400" b="0" i="0" u="none">
                <a:solidFill>
                  <a:srgbClr val="000000"/>
                </a:solidFill>
                <a:effectLst/>
                <a:latin typeface="Times New Roman" pitchFamily="24"/>
                <a:ea typeface="宋体" pitchFamily="24"/>
              </a:rPr>
              <a:t>已知三角形的两边长分别为</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和</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第三边长是方程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sym typeface="_⨹_1_8dd7b"/>
              </a:rPr>
              <a:t>0</a:t>
            </a:r>
            <a:r>
              <a:rPr lang="en-US" altLang="zh-CN" sz="2400" b="0" i="0" u="none">
                <a:solidFill>
                  <a:srgbClr val="000000"/>
                </a:solidFill>
                <a:effectLst/>
                <a:latin typeface="Times New Roman" pitchFamily="24"/>
                <a:ea typeface="Times New Roman" pitchFamily="24"/>
              </a:rPr>
              <a:t/>
            </a:r>
            <a:br>
              <a:rPr lang="en-US" altLang="zh-CN" sz="2400" b="0" i="0"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的一个根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求这个三角形的周长</a:t>
            </a:r>
            <a:r>
              <a:rPr lang="en-US" altLang="zh-CN" sz="2400" b="0" i="0" u="none">
                <a:solidFill>
                  <a:srgbClr val="000000"/>
                </a:solidFill>
                <a:effectLst/>
                <a:latin typeface="Times New Roman" pitchFamily="24"/>
                <a:ea typeface="Times New Roman" pitchFamily="24"/>
              </a:rPr>
              <a:t>.</a:t>
            </a:r>
          </a:p>
        </p:txBody>
      </p:sp>
      <p:sp>
        <p:nvSpPr>
          <p:cNvPr id="10888" name="yt_shape_10888"/>
          <p:cNvSpPr txBox="1"/>
          <p:nvPr/>
        </p:nvSpPr>
        <p:spPr>
          <a:xfrm>
            <a:off x="540000" y="1859435"/>
            <a:ext cx="5544788" cy="3309304"/>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解：解方程</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时，三边长分别为</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10.</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，不满足三角形的三边关系，</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三边长分别为</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7.</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这个三角形的周长为</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a:t>
            </a:r>
          </a:p>
        </p:txBody>
      </p:sp>
      <p:sp>
        <p:nvSpPr>
          <p:cNvPr id="2" name="文本框 1">
            <a:extLst>
              <a:ext uri="{FF2B5EF4-FFF2-40B4-BE49-F238E27FC236}">
                <a16:creationId xmlns:a16="http://schemas.microsoft.com/office/drawing/2014/main" id="{F01D96A3-4B96-6B15-8C67-2115940BEEBB}"/>
              </a:ext>
            </a:extLst>
          </p:cNvPr>
          <p:cNvSpPr txBox="1"/>
          <p:nvPr/>
        </p:nvSpPr>
        <p:spPr>
          <a:xfrm>
            <a:off x="449989" y="1812629"/>
            <a:ext cx="56712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解：解方程</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endParaRPr lang="zh-CN" altLang="en-US">
              <a:solidFill>
                <a:srgbClr val="FF0000"/>
              </a:solidFill>
            </a:endParaRPr>
          </a:p>
        </p:txBody>
      </p:sp>
      <p:sp>
        <p:nvSpPr>
          <p:cNvPr id="3" name="文本框 2">
            <a:extLst>
              <a:ext uri="{FF2B5EF4-FFF2-40B4-BE49-F238E27FC236}">
                <a16:creationId xmlns:a16="http://schemas.microsoft.com/office/drawing/2014/main" id="{0B2641FC-B1C5-72B9-B218-96EBB551D71C}"/>
              </a:ext>
            </a:extLst>
          </p:cNvPr>
          <p:cNvSpPr txBox="1"/>
          <p:nvPr/>
        </p:nvSpPr>
        <p:spPr>
          <a:xfrm>
            <a:off x="449989" y="2288117"/>
            <a:ext cx="25010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4" name="文本框 3">
            <a:extLst>
              <a:ext uri="{FF2B5EF4-FFF2-40B4-BE49-F238E27FC236}">
                <a16:creationId xmlns:a16="http://schemas.microsoft.com/office/drawing/2014/main" id="{F0FCD262-D966-A990-03D8-1957D702F278}"/>
              </a:ext>
            </a:extLst>
          </p:cNvPr>
          <p:cNvSpPr txBox="1"/>
          <p:nvPr/>
        </p:nvSpPr>
        <p:spPr>
          <a:xfrm>
            <a:off x="449989" y="2763605"/>
            <a:ext cx="50584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时，三边长分别为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5" name="文本框 4">
            <a:extLst>
              <a:ext uri="{FF2B5EF4-FFF2-40B4-BE49-F238E27FC236}">
                <a16:creationId xmlns:a16="http://schemas.microsoft.com/office/drawing/2014/main" id="{8BBFAFA4-61A0-25B9-0EDD-86DFB95C5887}"/>
              </a:ext>
            </a:extLst>
          </p:cNvPr>
          <p:cNvSpPr txBox="1"/>
          <p:nvPr/>
        </p:nvSpPr>
        <p:spPr>
          <a:xfrm>
            <a:off x="449989" y="3239093"/>
            <a:ext cx="5666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，不满足三角形的三边关系，</a:t>
            </a:r>
            <a:endParaRPr lang="zh-CN" altLang="en-US">
              <a:solidFill>
                <a:srgbClr val="FF0000"/>
              </a:solidFill>
            </a:endParaRPr>
          </a:p>
        </p:txBody>
      </p:sp>
      <p:sp>
        <p:nvSpPr>
          <p:cNvPr id="6" name="文本框 5">
            <a:extLst>
              <a:ext uri="{FF2B5EF4-FFF2-40B4-BE49-F238E27FC236}">
                <a16:creationId xmlns:a16="http://schemas.microsoft.com/office/drawing/2014/main" id="{AF091882-0805-116F-68A6-010934B40F6D}"/>
              </a:ext>
            </a:extLst>
          </p:cNvPr>
          <p:cNvSpPr txBox="1"/>
          <p:nvPr/>
        </p:nvSpPr>
        <p:spPr>
          <a:xfrm>
            <a:off x="449989" y="3714581"/>
            <a:ext cx="12484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endParaRPr lang="zh-CN" altLang="en-US">
              <a:solidFill>
                <a:srgbClr val="FF0000"/>
              </a:solidFill>
            </a:endParaRPr>
          </a:p>
        </p:txBody>
      </p:sp>
      <p:sp>
        <p:nvSpPr>
          <p:cNvPr id="7" name="文本框 6">
            <a:extLst>
              <a:ext uri="{FF2B5EF4-FFF2-40B4-BE49-F238E27FC236}">
                <a16:creationId xmlns:a16="http://schemas.microsoft.com/office/drawing/2014/main" id="{02C13962-77DA-AC00-D14B-9A71CD91EEBE}"/>
              </a:ext>
            </a:extLst>
          </p:cNvPr>
          <p:cNvSpPr txBox="1"/>
          <p:nvPr/>
        </p:nvSpPr>
        <p:spPr>
          <a:xfrm>
            <a:off x="449989" y="4190069"/>
            <a:ext cx="3456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三边长分别为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endParaRPr lang="zh-CN" altLang="en-US">
              <a:solidFill>
                <a:srgbClr val="FF0000"/>
              </a:solidFill>
            </a:endParaRPr>
          </a:p>
        </p:txBody>
      </p:sp>
      <p:sp>
        <p:nvSpPr>
          <p:cNvPr id="8" name="文本框 7">
            <a:extLst>
              <a:ext uri="{FF2B5EF4-FFF2-40B4-BE49-F238E27FC236}">
                <a16:creationId xmlns:a16="http://schemas.microsoft.com/office/drawing/2014/main" id="{03E5C99E-8168-1E08-80CC-E7A2065AC832}"/>
              </a:ext>
            </a:extLst>
          </p:cNvPr>
          <p:cNvSpPr txBox="1"/>
          <p:nvPr/>
        </p:nvSpPr>
        <p:spPr>
          <a:xfrm>
            <a:off x="449989" y="4665557"/>
            <a:ext cx="4980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这个三角形的周长为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889" name="yt_shape_10889"/>
              <p:cNvSpPr txBox="1"/>
              <p:nvPr/>
            </p:nvSpPr>
            <p:spPr>
              <a:xfrm>
                <a:off x="540119" y="900000"/>
                <a:ext cx="11492915" cy="3305585"/>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17. </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Times New Roman" pitchFamily="24"/>
                  </a:rPr>
                  <a:t>46</a:t>
                </a:r>
                <a:r>
                  <a:rPr lang="zh-CN" altLang="zh-CN" sz="2400" b="0" i="0" u="none">
                    <a:solidFill>
                      <a:srgbClr val="000000"/>
                    </a:solidFill>
                    <a:effectLst/>
                    <a:latin typeface="Times New Roman" pitchFamily="24"/>
                    <a:ea typeface="楷体" pitchFamily="24"/>
                  </a:rPr>
                  <a:t>页复习题第</a:t>
                </a:r>
                <a:r>
                  <a:rPr lang="en-US" altLang="zh-CN" sz="2400" b="0" i="0" u="none">
                    <a:solidFill>
                      <a:srgbClr val="000000"/>
                    </a:solidFill>
                    <a:effectLst/>
                    <a:latin typeface="Times New Roman" pitchFamily="24"/>
                    <a:ea typeface="Times New Roman" pitchFamily="24"/>
                  </a:rPr>
                  <a:t>18</a:t>
                </a:r>
                <a:r>
                  <a:rPr lang="zh-CN" altLang="zh-CN" sz="2400" b="0" i="0" u="none">
                    <a:solidFill>
                      <a:srgbClr val="000000"/>
                    </a:solidFill>
                    <a:effectLst/>
                    <a:latin typeface="Times New Roman" pitchFamily="24"/>
                    <a:ea typeface="楷体" pitchFamily="24"/>
                  </a:rPr>
                  <a:t>题变式）</a:t>
                </a:r>
                <a:r>
                  <a:rPr lang="zh-CN" altLang="zh-CN" sz="2400" b="0" i="0" u="none">
                    <a:solidFill>
                      <a:srgbClr val="000000"/>
                    </a:solidFill>
                    <a:effectLst/>
                    <a:latin typeface="Times New Roman" pitchFamily="24"/>
                    <a:ea typeface="宋体" pitchFamily="24"/>
                  </a:rPr>
                  <a:t>已知</a:t>
                </a:r>
                <a:r>
                  <a:rPr lang="en-US" altLang="zh-CN" sz="2400" b="0" i="0" u="none">
                    <a:solidFill>
                      <a:srgbClr val="000000"/>
                    </a:solidFill>
                    <a:effectLst/>
                    <a:latin typeface="Times New Roman" pitchFamily="24"/>
                    <a:ea typeface="Times New Roman" pitchFamily="24"/>
                  </a:rPr>
                  <a:t>9</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求代数式</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𝑎</m:t>
                        </m:r>
                      </m:num>
                      <m:den>
                        <m:r>
                          <a:rPr lang="en-US" altLang="zh-CN" sz="2400" b="0" i="1">
                            <a:solidFill>
                              <a:srgbClr val="010000"/>
                            </a:solidFill>
                            <a:effectLst/>
                            <a:latin typeface="Cambria Math" panose="02040503050406030204" pitchFamily="48" charset="0"/>
                            <a:ea typeface="Cambria Math" panose="02040503050406030204" pitchFamily="48" charset="0"/>
                          </a:rPr>
                          <m:t>𝑏</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𝑏</m:t>
                        </m:r>
                      </m:num>
                      <m:den>
                        <m:r>
                          <a:rPr lang="en-US" altLang="zh-CN" sz="2400" b="0" i="1">
                            <a:solidFill>
                              <a:srgbClr val="010000"/>
                            </a:solidFill>
                            <a:effectLst/>
                            <a:latin typeface="Cambria Math" panose="02040503050406030204" pitchFamily="48" charset="0"/>
                            <a:ea typeface="Cambria Math" panose="02040503050406030204" pitchFamily="48" charset="0"/>
                          </a:rPr>
                          <m:t>𝑎</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𝑎</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r>
                          <a:rPr lang="zh-CN" altLang="zh-CN" sz="2400" b="0" i="0">
                            <a:solidFill>
                              <a:srgbClr val="010000"/>
                            </a:solidFill>
                            <a:effectLst/>
                            <a:latin typeface="Cambria Math" panose="02040503050406030204" pitchFamily="48" charset="0"/>
                            <a:ea typeface="Cambria Math" panose="02040503050406030204" pitchFamily="48" charset="0"/>
                          </a:rPr>
                          <m:t>＋</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𝑏</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num>
                      <m:den>
                        <m:r>
                          <a:rPr lang="en-US" altLang="zh-CN" sz="2400" b="0" i="1">
                            <a:solidFill>
                              <a:srgbClr val="010000"/>
                            </a:solidFill>
                            <a:effectLst/>
                            <a:latin typeface="Cambria Math" panose="02040503050406030204" pitchFamily="48" charset="0"/>
                            <a:ea typeface="Cambria Math" panose="02040503050406030204" pitchFamily="48" charset="0"/>
                          </a:rPr>
                          <m:t>𝑎𝑏</m:t>
                        </m:r>
                      </m:den>
                    </m:f>
                  </m:oMath>
                </a14:m>
                <a:r>
                  <a:rPr lang="en-US" altLang="zh-CN" sz="1500" b="0" i="1">
                    <a:solidFill>
                      <a:srgbClr val="010000"/>
                    </a:solidFill>
                    <a:effectLst/>
                    <a:latin typeface="Times New Roman" panose="02040503050406030204" pitchFamily="48" charset="0"/>
                    <a:ea typeface="Cambria Math" panose="02040503050406030204" pitchFamily="48" charset="0"/>
                    <a:sym typeface="_⨹_1_c712c"/>
                  </a:rPr>
                  <a:t> </a:t>
                </a:r>
                <a:r>
                  <a:rPr lang="en-US" altLang="zh-CN" sz="1500" b="0" i="1">
                    <a:solidFill>
                      <a:srgbClr val="010000"/>
                    </a:solidFill>
                    <a:effectLst/>
                    <a:latin typeface="Times New Roman" panose="02040503050406030204" pitchFamily="48" charset="0"/>
                    <a:ea typeface="Cambria Math" panose="02040503050406030204" pitchFamily="48" charset="0"/>
                  </a:rPr>
                  <a:t/>
                </a:r>
                <a:br>
                  <a:rPr lang="en-US" altLang="zh-CN" sz="1500" b="0" i="1">
                    <a:solidFill>
                      <a:srgbClr val="010000"/>
                    </a:solidFill>
                    <a:effectLst/>
                    <a:latin typeface="Times New Roman" panose="02040503050406030204" pitchFamily="48" charset="0"/>
                    <a:ea typeface="Cambria Math" panose="02040503050406030204" pitchFamily="48" charset="0"/>
                  </a:rPr>
                </a:br>
                <a:r>
                  <a:rPr lang="zh-CN" altLang="zh-CN" sz="2400" b="0" i="0" u="none">
                    <a:solidFill>
                      <a:srgbClr val="000000"/>
                    </a:solidFill>
                    <a:effectLst/>
                    <a:latin typeface="Times New Roman" pitchFamily="24"/>
                    <a:ea typeface="宋体" pitchFamily="24"/>
                  </a:rPr>
                  <a:t>的值</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解：原式</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𝑎</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，由题意得（</a:t>
                </a:r>
                <a:r>
                  <a:rPr lang="en-US" altLang="zh-CN" sz="2400" b="0" i="0" u="none">
                    <a:solidFill>
                      <a:srgbClr val="FF0000">
                        <a:alpha val="0"/>
                      </a:srgbClr>
                    </a:solidFill>
                    <a:effectLst/>
                    <a:latin typeface="Times New Roman" pitchFamily="24"/>
                    <a:ea typeface="Times New Roman" pitchFamily="24"/>
                  </a:rPr>
                  <a:t>3</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𝑎</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或</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𝑎</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当</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𝑎</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时，原式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当</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𝑎</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时，原式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p>
            </p:txBody>
          </p:sp>
        </mc:Choice>
        <mc:Fallback xmlns:a16="http://schemas.microsoft.com/office/drawing/2014/main" xmlns="">
          <p:sp>
            <p:nvSpPr>
              <p:cNvPr id="10889" name="yt_shape_10889" descr="{&quot;rangeId&quot;:17,&quot;hasSerialNum&quot;:1}"/>
              <p:cNvSpPr txBox="1">
                <a:spLocks noRot="1" noChangeAspect="1" noMove="1" noResize="1" noEditPoints="1" noAdjustHandles="1" noChangeArrowheads="1" noChangeShapeType="1" noTextEdit="1"/>
              </p:cNvSpPr>
              <p:nvPr/>
            </p:nvSpPr>
            <p:spPr>
              <a:xfrm>
                <a:off x="540119" y="900000"/>
                <a:ext cx="11492915" cy="3305585"/>
              </a:xfrm>
              <a:prstGeom prst="rect">
                <a:avLst/>
              </a:prstGeom>
              <a:blipFill>
                <a:blip r:embed="rId2"/>
                <a:stretch>
                  <a:fillRect l="-1645" b="-22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315DADEE-5D1F-F599-D30A-AC401127EA82}"/>
                  </a:ext>
                </a:extLst>
              </p:cNvPr>
              <p:cNvSpPr txBox="1"/>
              <p:nvPr/>
            </p:nvSpPr>
            <p:spPr>
              <a:xfrm>
                <a:off x="450108" y="2111764"/>
                <a:ext cx="10844213" cy="77846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𝑎</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，由题意得（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𝑎</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或</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𝑎</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a16="http://schemas.microsoft.com/office/drawing/2014/main" xmlns="">
          <p:sp>
            <p:nvSpPr>
              <p:cNvPr id="2" name="文本框 1" descr="{'rangeId': 17, 'hasSerialNum': 1}">
                <a:extLst>
                  <a:ext uri="{FF2B5EF4-FFF2-40B4-BE49-F238E27FC236}">
                    <a16:creationId xmlns:a16="http://schemas.microsoft.com/office/drawing/2014/main" id="{315DADEE-5D1F-F599-D30A-AC401127EA82}"/>
                  </a:ext>
                </a:extLst>
              </p:cNvPr>
              <p:cNvSpPr txBox="1">
                <a:spLocks noRot="1" noChangeAspect="1" noMove="1" noResize="1" noEditPoints="1" noAdjustHandles="1" noChangeArrowheads="1" noChangeShapeType="1" noTextEdit="1"/>
              </p:cNvSpPr>
              <p:nvPr/>
            </p:nvSpPr>
            <p:spPr>
              <a:xfrm>
                <a:off x="450108" y="2111764"/>
                <a:ext cx="10844213" cy="778460"/>
              </a:xfrm>
              <a:prstGeom prst="rect">
                <a:avLst/>
              </a:prstGeom>
              <a:blipFill>
                <a:blip r:embed="rId3"/>
                <a:stretch>
                  <a:fillRect l="-899" r="-899" b="-46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A5110FFB-D5E0-EBB7-19A2-E67F6F537260}"/>
                  </a:ext>
                </a:extLst>
              </p:cNvPr>
              <p:cNvSpPr txBox="1"/>
              <p:nvPr/>
            </p:nvSpPr>
            <p:spPr>
              <a:xfrm>
                <a:off x="450108" y="2796612"/>
                <a:ext cx="3844672" cy="77845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当</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𝑎</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时，原式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a16="http://schemas.microsoft.com/office/drawing/2014/main" xmlns="">
          <p:sp>
            <p:nvSpPr>
              <p:cNvPr id="3" name="文本框 2" descr="{'rangeId': 17, 'hasSerialNum': 1}">
                <a:extLst>
                  <a:ext uri="{FF2B5EF4-FFF2-40B4-BE49-F238E27FC236}">
                    <a16:creationId xmlns:a16="http://schemas.microsoft.com/office/drawing/2014/main" id="{A5110FFB-D5E0-EBB7-19A2-E67F6F537260}"/>
                  </a:ext>
                </a:extLst>
              </p:cNvPr>
              <p:cNvSpPr txBox="1">
                <a:spLocks noRot="1" noChangeAspect="1" noMove="1" noResize="1" noEditPoints="1" noAdjustHandles="1" noChangeArrowheads="1" noChangeShapeType="1" noTextEdit="1"/>
              </p:cNvSpPr>
              <p:nvPr/>
            </p:nvSpPr>
            <p:spPr>
              <a:xfrm>
                <a:off x="450108" y="2796612"/>
                <a:ext cx="3844672" cy="778459"/>
              </a:xfrm>
              <a:prstGeom prst="rect">
                <a:avLst/>
              </a:prstGeom>
              <a:blipFill>
                <a:blip r:embed="rId4"/>
                <a:stretch>
                  <a:fillRect l="-2536" r="-2377" b="-472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0B62A88A-C68C-E0A1-3241-DD40108140A8}"/>
                  </a:ext>
                </a:extLst>
              </p:cNvPr>
              <p:cNvSpPr txBox="1"/>
              <p:nvPr/>
            </p:nvSpPr>
            <p:spPr>
              <a:xfrm>
                <a:off x="450108" y="3481459"/>
                <a:ext cx="3311272" cy="73896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当</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𝑎</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时，原式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endParaRPr lang="zh-CN" altLang="en-US">
                  <a:solidFill>
                    <a:srgbClr val="FF0000"/>
                  </a:solidFill>
                </a:endParaRPr>
              </a:p>
            </p:txBody>
          </p:sp>
        </mc:Choice>
        <mc:Fallback xmlns:a16="http://schemas.microsoft.com/office/drawing/2014/main" xmlns="">
          <p:sp>
            <p:nvSpPr>
              <p:cNvPr id="4" name="文本框 3" descr="{'rangeId': 17, 'hasSerialNum': 1}">
                <a:extLst>
                  <a:ext uri="{FF2B5EF4-FFF2-40B4-BE49-F238E27FC236}">
                    <a16:creationId xmlns:a16="http://schemas.microsoft.com/office/drawing/2014/main" id="{0B62A88A-C68C-E0A1-3241-DD40108140A8}"/>
                  </a:ext>
                </a:extLst>
              </p:cNvPr>
              <p:cNvSpPr txBox="1">
                <a:spLocks noRot="1" noChangeAspect="1" noMove="1" noResize="1" noEditPoints="1" noAdjustHandles="1" noChangeArrowheads="1" noChangeShapeType="1" noTextEdit="1"/>
              </p:cNvSpPr>
              <p:nvPr/>
            </p:nvSpPr>
            <p:spPr>
              <a:xfrm>
                <a:off x="450108" y="3481459"/>
                <a:ext cx="3311272" cy="738963"/>
              </a:xfrm>
              <a:prstGeom prst="rect">
                <a:avLst/>
              </a:prstGeom>
              <a:blipFill>
                <a:blip r:embed="rId5"/>
                <a:stretch>
                  <a:fillRect l="-2947" r="-2947" b="-743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93" name="yt_shape_10893"/>
          <p:cNvSpPr txBox="1"/>
          <p:nvPr/>
        </p:nvSpPr>
        <p:spPr>
          <a:xfrm>
            <a:off x="540000" y="900000"/>
            <a:ext cx="8213787" cy="3013004"/>
          </a:xfrm>
          <a:prstGeom prst="rect">
            <a:avLst/>
          </a:prstGeom>
        </p:spPr>
        <p:txBody>
          <a:bodyPr vert="horz" wrap="none" lIns="0" tIns="0" rIns="0" bIns="0" rtlCol="0">
            <a:noAutofit/>
          </a:bodyPr>
          <a:lstStyle/>
          <a:p>
            <a:pPr algn="l" eaLnBrk="1" latinLnBrk="0" hangingPunct="0">
              <a:lnSpc>
                <a:spcPct val="129999"/>
              </a:lnSpc>
            </a:pPr>
            <a:r>
              <a:rPr lang="zh-CN" altLang="zh-CN" sz="2400" b="1" i="0" u="none">
                <a:solidFill>
                  <a:srgbClr val="000000"/>
                </a:solidFill>
                <a:effectLst/>
                <a:latin typeface="Times New Roman" pitchFamily="24"/>
                <a:ea typeface="黑体" pitchFamily="24"/>
              </a:rPr>
              <a:t>微专题</a:t>
            </a:r>
            <a:r>
              <a:rPr lang="en-US" altLang="zh-CN" sz="2400" b="0" i="0" u="none">
                <a:solidFill>
                  <a:srgbClr val="000000"/>
                </a:solidFill>
                <a:effectLst/>
                <a:latin typeface="Times New Roman" pitchFamily="24"/>
                <a:ea typeface="Times New Roman" pitchFamily="24"/>
              </a:rPr>
              <a:t>3</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运用十字相乘法分解因式解一元二次方程</a:t>
            </a:r>
          </a:p>
          <a:p>
            <a:pPr algn="l" eaLnBrk="1" latinLnBrk="0" hangingPunct="0">
              <a:lnSpc>
                <a:spcPct val="129999"/>
              </a:lnSpc>
            </a:pPr>
            <a:r>
              <a:rPr lang="zh-CN" altLang="zh-CN" sz="2400" b="0" i="0" u="none">
                <a:solidFill>
                  <a:srgbClr val="000000"/>
                </a:solidFill>
                <a:effectLst/>
                <a:latin typeface="Times New Roman" pitchFamily="24"/>
                <a:ea typeface="宋体" pitchFamily="24"/>
              </a:rPr>
              <a:t>阅读下列材料</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楷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楷体" pitchFamily="24"/>
              </a:rPr>
              <a:t>）将</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Times New Roman" pitchFamily="24"/>
                <a:ea typeface="楷体" pitchFamily="24"/>
              </a:rPr>
              <a:t>分解因式，我们可以按下面的方法解答：</a:t>
            </a:r>
          </a:p>
          <a:p>
            <a:pPr algn="l" eaLnBrk="1" latinLnBrk="0" hangingPunct="0">
              <a:lnSpc>
                <a:spcPct val="129999"/>
              </a:lnSpc>
            </a:pPr>
            <a:r>
              <a:rPr lang="zh-CN" altLang="zh-CN" sz="2400" b="0" i="0" u="none">
                <a:solidFill>
                  <a:srgbClr val="000000"/>
                </a:solidFill>
                <a:effectLst/>
                <a:latin typeface="Times New Roman" pitchFamily="24"/>
                <a:ea typeface="楷体" pitchFamily="24"/>
              </a:rPr>
              <a:t>解：</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楷体" pitchFamily="24"/>
              </a:rPr>
              <a:t>竖分二次项与常数项：</a:t>
            </a:r>
          </a:p>
          <a:p>
            <a:pPr algn="l" eaLnBrk="1" latinLnBrk="0" hangingPunct="0">
              <a:lnSpc>
                <a:spcPct val="129999"/>
              </a:lnSpc>
            </a:pP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楷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楷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楷体" pitchFamily="24"/>
              </a:rPr>
              <a:t>交叉相乘，验中项：</a:t>
            </a:r>
            <a:r>
              <a:rPr lang="en-US" altLang="zh-CN" sz="3400" b="0" i="0" u="none">
                <a:solidFill>
                  <a:srgbClr val="1EE3CF"/>
                </a:solidFill>
                <a:effectLst/>
                <a:latin typeface="Times New Roman" pitchFamily="34"/>
                <a:ea typeface="Times New Roman" pitchFamily="34"/>
                <a:sym typeface="Finished"/>
              </a:rPr>
              <a:t> </a:t>
            </a:r>
            <a:r>
              <a:rPr lang="en-US" altLang="zh-CN" sz="2400" b="0" i="0" u="none">
                <a:solidFill>
                  <a:srgbClr val="1EE3CF"/>
                </a:solidFill>
                <a:effectLst/>
                <a:latin typeface="Times New Roman" pitchFamily="24"/>
                <a:ea typeface="宋体" pitchFamily="24"/>
                <a:sym typeface=""/>
              </a:rPr>
              <a:t>      </a:t>
            </a:r>
            <a:r>
              <a:rPr lang="en-US" altLang="zh-CN" sz="400" b="0" i="0" u="none">
                <a:solidFill>
                  <a:srgbClr val="1EE3CF"/>
                </a:solidFill>
                <a:effectLst/>
                <a:latin typeface="Times New Roman" pitchFamily="4"/>
                <a:ea typeface="宋体" pitchFamily="4"/>
                <a:sym typeface=""/>
              </a:rPr>
              <a:t> </a:t>
            </a:r>
            <a:r>
              <a:rPr lang="en-US" altLang="zh-CN" sz="2400" b="0" i="0" u="none">
                <a:solidFill>
                  <a:srgbClr val="000000"/>
                </a:solidFill>
                <a:effectLst/>
                <a:latin typeface="Cambria Math" pitchFamily="24"/>
                <a:ea typeface="Cambria Math" pitchFamily="24"/>
              </a:rPr>
              <a:t>⇒</a:t>
            </a:r>
            <a:r>
              <a:rPr lang="en-US" altLang="zh-CN" sz="2400" b="0" i="0" u="none">
                <a:solidFill>
                  <a:srgbClr val="000000"/>
                </a:solidFill>
                <a:effectLst/>
                <a:latin typeface="Times New Roman" pitchFamily="24"/>
                <a:ea typeface="Times New Roman" pitchFamily="24"/>
              </a:rPr>
              <a:t>7</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p>
        </p:txBody>
      </p:sp>
      <p:sp>
        <p:nvSpPr>
          <p:cNvPr id="10899" name="yt_shape_10899"/>
          <p:cNvSpPr txBox="1"/>
          <p:nvPr/>
        </p:nvSpPr>
        <p:spPr>
          <a:xfrm>
            <a:off x="540000" y="3943171"/>
            <a:ext cx="7370607"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楷体" pitchFamily="24"/>
              </a:rPr>
              <a:t>横向写出两因式：</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楷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楷体" pitchFamily="24"/>
              </a:rPr>
              <a:t>）</a:t>
            </a:r>
            <a:r>
              <a:rPr lang="en-US" altLang="zh-CN" sz="2400" b="0" i="0" u="none">
                <a:solidFill>
                  <a:srgbClr val="000000"/>
                </a:solidFill>
                <a:effectLst/>
                <a:latin typeface="Times New Roman" pitchFamily="24"/>
                <a:ea typeface="Times New Roman" pitchFamily="24"/>
              </a:rPr>
              <a:t>.</a:t>
            </a:r>
          </a:p>
        </p:txBody>
      </p:sp>
      <p:pic>
        <p:nvPicPr>
          <p:cNvPr id="3" name="yt_shape_1714121363919" title="H_36.48433">
            <a:extLst>
              <a:ext uri="{FF2B5EF4-FFF2-40B4-BE49-F238E27FC236}">
                <a16:creationId xmlns:a16="http://schemas.microsoft.com/office/drawing/2014/main" id="{3B5C95E2-E1EE-6CA8-B1B0-F7FFB597AE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8000" y="3351573"/>
            <a:ext cx="578042" cy="463351"/>
          </a:xfrm>
          <a:prstGeom prst="rect">
            <a:avLst/>
          </a:prstGeom>
        </p:spPr>
      </p:pic>
      <p:sp>
        <p:nvSpPr>
          <p:cNvPr id="4" name="矩形 3"/>
          <p:cNvSpPr/>
          <p:nvPr/>
        </p:nvSpPr>
        <p:spPr>
          <a:xfrm>
            <a:off x="479376" y="4464636"/>
            <a:ext cx="6096000" cy="1052596"/>
          </a:xfrm>
          <a:prstGeom prst="rect">
            <a:avLst/>
          </a:prstGeom>
        </p:spPr>
        <p:txBody>
          <a:bodyPr>
            <a:spAutoFit/>
          </a:bodyPr>
          <a:lstStyle/>
          <a:p>
            <a:pPr lvl="0" hangingPunct="0">
              <a:lnSpc>
                <a:spcPct val="129999"/>
              </a:lnSpc>
            </a:pPr>
            <a:r>
              <a:rPr lang="zh-CN" altLang="zh-CN" sz="2400">
                <a:solidFill>
                  <a:srgbClr val="000000"/>
                </a:solidFill>
                <a:latin typeface="Times New Roman" pitchFamily="24"/>
                <a:ea typeface="楷体" pitchFamily="24"/>
                <a:sym typeface=",isEnd"/>
              </a:rPr>
              <a:t>我们将这种用十字交叉相乘分解因式</a:t>
            </a:r>
          </a:p>
          <a:p>
            <a:pPr lvl="0" hangingPunct="0">
              <a:lnSpc>
                <a:spcPct val="129999"/>
              </a:lnSpc>
            </a:pPr>
            <a:r>
              <a:rPr lang="zh-CN" altLang="zh-CN" sz="2400">
                <a:solidFill>
                  <a:srgbClr val="000000"/>
                </a:solidFill>
                <a:latin typeface="Times New Roman" pitchFamily="24"/>
                <a:ea typeface="楷体" pitchFamily="24"/>
              </a:rPr>
              <a:t>的方法叫做十字相乘法</a:t>
            </a:r>
            <a:r>
              <a:rPr lang="en-US" altLang="zh-CN" sz="2400">
                <a:solidFill>
                  <a:srgbClr val="000000"/>
                </a:solidFill>
                <a:latin typeface="Times New Roman" pitchFamily="24"/>
                <a:ea typeface="Times New Roman" pitchFamily="24"/>
                <a:sym typeface=",isEnd"/>
              </a:rPr>
              <a:t>.</a:t>
            </a:r>
            <a:endParaRPr lang="en-US" altLang="zh-CN" sz="2400">
              <a:solidFill>
                <a:srgbClr val="000000"/>
              </a:solidFill>
              <a:latin typeface="Times New Roman" pitchFamily="24"/>
              <a:ea typeface="Times New Roman" pitchFamily="24"/>
              <a:sym typeface=",isEnd"/>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00" name="yt_shape_10900"/>
          <p:cNvSpPr txBox="1"/>
          <p:nvPr/>
        </p:nvSpPr>
        <p:spPr>
          <a:xfrm>
            <a:off x="540119" y="980728"/>
            <a:ext cx="11492915" cy="3839513"/>
          </a:xfrm>
          <a:prstGeom prst="rect">
            <a:avLst/>
          </a:prstGeom>
        </p:spPr>
        <p:txBody>
          <a:bodyPr vert="horz" wrap="square" lIns="0" tIns="0" rIns="0" bIns="0" rtlCol="0">
            <a:noAutofit/>
          </a:bodyPr>
          <a:lstStyle/>
          <a:p>
            <a:pPr eaLnBrk="1" latinLnBrk="0" hangingPunct="0">
              <a:lnSpc>
                <a:spcPct val="129999"/>
              </a:lnSpc>
            </a:pPr>
            <a:r>
              <a:rPr lang="zh-CN" altLang="zh-CN" sz="2400" b="0" i="0" u="none" smtClean="0">
                <a:solidFill>
                  <a:srgbClr val="000000"/>
                </a:solidFill>
                <a:effectLst/>
                <a:latin typeface="Times New Roman" pitchFamily="24"/>
                <a:ea typeface="楷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楷体" pitchFamily="24"/>
              </a:rPr>
              <a:t>）根据乘法原理：若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楷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楷体" pitchFamily="24"/>
              </a:rPr>
              <a:t>或</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sym typeface=",isEnd"/>
              </a:rPr>
              <a:t>0.</a:t>
            </a:r>
          </a:p>
          <a:p>
            <a:pPr eaLnBrk="1" latinLnBrk="0" hangingPunct="0">
              <a:lnSpc>
                <a:spcPct val="129999"/>
              </a:lnSpc>
            </a:pPr>
            <a:r>
              <a:rPr lang="zh-CN" altLang="zh-CN" sz="2400" b="0" i="0" u="none">
                <a:solidFill>
                  <a:srgbClr val="000000"/>
                </a:solidFill>
                <a:effectLst/>
                <a:latin typeface="Times New Roman" pitchFamily="24"/>
                <a:ea typeface="宋体" pitchFamily="24"/>
              </a:rPr>
              <a:t>试用上述方法和原理解下列问题</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的根是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（潍坊市中考）</a:t>
            </a:r>
            <a:r>
              <a:rPr lang="zh-CN" altLang="zh-CN" sz="2400" b="0" i="0" u="none">
                <a:solidFill>
                  <a:srgbClr val="000000"/>
                </a:solidFill>
                <a:effectLst/>
                <a:latin typeface="Times New Roman" pitchFamily="24"/>
                <a:ea typeface="宋体" pitchFamily="24"/>
              </a:rPr>
              <a:t>若菱形两条对角线的长度是方程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的两根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96c59,isEnd"/>
              </a:rPr>
              <a:t>则该</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菱形的边长为</a:t>
            </a:r>
            <a:r>
              <a:rPr sz="27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的值为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sp>
        <p:nvSpPr>
          <p:cNvPr id="2" name="文本框 1">
            <a:extLst>
              <a:ext uri="{FF2B5EF4-FFF2-40B4-BE49-F238E27FC236}">
                <a16:creationId xmlns:a16="http://schemas.microsoft.com/office/drawing/2014/main" id="{218E3541-0AA4-FA14-83EA-94C3045DF15F}"/>
              </a:ext>
            </a:extLst>
          </p:cNvPr>
          <p:cNvSpPr txBox="1"/>
          <p:nvPr/>
        </p:nvSpPr>
        <p:spPr>
          <a:xfrm>
            <a:off x="5231658" y="1842131"/>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7E181EB0-8A5D-4103-AC36-E1D09357D80A}"/>
                  </a:ext>
                </a:extLst>
              </p:cNvPr>
              <p:cNvSpPr txBox="1"/>
              <p:nvPr/>
            </p:nvSpPr>
            <p:spPr>
              <a:xfrm>
                <a:off x="2631333" y="2833395"/>
                <a:ext cx="900939" cy="618694"/>
              </a:xfrm>
              <a:prstGeom prst="rect">
                <a:avLst/>
              </a:prstGeom>
              <a:noFill/>
            </p:spPr>
            <p:txBody>
              <a:bodyPr vert="horz" wrap="none" rtlCol="0" anchor="ctr">
                <a:noAutofit/>
              </a:bodyPr>
              <a:lstStyle/>
              <a:p>
                <a:pPr>
                  <a:lnSpc>
                    <a:spcPct val="129999"/>
                  </a:lnSpc>
                </a:pPr>
                <a14:m>
                  <m:oMath xmlns:m="http://schemas.openxmlformats.org/officeDocument/2006/math">
                    <m:rad>
                      <m:radPr>
                        <m:degHide m:val="on"/>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e>
                    </m:rad>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7E181EB0-8A5D-4103-AC36-E1D09357D80A}"/>
                  </a:ext>
                </a:extLst>
              </p:cNvPr>
              <p:cNvSpPr txBox="1">
                <a:spLocks noRot="1" noChangeAspect="1" noMove="1" noResize="1" noEditPoints="1" noAdjustHandles="1" noChangeArrowheads="1" noChangeShapeType="1" noTextEdit="1"/>
              </p:cNvSpPr>
              <p:nvPr/>
            </p:nvSpPr>
            <p:spPr>
              <a:xfrm>
                <a:off x="2631333" y="2833395"/>
                <a:ext cx="900939" cy="618694"/>
              </a:xfrm>
              <a:prstGeom prst="rect">
                <a:avLst/>
              </a:prstGeom>
              <a:blipFill>
                <a:blip r:embed="rId2"/>
                <a:stretch>
                  <a:fillRect/>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FBF84317-00AC-9AD4-B4FA-68A93B19101D}"/>
              </a:ext>
            </a:extLst>
          </p:cNvPr>
          <p:cNvSpPr txBox="1"/>
          <p:nvPr/>
        </p:nvSpPr>
        <p:spPr>
          <a:xfrm>
            <a:off x="7470032" y="3318190"/>
            <a:ext cx="637286"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46" name="yt_shape_10846"/>
          <p:cNvSpPr txBox="1"/>
          <p:nvPr/>
        </p:nvSpPr>
        <p:spPr>
          <a:xfrm>
            <a:off x="540000" y="900000"/>
            <a:ext cx="581409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利用提公因式法解一元二次方程</a:t>
            </a:r>
          </a:p>
        </p:txBody>
      </p:sp>
      <p:sp>
        <p:nvSpPr>
          <p:cNvPr id="10847" name="yt_shape_10847"/>
          <p:cNvSpPr txBox="1"/>
          <p:nvPr/>
        </p:nvSpPr>
        <p:spPr>
          <a:xfrm>
            <a:off x="540000" y="1389434"/>
            <a:ext cx="9230091"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Times New Roman" pitchFamily="24"/>
                <a:ea typeface="楷体" pitchFamily="24"/>
              </a:rPr>
              <a:t>（兰州市中考）</a:t>
            </a:r>
            <a:r>
              <a:rPr lang="zh-CN" altLang="zh-CN" sz="2400" b="0" i="0" u="none">
                <a:solidFill>
                  <a:srgbClr val="000000"/>
                </a:solidFill>
                <a:effectLst/>
                <a:latin typeface="Times New Roman" pitchFamily="24"/>
                <a:ea typeface="宋体" pitchFamily="24"/>
              </a:rPr>
              <a:t>一元二次方程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的解是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848" name="yt_table_1084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35280965"/>
              </p:ext>
            </p:extLst>
          </p:nvPr>
        </p:nvGraphicFramePr>
        <p:xfrm>
          <a:off x="540047" y="1868737"/>
          <a:ext cx="6251893" cy="950976"/>
        </p:xfrm>
        <a:graphic>
          <a:graphicData uri="http://schemas.openxmlformats.org/drawingml/2006/table">
            <a:tbl>
              <a:tblPr/>
              <a:tblGrid>
                <a:gridCol w="3583305">
                  <a:extLst>
                    <a:ext uri="{9D8B030D-6E8A-4147-A177-3AD203B41FA5}">
                      <a16:colId xmlns:a16="http://schemas.microsoft.com/office/drawing/2014/main" val="10192"/>
                    </a:ext>
                  </a:extLst>
                </a:gridCol>
                <a:gridCol w="2668588">
                  <a:extLst>
                    <a:ext uri="{9D8B030D-6E8A-4147-A177-3AD203B41FA5}">
                      <a16:colId xmlns:a16="http://schemas.microsoft.com/office/drawing/2014/main" val="10193"/>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6"/>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7"/>
                  </a:ext>
                </a:extLst>
              </a:tr>
            </a:tbl>
          </a:graphicData>
        </a:graphic>
      </p:graphicFrame>
      <p:sp>
        <p:nvSpPr>
          <p:cNvPr id="10850" name="yt_shape_10850"/>
          <p:cNvSpPr txBox="1"/>
          <p:nvPr/>
        </p:nvSpPr>
        <p:spPr>
          <a:xfrm>
            <a:off x="540000" y="2870291"/>
            <a:ext cx="8864606"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Times New Roman" pitchFamily="24"/>
                <a:ea typeface="楷体" pitchFamily="24"/>
              </a:rPr>
              <a:t>（广州市中考）</a:t>
            </a:r>
            <a:r>
              <a:rPr lang="zh-CN" altLang="zh-CN" sz="2400" b="0" i="0" u="none">
                <a:solidFill>
                  <a:srgbClr val="000000"/>
                </a:solidFill>
                <a:effectLst/>
                <a:latin typeface="Times New Roman" pitchFamily="24"/>
                <a:ea typeface="宋体" pitchFamily="24"/>
              </a:rPr>
              <a:t>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的实数解是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9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pic>
        <p:nvPicPr>
          <p:cNvPr id="3" name="yt_shape_1714121363627">
            <a:extLst>
              <a:ext uri="{FF2B5EF4-FFF2-40B4-BE49-F238E27FC236}">
                <a16:creationId xmlns:a16="http://schemas.microsoft.com/office/drawing/2014/main" id="{750CBD63-1851-FA40-7310-AE534F2568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62B8025B-4C80-3B55-64F2-3301E0CED05B}"/>
              </a:ext>
            </a:extLst>
          </p:cNvPr>
          <p:cNvSpPr txBox="1"/>
          <p:nvPr/>
        </p:nvSpPr>
        <p:spPr>
          <a:xfrm>
            <a:off x="8760551" y="134262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1AEA1226-2F50-8833-0801-249F9D3B3771}"/>
              </a:ext>
            </a:extLst>
          </p:cNvPr>
          <p:cNvSpPr txBox="1"/>
          <p:nvPr/>
        </p:nvSpPr>
        <p:spPr>
          <a:xfrm>
            <a:off x="7107964" y="2774273"/>
            <a:ext cx="2224786"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52" name="yt_shape_10852"/>
          <p:cNvSpPr txBox="1"/>
          <p:nvPr/>
        </p:nvSpPr>
        <p:spPr>
          <a:xfrm>
            <a:off x="540000" y="1476064"/>
            <a:ext cx="4390626"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p:txBody>
      </p:sp>
      <p:sp>
        <p:nvSpPr>
          <p:cNvPr id="10853" name="yt_shape_10853"/>
          <p:cNvSpPr txBox="1"/>
          <p:nvPr/>
        </p:nvSpPr>
        <p:spPr>
          <a:xfrm>
            <a:off x="540000" y="1955367"/>
            <a:ext cx="4698402"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或</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p>
        </p:txBody>
      </p:sp>
      <p:sp>
        <p:nvSpPr>
          <p:cNvPr id="10854" name="yt_shape_10854"/>
          <p:cNvSpPr txBox="1"/>
          <p:nvPr/>
        </p:nvSpPr>
        <p:spPr>
          <a:xfrm>
            <a:off x="540000" y="3875065"/>
            <a:ext cx="4724050"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p:txBody>
      </p:sp>
      <mc:AlternateContent xmlns:mc="http://schemas.openxmlformats.org/markup-compatibility/2006">
        <mc:Choice xmlns:a14="http://schemas.microsoft.com/office/drawing/2010/main" Requires="a14">
          <p:sp>
            <p:nvSpPr>
              <p:cNvPr id="10855" name="yt_shape_10855"/>
              <p:cNvSpPr txBox="1"/>
              <p:nvPr/>
            </p:nvSpPr>
            <p:spPr>
              <a:xfrm>
                <a:off x="540000" y="4354368"/>
                <a:ext cx="4698402" cy="2083134"/>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5</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或</a:t>
                </a:r>
                <a:r>
                  <a:rPr lang="en-US" altLang="zh-CN" sz="2400" b="0" i="0" u="none">
                    <a:solidFill>
                      <a:srgbClr val="FF0000">
                        <a:alpha val="0"/>
                      </a:srgbClr>
                    </a:solidFill>
                    <a:effectLst/>
                    <a:latin typeface="Times New Roman" pitchFamily="24"/>
                    <a:ea typeface="Times New Roman" pitchFamily="24"/>
                  </a:rPr>
                  <a:t>5</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p:txBody>
          </p:sp>
        </mc:Choice>
        <mc:Fallback>
          <p:sp>
            <p:nvSpPr>
              <p:cNvPr id="10855" name="yt_shape_10855"/>
              <p:cNvSpPr txBox="1">
                <a:spLocks noRot="1" noChangeAspect="1" noMove="1" noResize="1" noEditPoints="1" noAdjustHandles="1" noChangeArrowheads="1" noChangeShapeType="1" noTextEdit="1"/>
              </p:cNvSpPr>
              <p:nvPr/>
            </p:nvSpPr>
            <p:spPr>
              <a:xfrm>
                <a:off x="540000" y="4354368"/>
                <a:ext cx="4698402" cy="2083134"/>
              </a:xfrm>
              <a:prstGeom prst="rect">
                <a:avLst/>
              </a:prstGeom>
              <a:blipFill>
                <a:blip r:embed="rId2"/>
                <a:stretch>
                  <a:fillRect l="-4026" t="-2339" r="-2987" b="-409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64D0F4BF-8D26-2697-E188-4231BA7C7BD6}"/>
              </a:ext>
            </a:extLst>
          </p:cNvPr>
          <p:cNvSpPr txBox="1"/>
          <p:nvPr/>
        </p:nvSpPr>
        <p:spPr>
          <a:xfrm>
            <a:off x="449989" y="1908561"/>
            <a:ext cx="48330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D5EEB7B0-0D7D-5DDD-9EAD-EB8D75BBB492}"/>
              </a:ext>
            </a:extLst>
          </p:cNvPr>
          <p:cNvSpPr txBox="1"/>
          <p:nvPr/>
        </p:nvSpPr>
        <p:spPr>
          <a:xfrm>
            <a:off x="449989" y="2384049"/>
            <a:ext cx="35360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760CF96F-7AE1-0972-3AFC-2D7660E21B3D}"/>
              </a:ext>
            </a:extLst>
          </p:cNvPr>
          <p:cNvSpPr txBox="1"/>
          <p:nvPr/>
        </p:nvSpPr>
        <p:spPr>
          <a:xfrm>
            <a:off x="497614" y="2859537"/>
            <a:ext cx="303123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或</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6D21F14A-61F6-6BFF-D734-89D2187FF621}"/>
              </a:ext>
            </a:extLst>
          </p:cNvPr>
          <p:cNvSpPr txBox="1"/>
          <p:nvPr/>
        </p:nvSpPr>
        <p:spPr>
          <a:xfrm>
            <a:off x="497614" y="3335025"/>
            <a:ext cx="2300986"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endParaRPr lang="zh-CN" altLang="en-US">
              <a:solidFill>
                <a:srgbClr val="FF0000"/>
              </a:solidFill>
            </a:endParaRPr>
          </a:p>
        </p:txBody>
      </p:sp>
      <p:sp>
        <p:nvSpPr>
          <p:cNvPr id="6" name="文本框 5">
            <a:extLst>
              <a:ext uri="{FF2B5EF4-FFF2-40B4-BE49-F238E27FC236}">
                <a16:creationId xmlns:a16="http://schemas.microsoft.com/office/drawing/2014/main" id="{0B1B60F6-FBB5-1D60-4E2A-E73F342663E5}"/>
              </a:ext>
            </a:extLst>
          </p:cNvPr>
          <p:cNvSpPr txBox="1"/>
          <p:nvPr/>
        </p:nvSpPr>
        <p:spPr>
          <a:xfrm>
            <a:off x="449989" y="4307562"/>
            <a:ext cx="48330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01061AF0-92F0-03B8-A7AF-D605B28F237F}"/>
              </a:ext>
            </a:extLst>
          </p:cNvPr>
          <p:cNvSpPr txBox="1"/>
          <p:nvPr/>
        </p:nvSpPr>
        <p:spPr>
          <a:xfrm>
            <a:off x="449989" y="4783050"/>
            <a:ext cx="39932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0E719095-FCDD-D2D6-4CBE-AD409F246D0E}"/>
              </a:ext>
            </a:extLst>
          </p:cNvPr>
          <p:cNvSpPr txBox="1"/>
          <p:nvPr/>
        </p:nvSpPr>
        <p:spPr>
          <a:xfrm>
            <a:off x="497614" y="5258538"/>
            <a:ext cx="318363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A831074F-799F-30A1-30B3-DF48FED9F842}"/>
                  </a:ext>
                </a:extLst>
              </p:cNvPr>
              <p:cNvSpPr txBox="1"/>
              <p:nvPr/>
            </p:nvSpPr>
            <p:spPr>
              <a:xfrm>
                <a:off x="497614" y="5734026"/>
                <a:ext cx="2067624" cy="730136"/>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9" name="文本框 8">
                <a:extLst>
                  <a:ext uri="{FF2B5EF4-FFF2-40B4-BE49-F238E27FC236}">
                    <a16:creationId xmlns:a16="http://schemas.microsoft.com/office/drawing/2014/main" id="{A831074F-799F-30A1-30B3-DF48FED9F842}"/>
                  </a:ext>
                </a:extLst>
              </p:cNvPr>
              <p:cNvSpPr txBox="1">
                <a:spLocks noRot="1" noChangeAspect="1" noMove="1" noResize="1" noEditPoints="1" noAdjustHandles="1" noChangeArrowheads="1" noChangeShapeType="1" noTextEdit="1"/>
              </p:cNvSpPr>
              <p:nvPr/>
            </p:nvSpPr>
            <p:spPr>
              <a:xfrm>
                <a:off x="497614" y="5734026"/>
                <a:ext cx="2067624" cy="730136"/>
              </a:xfrm>
              <a:prstGeom prst="rect">
                <a:avLst/>
              </a:prstGeom>
              <a:blipFill>
                <a:blip r:embed="rId3"/>
                <a:stretch>
                  <a:fillRect l="-4720" r="-4720" b="-5882"/>
                </a:stretch>
              </a:blipFill>
            </p:spPr>
            <p:txBody>
              <a:bodyPr/>
              <a:lstStyle/>
              <a:p>
                <a:r>
                  <a:rPr lang="zh-CN" altLang="en-US">
                    <a:noFill/>
                  </a:rPr>
                  <a:t> </a:t>
                </a:r>
              </a:p>
            </p:txBody>
          </p:sp>
        </mc:Fallback>
      </mc:AlternateContent>
      <p:sp>
        <p:nvSpPr>
          <p:cNvPr id="14" name="yt_shape_10851"/>
          <p:cNvSpPr txBox="1"/>
          <p:nvPr/>
        </p:nvSpPr>
        <p:spPr>
          <a:xfrm>
            <a:off x="540000" y="908720"/>
            <a:ext cx="4308872"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宋体" pitchFamily="24"/>
              </a:rPr>
              <a:t>运用因式分解法解下列方程</a:t>
            </a:r>
            <a:r>
              <a:rPr lang="zh-CN" altLang="zh-CN" sz="2400" b="0" i="0" u="none">
                <a:solidFill>
                  <a:srgbClr val="000000"/>
                </a:solidFill>
                <a:effectLst/>
                <a:latin typeface="宋体" pitchFamily="24"/>
                <a:ea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57" name="yt_shape_10857"/>
          <p:cNvSpPr txBox="1"/>
          <p:nvPr/>
        </p:nvSpPr>
        <p:spPr>
          <a:xfrm>
            <a:off x="540000" y="900000"/>
            <a:ext cx="7352975"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利用平方差、完全平方公式解一元二次方程</a:t>
            </a:r>
          </a:p>
        </p:txBody>
      </p:sp>
      <mc:AlternateContent xmlns:mc="http://schemas.openxmlformats.org/markup-compatibility/2006">
        <mc:Choice xmlns:a14="http://schemas.microsoft.com/office/drawing/2010/main" Requires="a14">
          <p:sp>
            <p:nvSpPr>
              <p:cNvPr id="10858" name="yt_shape_10858"/>
              <p:cNvSpPr txBox="1"/>
              <p:nvPr/>
            </p:nvSpPr>
            <p:spPr>
              <a:xfrm>
                <a:off x="540119" y="1389434"/>
                <a:ext cx="11492915" cy="2547942"/>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由</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可得</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900" u="sng">
                    <a:solidFill>
                      <a:srgbClr val="000000"/>
                    </a:solidFill>
                    <a:uFill>
                      <a:solidFill>
                        <a:srgbClr val="000000"/>
                      </a:solidFill>
                    </a:uFill>
                    <a:latin typeface="Times New Roman"/>
                  </a:rPr>
                  <a:t> </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300" u="sng">
                    <a:solidFill>
                      <a:srgbClr val="000000"/>
                    </a:solidFill>
                    <a:uFill>
                      <a:solidFill>
                        <a:srgbClr val="000000"/>
                      </a:solidFill>
                    </a:uFill>
                    <a:latin typeface="Times New Roman"/>
                  </a:rPr>
                  <a:t> </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sym typeface="_⨹_1_1cba3,isEnd"/>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所以</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或</a:t>
                </a:r>
                <a:r>
                  <a:rPr sz="3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9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解得</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a:solidFill>
                      <a:srgbClr val="FF0000"/>
                    </a:solidFill>
                    <a:effectLst/>
                    <a:uFill>
                      <a:solidFill>
                        <a:srgbClr val="000000"/>
                      </a:solidFill>
                    </a:uFill>
                    <a:latin typeface="Times New Roman" pitchFamily="24"/>
                    <a:ea typeface="宋体" pitchFamily="24"/>
                    <a:sym typeface="IsAddLine"/>
                  </a:rPr>
                  <a:t>　</a:t>
                </a:r>
                <a:r>
                  <a:rPr lang="zh-CN" altLang="zh-CN" sz="2400" b="0" i="1">
                    <a:solidFill>
                      <a:srgbClr val="FF0000"/>
                    </a:solidFill>
                    <a:effectLst/>
                    <a:uFill>
                      <a:solidFill>
                        <a:srgbClr val="000000"/>
                      </a:solidFill>
                    </a:uFill>
                    <a:latin typeface="Times New Roman" pitchFamily="24"/>
                    <a:ea typeface="宋体" pitchFamily="24"/>
                    <a:sym typeface="IsAddLine"/>
                  </a:rPr>
                  <a:t>　</a:t>
                </a:r>
                <a:r>
                  <a:rPr lang="zh-CN" altLang="zh-CN" sz="2400" b="0" i="0">
                    <a:solidFill>
                      <a:srgbClr val="FF0000">
                        <a:alpha val="0"/>
                      </a:srgbClr>
                    </a:solidFill>
                    <a:effectLst/>
                    <a:uFill>
                      <a:solidFill>
                        <a:srgbClr val="000000"/>
                      </a:solidFill>
                    </a:uFill>
                    <a:latin typeface="宋体" pitchFamily="24"/>
                    <a:ea typeface="宋体" pitchFamily="24"/>
                    <a:sym typeface="IsAddLine"/>
                  </a:rPr>
                  <a:t>－</a:t>
                </a:r>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3</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2</m:t>
                        </m:r>
                      </m:den>
                    </m:f>
                  </m:oMath>
                </a14:m>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zh-CN" altLang="zh-CN" sz="2400" b="0" i="0">
                    <a:solidFill>
                      <a:srgbClr val="FF0000">
                        <a:alpha val="0"/>
                      </a:srgbClr>
                    </a:solidFill>
                    <a:effectLst/>
                    <a:uFill>
                      <a:solidFill>
                        <a:srgbClr val="000000"/>
                      </a:solidFill>
                    </a:uFill>
                    <a:latin typeface="Times New Roman" pitchFamily="24"/>
                    <a:ea typeface="宋体" pitchFamily="24"/>
                    <a:sym typeface="IsAddLine"/>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100" b="0" i="0" spc="-100">
                    <a:solidFill>
                      <a:srgbClr val="000000"/>
                    </a:solidFill>
                    <a:effectLst/>
                    <a:latin typeface="Times New Roman" pitchFamily="24"/>
                    <a:ea typeface="宋体" pitchFamily="24"/>
                  </a:rPr>
                  <a:t> </a:t>
                </a:r>
                <a:r>
                  <a:rPr lang="zh-CN" altLang="zh-CN" sz="2400" b="0" i="0">
                    <a:solidFill>
                      <a:srgbClr val="FF0000"/>
                    </a:solidFill>
                    <a:effectLst/>
                    <a:uFill>
                      <a:solidFill>
                        <a:srgbClr val="000000"/>
                      </a:solidFill>
                    </a:uFill>
                    <a:latin typeface="Times New Roman" pitchFamily="24"/>
                    <a:ea typeface="宋体" pitchFamily="24"/>
                    <a:sym typeface="IsAddLine"/>
                  </a:rPr>
                  <a:t>　</a:t>
                </a:r>
                <a:r>
                  <a:rPr lang="en-US" altLang="zh-CN" sz="1500" b="0" i="1">
                    <a:solidFill>
                      <a:srgbClr val="FF0000"/>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3</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2</m:t>
                        </m:r>
                      </m:den>
                    </m:f>
                  </m:oMath>
                </a14:m>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zh-CN" altLang="zh-CN" sz="2400" b="0" i="0">
                    <a:solidFill>
                      <a:srgbClr val="FF0000">
                        <a:alpha val="0"/>
                      </a:srgbClr>
                    </a:solidFill>
                    <a:effectLst/>
                    <a:uFill>
                      <a:solidFill>
                        <a:srgbClr val="000000"/>
                      </a:solidFill>
                    </a:uFill>
                    <a:latin typeface="Times New Roman" pitchFamily="24"/>
                    <a:ea typeface="宋体" pitchFamily="24"/>
                    <a:sym typeface="IsAddLine"/>
                  </a:rPr>
                  <a:t>　</a:t>
                </a:r>
                <a:r>
                  <a:rPr lang="en-US" altLang="zh-CN" sz="2400" b="0" i="0" u="none">
                    <a:solidFill>
                      <a:srgbClr val="000000"/>
                    </a:solidFill>
                    <a:effectLst/>
                    <a:latin typeface="Times New Roman" pitchFamily="24"/>
                    <a:ea typeface="Times New Roman"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Times New Roman" pitchFamily="24"/>
                    <a:ea typeface="宋体" pitchFamily="24"/>
                  </a:rPr>
                  <a:t>由方程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可得</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500" u="sng">
                    <a:solidFill>
                      <a:srgbClr val="000000"/>
                    </a:solidFill>
                    <a:uFill>
                      <a:solidFill>
                        <a:srgbClr val="000000"/>
                      </a:solidFill>
                    </a:uFill>
                    <a:latin typeface="Times New Roman"/>
                  </a:rPr>
                  <a:t> </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解得</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sym typeface="_⨹_1_8d452,isEnd"/>
                  </a:rPr>
                  <a:t>1</a:t>
                </a:r>
                <a:r>
                  <a:rPr lang="en-US" altLang="zh-CN" sz="2400" b="0" i="0" u="none" baseline="-25000">
                    <a:solidFill>
                      <a:srgbClr val="000000"/>
                    </a:solidFill>
                    <a:effectLst/>
                    <a:latin typeface="Times New Roman" pitchFamily="24"/>
                    <a:ea typeface="Times New Roman" pitchFamily="24"/>
                  </a:rPr>
                  <a:t/>
                </a:r>
                <a:br>
                  <a:rPr lang="en-US" altLang="zh-CN" sz="2400" b="0" i="0" u="none" baseline="-25000">
                    <a:solidFill>
                      <a:srgbClr val="000000"/>
                    </a:solidFill>
                    <a:effectLst/>
                    <a:latin typeface="Times New Roman" pitchFamily="24"/>
                    <a:ea typeface="Times New Roman" pitchFamily="24"/>
                  </a:rPr>
                </a:b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en-US" altLang="zh-CN" sz="2400" b="0" i="0" u="none" smtClean="0">
                    <a:solidFill>
                      <a:srgbClr val="000000"/>
                    </a:solidFill>
                    <a:effectLst/>
                    <a:latin typeface="Times New Roman" pitchFamily="24"/>
                    <a:ea typeface="Times New Roman" pitchFamily="24"/>
                    <a:sym typeface=",isEnd"/>
                  </a:rPr>
                  <a:t>.</a:t>
                </a:r>
                <a:endParaRPr lang="en-US" altLang="zh-CN" sz="2400" b="0" i="0" u="none">
                  <a:solidFill>
                    <a:srgbClr val="000000"/>
                  </a:solidFill>
                  <a:effectLst/>
                  <a:latin typeface="Times New Roman" pitchFamily="24"/>
                  <a:ea typeface="Times New Roman" pitchFamily="24"/>
                  <a:sym typeface=",isEnd"/>
                </a:endParaRPr>
              </a:p>
            </p:txBody>
          </p:sp>
        </mc:Choice>
        <mc:Fallback>
          <p:sp>
            <p:nvSpPr>
              <p:cNvPr id="10858" name="yt_shape_10858"/>
              <p:cNvSpPr txBox="1">
                <a:spLocks noRot="1" noChangeAspect="1" noMove="1" noResize="1" noEditPoints="1" noAdjustHandles="1" noChangeArrowheads="1" noChangeShapeType="1" noTextEdit="1"/>
              </p:cNvSpPr>
              <p:nvPr/>
            </p:nvSpPr>
            <p:spPr>
              <a:xfrm>
                <a:off x="540119" y="1389434"/>
                <a:ext cx="11492915" cy="2547942"/>
              </a:xfrm>
              <a:prstGeom prst="rect">
                <a:avLst/>
              </a:prstGeom>
              <a:blipFill>
                <a:blip r:embed="rId2"/>
                <a:stretch>
                  <a:fillRect l="-1645" t="-2153"/>
                </a:stretch>
              </a:blipFill>
            </p:spPr>
            <p:txBody>
              <a:bodyPr/>
              <a:lstStyle/>
              <a:p>
                <a:r>
                  <a:rPr lang="zh-CN" altLang="en-US">
                    <a:noFill/>
                  </a:rPr>
                  <a:t> </a:t>
                </a:r>
              </a:p>
            </p:txBody>
          </p:sp>
        </mc:Fallback>
      </mc:AlternateContent>
      <p:pic>
        <p:nvPicPr>
          <p:cNvPr id="3" name="yt_shape_1714121363691" title="H_26.259764">
            <a:extLst>
              <a:ext uri="{FF2B5EF4-FFF2-40B4-BE49-F238E27FC236}">
                <a16:creationId xmlns:a16="http://schemas.microsoft.com/office/drawing/2014/main" id="{8D6C5D8E-AABE-1725-E79A-4C8237E731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441A05FD-8C22-4C68-D8FD-12D76940729A}"/>
              </a:ext>
            </a:extLst>
          </p:cNvPr>
          <p:cNvSpPr txBox="1"/>
          <p:nvPr/>
        </p:nvSpPr>
        <p:spPr>
          <a:xfrm>
            <a:off x="4239471" y="1314881"/>
            <a:ext cx="8674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AE8C7CB-15F5-1645-F78F-454716195CEF}"/>
              </a:ext>
            </a:extLst>
          </p:cNvPr>
          <p:cNvSpPr txBox="1"/>
          <p:nvPr/>
        </p:nvSpPr>
        <p:spPr>
          <a:xfrm>
            <a:off x="9627446" y="1314881"/>
            <a:ext cx="13246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B7DE1B18-F399-C154-C06B-A1FC59A5E370}"/>
              </a:ext>
            </a:extLst>
          </p:cNvPr>
          <p:cNvSpPr txBox="1"/>
          <p:nvPr/>
        </p:nvSpPr>
        <p:spPr>
          <a:xfrm>
            <a:off x="4033096" y="1790369"/>
            <a:ext cx="1324674" cy="76607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6CC81580-C631-2C6E-B99A-81A7EAFD032C}"/>
                  </a:ext>
                </a:extLst>
              </p:cNvPr>
              <p:cNvSpPr txBox="1"/>
              <p:nvPr/>
            </p:nvSpPr>
            <p:spPr>
              <a:xfrm>
                <a:off x="7464152" y="1628800"/>
                <a:ext cx="1013524" cy="76607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6CC81580-C631-2C6E-B99A-81A7EAFD032C}"/>
                  </a:ext>
                </a:extLst>
              </p:cNvPr>
              <p:cNvSpPr txBox="1">
                <a:spLocks noRot="1" noChangeAspect="1" noMove="1" noResize="1" noEditPoints="1" noAdjustHandles="1" noChangeArrowheads="1" noChangeShapeType="1" noTextEdit="1"/>
              </p:cNvSpPr>
              <p:nvPr/>
            </p:nvSpPr>
            <p:spPr>
              <a:xfrm>
                <a:off x="7464152" y="1628800"/>
                <a:ext cx="1013524" cy="766077"/>
              </a:xfrm>
              <a:prstGeom prst="rect">
                <a:avLst/>
              </a:prstGeom>
              <a:blipFill>
                <a:blip r:embed="rId4"/>
                <a:stretch>
                  <a:fillRect l="-8982"/>
                </a:stretch>
              </a:blipFill>
            </p:spPr>
            <p:txBody>
              <a:bodyPr/>
              <a:lstStyle/>
              <a:p>
                <a:r>
                  <a:rPr lang="zh-CN" altLang="en-US">
                    <a:noFill/>
                  </a:rPr>
                  <a:t> </a:t>
                </a:r>
              </a:p>
            </p:txBody>
          </p:sp>
        </mc:Fallback>
      </mc:AlternateContent>
      <p:cxnSp>
        <p:nvCxnSpPr>
          <p:cNvPr id="7" name="直接连接符 6">
            <a:extLst>
              <a:ext uri="{FF2B5EF4-FFF2-40B4-BE49-F238E27FC236}">
                <a16:creationId xmlns:a16="http://schemas.microsoft.com/office/drawing/2014/main" id="{5DF5E997-D0EA-53C7-AFB0-58C19A07DCB9}"/>
              </a:ext>
            </a:extLst>
          </p:cNvPr>
          <p:cNvCxnSpPr/>
          <p:nvPr/>
        </p:nvCxnSpPr>
        <p:spPr>
          <a:xfrm>
            <a:off x="7228257" y="2348880"/>
            <a:ext cx="144310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F2858F0A-6C36-0007-7FB8-97CDB8DD0B74}"/>
                  </a:ext>
                </a:extLst>
              </p:cNvPr>
              <p:cNvSpPr txBox="1"/>
              <p:nvPr/>
            </p:nvSpPr>
            <p:spPr>
              <a:xfrm>
                <a:off x="9840416" y="1628800"/>
                <a:ext cx="661099" cy="766077"/>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F2858F0A-6C36-0007-7FB8-97CDB8DD0B74}"/>
                  </a:ext>
                </a:extLst>
              </p:cNvPr>
              <p:cNvSpPr txBox="1">
                <a:spLocks noRot="1" noChangeAspect="1" noMove="1" noResize="1" noEditPoints="1" noAdjustHandles="1" noChangeArrowheads="1" noChangeShapeType="1" noTextEdit="1"/>
              </p:cNvSpPr>
              <p:nvPr/>
            </p:nvSpPr>
            <p:spPr>
              <a:xfrm>
                <a:off x="9840416" y="1628800"/>
                <a:ext cx="661099" cy="766077"/>
              </a:xfrm>
              <a:prstGeom prst="rect">
                <a:avLst/>
              </a:prstGeom>
              <a:blipFill>
                <a:blip r:embed="rId5"/>
                <a:stretch>
                  <a:fillRect/>
                </a:stretch>
              </a:blipFill>
            </p:spPr>
            <p:txBody>
              <a:bodyPr/>
              <a:lstStyle/>
              <a:p>
                <a:r>
                  <a:rPr lang="zh-CN" altLang="en-US">
                    <a:noFill/>
                  </a:rPr>
                  <a:t> </a:t>
                </a:r>
              </a:p>
            </p:txBody>
          </p:sp>
        </mc:Fallback>
      </mc:AlternateContent>
      <p:cxnSp>
        <p:nvCxnSpPr>
          <p:cNvPr id="9" name="直接连接符 8">
            <a:extLst>
              <a:ext uri="{FF2B5EF4-FFF2-40B4-BE49-F238E27FC236}">
                <a16:creationId xmlns:a16="http://schemas.microsoft.com/office/drawing/2014/main" id="{542583CB-B805-4E69-25B0-1BC25B90738A}"/>
              </a:ext>
            </a:extLst>
          </p:cNvPr>
          <p:cNvCxnSpPr/>
          <p:nvPr/>
        </p:nvCxnSpPr>
        <p:spPr>
          <a:xfrm>
            <a:off x="9565057" y="2348880"/>
            <a:ext cx="83350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B3DE62F-974A-0E5F-BA0A-519CA79B9BDE}"/>
              </a:ext>
            </a:extLst>
          </p:cNvPr>
          <p:cNvSpPr txBox="1"/>
          <p:nvPr/>
        </p:nvSpPr>
        <p:spPr>
          <a:xfrm>
            <a:off x="5431683" y="2490581"/>
            <a:ext cx="1124649"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1" name="文本框 10">
            <a:extLst>
              <a:ext uri="{FF2B5EF4-FFF2-40B4-BE49-F238E27FC236}">
                <a16:creationId xmlns:a16="http://schemas.microsoft.com/office/drawing/2014/main" id="{A8593534-54CF-131B-2898-39C2AB94B6A1}"/>
              </a:ext>
            </a:extLst>
          </p:cNvPr>
          <p:cNvSpPr txBox="1"/>
          <p:nvPr/>
        </p:nvSpPr>
        <p:spPr>
          <a:xfrm>
            <a:off x="8811471" y="2490581"/>
            <a:ext cx="1124649"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2" name="文本框 11">
            <a:extLst>
              <a:ext uri="{FF2B5EF4-FFF2-40B4-BE49-F238E27FC236}">
                <a16:creationId xmlns:a16="http://schemas.microsoft.com/office/drawing/2014/main" id="{01AE7B1B-D344-B059-C5AC-A8618541D080}"/>
              </a:ext>
            </a:extLst>
          </p:cNvPr>
          <p:cNvSpPr txBox="1"/>
          <p:nvPr/>
        </p:nvSpPr>
        <p:spPr>
          <a:xfrm>
            <a:off x="1953471" y="2966069"/>
            <a:ext cx="63728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8" grpId="0" build="allAtOnce"/>
      <p:bldP spid="10" grpId="0" build="allAtOnce"/>
      <p:bldP spid="11" grpId="0" build="allAtOnce"/>
      <p:bldP spid="1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62" name="yt_shape_10862"/>
          <p:cNvSpPr txBox="1"/>
          <p:nvPr/>
        </p:nvSpPr>
        <p:spPr>
          <a:xfrm>
            <a:off x="540000" y="1357804"/>
            <a:ext cx="2287486"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p>
        </p:txBody>
      </p:sp>
      <p:sp>
        <p:nvSpPr>
          <p:cNvPr id="10863" name="yt_shape_10863"/>
          <p:cNvSpPr txBox="1"/>
          <p:nvPr/>
        </p:nvSpPr>
        <p:spPr>
          <a:xfrm>
            <a:off x="540000" y="1837107"/>
            <a:ext cx="4004301"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	</a:t>
            </a:r>
          </a:p>
        </p:txBody>
      </p:sp>
      <p:sp>
        <p:nvSpPr>
          <p:cNvPr id="10864" name="yt_shape_10864"/>
          <p:cNvSpPr txBox="1"/>
          <p:nvPr/>
        </p:nvSpPr>
        <p:spPr>
          <a:xfrm>
            <a:off x="540000" y="2796542"/>
            <a:ext cx="3412794"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p>
        </p:txBody>
      </p:sp>
      <p:sp>
        <p:nvSpPr>
          <p:cNvPr id="10865" name="yt_shape_10865"/>
          <p:cNvSpPr txBox="1"/>
          <p:nvPr/>
        </p:nvSpPr>
        <p:spPr>
          <a:xfrm>
            <a:off x="540000" y="3275845"/>
            <a:ext cx="4004301"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p>
        </p:txBody>
      </p:sp>
      <p:sp>
        <p:nvSpPr>
          <p:cNvPr id="10866" name="yt_shape_10866"/>
          <p:cNvSpPr txBox="1"/>
          <p:nvPr/>
        </p:nvSpPr>
        <p:spPr>
          <a:xfrm>
            <a:off x="540000" y="4235280"/>
            <a:ext cx="3212418"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p:txBody>
      </p:sp>
      <p:sp>
        <p:nvSpPr>
          <p:cNvPr id="10867" name="yt_shape_10867"/>
          <p:cNvSpPr txBox="1"/>
          <p:nvPr/>
        </p:nvSpPr>
        <p:spPr>
          <a:xfrm>
            <a:off x="540000" y="4714583"/>
            <a:ext cx="2797241"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p>
        </p:txBody>
      </p:sp>
      <p:sp>
        <p:nvSpPr>
          <p:cNvPr id="2" name="文本框 1">
            <a:extLst>
              <a:ext uri="{FF2B5EF4-FFF2-40B4-BE49-F238E27FC236}">
                <a16:creationId xmlns:a16="http://schemas.microsoft.com/office/drawing/2014/main" id="{8B23D0B1-61AA-ED5C-BD84-3F6C531DA66C}"/>
              </a:ext>
            </a:extLst>
          </p:cNvPr>
          <p:cNvSpPr txBox="1"/>
          <p:nvPr/>
        </p:nvSpPr>
        <p:spPr>
          <a:xfrm>
            <a:off x="449989" y="1790301"/>
            <a:ext cx="41456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0D23DCCE-1F52-6228-4EB8-A8BF40B8B282}"/>
              </a:ext>
            </a:extLst>
          </p:cNvPr>
          <p:cNvSpPr txBox="1"/>
          <p:nvPr/>
        </p:nvSpPr>
        <p:spPr>
          <a:xfrm>
            <a:off x="449989" y="2265789"/>
            <a:ext cx="292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	</a:t>
            </a:r>
            <a:endParaRPr lang="zh-CN" altLang="en-US">
              <a:solidFill>
                <a:srgbClr val="FF0000"/>
              </a:solidFill>
            </a:endParaRPr>
          </a:p>
        </p:txBody>
      </p:sp>
      <p:sp>
        <p:nvSpPr>
          <p:cNvPr id="4" name="文本框 3">
            <a:extLst>
              <a:ext uri="{FF2B5EF4-FFF2-40B4-BE49-F238E27FC236}">
                <a16:creationId xmlns:a16="http://schemas.microsoft.com/office/drawing/2014/main" id="{D69EBD99-D0A6-9189-055D-8E4B21461F1E}"/>
              </a:ext>
            </a:extLst>
          </p:cNvPr>
          <p:cNvSpPr txBox="1"/>
          <p:nvPr/>
        </p:nvSpPr>
        <p:spPr>
          <a:xfrm>
            <a:off x="449989" y="3229039"/>
            <a:ext cx="41456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27A08B93-AA05-B5C6-2C37-3A6274B0F3D1}"/>
              </a:ext>
            </a:extLst>
          </p:cNvPr>
          <p:cNvSpPr txBox="1"/>
          <p:nvPr/>
        </p:nvSpPr>
        <p:spPr>
          <a:xfrm>
            <a:off x="449989" y="3704527"/>
            <a:ext cx="26534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endParaRPr lang="zh-CN" altLang="en-US">
              <a:solidFill>
                <a:srgbClr val="FF0000"/>
              </a:solidFill>
            </a:endParaRPr>
          </a:p>
        </p:txBody>
      </p:sp>
      <p:sp>
        <p:nvSpPr>
          <p:cNvPr id="6" name="文本框 5">
            <a:extLst>
              <a:ext uri="{FF2B5EF4-FFF2-40B4-BE49-F238E27FC236}">
                <a16:creationId xmlns:a16="http://schemas.microsoft.com/office/drawing/2014/main" id="{F569F58C-B136-2FE5-4EAB-5C70E5670703}"/>
              </a:ext>
            </a:extLst>
          </p:cNvPr>
          <p:cNvSpPr txBox="1"/>
          <p:nvPr/>
        </p:nvSpPr>
        <p:spPr>
          <a:xfrm>
            <a:off x="449989" y="4667777"/>
            <a:ext cx="29502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D6C94FBB-7B45-309C-DFD7-3AB5231A418E}"/>
              </a:ext>
            </a:extLst>
          </p:cNvPr>
          <p:cNvSpPr txBox="1"/>
          <p:nvPr/>
        </p:nvSpPr>
        <p:spPr>
          <a:xfrm>
            <a:off x="449989" y="5143265"/>
            <a:ext cx="21962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endParaRPr lang="zh-CN" altLang="en-US">
              <a:solidFill>
                <a:srgbClr val="FF0000"/>
              </a:solidFill>
            </a:endParaRPr>
          </a:p>
        </p:txBody>
      </p:sp>
      <p:sp>
        <p:nvSpPr>
          <p:cNvPr id="9" name="矩形 8"/>
          <p:cNvSpPr/>
          <p:nvPr/>
        </p:nvSpPr>
        <p:spPr>
          <a:xfrm>
            <a:off x="427846" y="788904"/>
            <a:ext cx="4185761" cy="572464"/>
          </a:xfrm>
          <a:prstGeom prst="rect">
            <a:avLst/>
          </a:prstGeom>
        </p:spPr>
        <p:txBody>
          <a:bodyPr wrap="none">
            <a:spAutoFit/>
          </a:bodyPr>
          <a:lstStyle/>
          <a:p>
            <a:pPr lvl="0" hangingPunct="0">
              <a:lnSpc>
                <a:spcPct val="129999"/>
              </a:lnSpc>
            </a:pPr>
            <a:r>
              <a:rPr lang="en-US" altLang="zh-CN" sz="2400">
                <a:solidFill>
                  <a:srgbClr val="000000"/>
                </a:solidFill>
                <a:latin typeface="Times New Roman" pitchFamily="24"/>
                <a:ea typeface="Times New Roman" pitchFamily="24"/>
              </a:rPr>
              <a:t>9. </a:t>
            </a:r>
            <a:r>
              <a:rPr lang="zh-CN" altLang="zh-CN" sz="2400">
                <a:solidFill>
                  <a:srgbClr val="000000"/>
                </a:solidFill>
                <a:latin typeface="Times New Roman" pitchFamily="24"/>
                <a:ea typeface="宋体" pitchFamily="24"/>
              </a:rPr>
              <a:t>用因式分解法解下列方程</a:t>
            </a:r>
            <a:r>
              <a:rPr lang="zh-CN" altLang="zh-CN" sz="2400">
                <a:solidFill>
                  <a:srgbClr val="000000"/>
                </a:solidFill>
                <a:latin typeface="宋体" pitchFamily="24"/>
                <a:ea typeface="宋体" pitchFamily="24"/>
                <a:sym typeface=",isEnd"/>
              </a:rPr>
              <a:t>：</a:t>
            </a:r>
            <a:endParaRPr lang="zh-CN" altLang="zh-CN" sz="2400">
              <a:solidFill>
                <a:srgbClr val="000000"/>
              </a:solidFill>
              <a:latin typeface="宋体" pitchFamily="24"/>
              <a:ea typeface="宋体" pitchFamily="24"/>
              <a:sym typeface=",isEnd"/>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68" name="yt_shape_10868"/>
          <p:cNvSpPr txBox="1"/>
          <p:nvPr/>
        </p:nvSpPr>
        <p:spPr>
          <a:xfrm>
            <a:off x="540120" y="900000"/>
            <a:ext cx="11492914" cy="918649"/>
          </a:xfrm>
          <a:prstGeom prst="rect">
            <a:avLst/>
          </a:prstGeom>
        </p:spPr>
        <p:txBody>
          <a:bodyPr vert="horz" wrap="squar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sym typeface="_⨹_31_5fd02"/>
              </a:rPr>
              <a:t>用因式分解法解一元二次方程时因方程两边除以含未知数的代数式而</a:t>
            </a:r>
            <a:r>
              <a:rPr lang="zh-CN" altLang="zh-CN" sz="2400" b="0" i="0" u="none" smtClean="0">
                <a:solidFill>
                  <a:srgbClr val="000000"/>
                </a:solidFill>
                <a:effectLst/>
                <a:latin typeface="Times New Roman" pitchFamily="24"/>
                <a:ea typeface="黑体" pitchFamily="24"/>
                <a:sym typeface="_⨹_31_5fd02"/>
              </a:rPr>
              <a:t>漏</a:t>
            </a:r>
            <a:r>
              <a:rPr lang="zh-CN" altLang="zh-CN" sz="2400" b="0" i="0" u="none" smtClean="0">
                <a:solidFill>
                  <a:srgbClr val="000000"/>
                </a:solidFill>
                <a:effectLst/>
                <a:latin typeface="Times New Roman" pitchFamily="24"/>
                <a:ea typeface="黑体" pitchFamily="24"/>
              </a:rPr>
              <a:t>根</a:t>
            </a:r>
            <a:endParaRPr lang="zh-CN" altLang="zh-CN" sz="2400" b="0" i="0" u="none">
              <a:solidFill>
                <a:srgbClr val="000000"/>
              </a:solidFill>
              <a:effectLst/>
              <a:latin typeface="Times New Roman" pitchFamily="24"/>
              <a:ea typeface="黑体" pitchFamily="24"/>
            </a:endParaRPr>
          </a:p>
        </p:txBody>
      </p:sp>
      <p:sp>
        <p:nvSpPr>
          <p:cNvPr id="10869" name="yt_shape_10869"/>
          <p:cNvSpPr txBox="1"/>
          <p:nvPr/>
        </p:nvSpPr>
        <p:spPr>
          <a:xfrm>
            <a:off x="540119" y="1556792"/>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10. </a:t>
            </a:r>
            <a:r>
              <a:rPr lang="zh-CN" altLang="zh-CN" sz="2400" b="0" i="0" u="none">
                <a:solidFill>
                  <a:srgbClr val="000000"/>
                </a:solidFill>
                <a:effectLst/>
                <a:latin typeface="Times New Roman" pitchFamily="24"/>
                <a:ea typeface="宋体" pitchFamily="24"/>
              </a:rPr>
              <a:t>小红解方程</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只得到一个根为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8_dbc41,isEnd"/>
              </a:rPr>
              <a:t>其错误原因是未考</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虑</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7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漏掉的根是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pic>
        <p:nvPicPr>
          <p:cNvPr id="3" name="yt_shape_1714121363756" title="H_26.259764">
            <a:extLst>
              <a:ext uri="{FF2B5EF4-FFF2-40B4-BE49-F238E27FC236}">
                <a16:creationId xmlns:a16="http://schemas.microsoft.com/office/drawing/2014/main" id="{AA4E5FC8-EBD9-64C8-50F4-DFBDD60973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119" y="975948"/>
            <a:ext cx="1186052" cy="333499"/>
          </a:xfrm>
          <a:prstGeom prst="rect">
            <a:avLst/>
          </a:prstGeom>
        </p:spPr>
      </p:pic>
      <p:sp>
        <p:nvSpPr>
          <p:cNvPr id="2" name="文本框 1">
            <a:extLst>
              <a:ext uri="{FF2B5EF4-FFF2-40B4-BE49-F238E27FC236}">
                <a16:creationId xmlns:a16="http://schemas.microsoft.com/office/drawing/2014/main" id="{CCB568DD-BFDE-3A5B-5652-B9D7A87FB0B6}"/>
              </a:ext>
            </a:extLst>
          </p:cNvPr>
          <p:cNvSpPr txBox="1"/>
          <p:nvPr/>
        </p:nvSpPr>
        <p:spPr>
          <a:xfrm>
            <a:off x="1412133" y="1985474"/>
            <a:ext cx="15818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AC5F249-CC95-D6E6-3FED-5587F4B5C1FB}"/>
              </a:ext>
            </a:extLst>
          </p:cNvPr>
          <p:cNvSpPr txBox="1"/>
          <p:nvPr/>
        </p:nvSpPr>
        <p:spPr>
          <a:xfrm>
            <a:off x="5299921" y="1985474"/>
            <a:ext cx="11246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71" name="yt_shape_10871"/>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0870" name="yt_image_10870" title="H_41.85">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873" name="yt_shape_10873"/>
          <p:cNvSpPr txBox="1"/>
          <p:nvPr/>
        </p:nvSpPr>
        <p:spPr>
          <a:xfrm>
            <a:off x="540119" y="1482165"/>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 </a:t>
            </a:r>
            <a:r>
              <a:rPr lang="zh-CN" altLang="zh-CN" sz="2400" b="0" i="0" u="none">
                <a:solidFill>
                  <a:srgbClr val="000000"/>
                </a:solidFill>
                <a:effectLst/>
                <a:latin typeface="Times New Roman" pitchFamily="24"/>
                <a:ea typeface="楷体" pitchFamily="24"/>
              </a:rPr>
              <a:t>（青岛二十六中单元卷）</a:t>
            </a:r>
            <a:r>
              <a:rPr lang="zh-CN" altLang="zh-CN" sz="2400" b="0" i="0" u="none">
                <a:solidFill>
                  <a:srgbClr val="000000"/>
                </a:solidFill>
                <a:effectLst/>
                <a:latin typeface="Times New Roman" pitchFamily="24"/>
                <a:ea typeface="宋体" pitchFamily="24"/>
              </a:rPr>
              <a:t>已知关于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px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的两根为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sym typeface="_⨹_1_230b3"/>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则二次三项式</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px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可分解为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874" name="yt_table_10874"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61314236"/>
              </p:ext>
            </p:extLst>
          </p:nvPr>
        </p:nvGraphicFramePr>
        <p:xfrm>
          <a:off x="540047" y="2441600"/>
          <a:ext cx="8187056" cy="950976"/>
        </p:xfrm>
        <a:graphic>
          <a:graphicData uri="http://schemas.openxmlformats.org/drawingml/2006/table">
            <a:tbl>
              <a:tblPr/>
              <a:tblGrid>
                <a:gridCol w="4559618">
                  <a:extLst>
                    <a:ext uri="{9D8B030D-6E8A-4147-A177-3AD203B41FA5}">
                      <a16:colId xmlns:a16="http://schemas.microsoft.com/office/drawing/2014/main" val="10194"/>
                    </a:ext>
                  </a:extLst>
                </a:gridCol>
                <a:gridCol w="3627438">
                  <a:extLst>
                    <a:ext uri="{9D8B030D-6E8A-4147-A177-3AD203B41FA5}">
                      <a16:colId xmlns:a16="http://schemas.microsoft.com/office/drawing/2014/main" val="10195"/>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8"/>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29"/>
                  </a:ext>
                </a:extLst>
              </a:tr>
            </a:tbl>
          </a:graphicData>
        </a:graphic>
      </p:graphicFrame>
      <p:sp>
        <p:nvSpPr>
          <p:cNvPr id="10876" name="yt_shape_10876"/>
          <p:cNvSpPr txBox="1"/>
          <p:nvPr/>
        </p:nvSpPr>
        <p:spPr>
          <a:xfrm>
            <a:off x="540119" y="3443154"/>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 </a:t>
            </a:r>
            <a:r>
              <a:rPr lang="zh-CN" altLang="zh-CN" sz="2400" b="0" i="0" u="none">
                <a:solidFill>
                  <a:srgbClr val="000000"/>
                </a:solidFill>
                <a:effectLst/>
                <a:latin typeface="Times New Roman" pitchFamily="24"/>
                <a:ea typeface="宋体" pitchFamily="24"/>
              </a:rPr>
              <a:t>用因式分解法解方程</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px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将左边因式分解后有一个因式为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sym typeface="_⨹_1_8b42e"/>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p</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的值为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877" name="yt_table_1087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1100166"/>
              </p:ext>
            </p:extLst>
          </p:nvPr>
        </p:nvGraphicFramePr>
        <p:xfrm>
          <a:off x="540047" y="4402589"/>
          <a:ext cx="7809866" cy="475488"/>
        </p:xfrm>
        <a:graphic>
          <a:graphicData uri="http://schemas.openxmlformats.org/drawingml/2006/table">
            <a:tbl>
              <a:tblPr/>
              <a:tblGrid>
                <a:gridCol w="2346643">
                  <a:extLst>
                    <a:ext uri="{9D8B030D-6E8A-4147-A177-3AD203B41FA5}">
                      <a16:colId xmlns:a16="http://schemas.microsoft.com/office/drawing/2014/main" val="10196"/>
                    </a:ext>
                  </a:extLst>
                </a:gridCol>
                <a:gridCol w="2024380">
                  <a:extLst>
                    <a:ext uri="{9D8B030D-6E8A-4147-A177-3AD203B41FA5}">
                      <a16:colId xmlns:a16="http://schemas.microsoft.com/office/drawing/2014/main" val="10197"/>
                    </a:ext>
                  </a:extLst>
                </a:gridCol>
                <a:gridCol w="2329180">
                  <a:extLst>
                    <a:ext uri="{9D8B030D-6E8A-4147-A177-3AD203B41FA5}">
                      <a16:colId xmlns:a16="http://schemas.microsoft.com/office/drawing/2014/main" val="10198"/>
                    </a:ext>
                  </a:extLst>
                </a:gridCol>
                <a:gridCol w="1109663">
                  <a:extLst>
                    <a:ext uri="{9D8B030D-6E8A-4147-A177-3AD203B41FA5}">
                      <a16:colId xmlns:a16="http://schemas.microsoft.com/office/drawing/2014/main" val="10199"/>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5</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0"/>
                  </a:ext>
                </a:extLst>
              </a:tr>
            </a:tbl>
          </a:graphicData>
        </a:graphic>
      </p:graphicFrame>
      <p:sp>
        <p:nvSpPr>
          <p:cNvPr id="10879" name="yt_shape_10879"/>
          <p:cNvSpPr txBox="1"/>
          <p:nvPr/>
        </p:nvSpPr>
        <p:spPr>
          <a:xfrm>
            <a:off x="540119" y="492876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13. </a:t>
            </a:r>
            <a:r>
              <a:rPr lang="zh-CN" altLang="zh-CN" sz="2400" b="0" i="0" u="none">
                <a:solidFill>
                  <a:srgbClr val="000000"/>
                </a:solidFill>
                <a:effectLst/>
                <a:latin typeface="Times New Roman" pitchFamily="24"/>
                <a:ea typeface="宋体" pitchFamily="24"/>
              </a:rPr>
              <a:t>数轴上点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表示的数为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表示的数为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已知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在点</a:t>
            </a:r>
            <a:r>
              <a:rPr lang="en-US" altLang="zh-CN" sz="1500" b="0" i="1" u="none">
                <a:solidFill>
                  <a:srgbClr val="000000"/>
                </a:solidFill>
                <a:effectLst/>
                <a:latin typeface="Times New Roman" pitchFamily="24"/>
                <a:ea typeface="Times New Roman" pitchFamily="24"/>
                <a:sym typeface="_⨹_1_65427,isEnd"/>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左侧</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的值为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sp>
        <p:nvSpPr>
          <p:cNvPr id="2" name="文本框 1">
            <a:extLst>
              <a:ext uri="{FF2B5EF4-FFF2-40B4-BE49-F238E27FC236}">
                <a16:creationId xmlns:a16="http://schemas.microsoft.com/office/drawing/2014/main" id="{30DF53B9-53F1-9CC3-B0E1-C51FF56F34C1}"/>
              </a:ext>
            </a:extLst>
          </p:cNvPr>
          <p:cNvSpPr txBox="1"/>
          <p:nvPr/>
        </p:nvSpPr>
        <p:spPr>
          <a:xfrm>
            <a:off x="6393708" y="191084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3" name="文本框 2">
            <a:extLst>
              <a:ext uri="{FF2B5EF4-FFF2-40B4-BE49-F238E27FC236}">
                <a16:creationId xmlns:a16="http://schemas.microsoft.com/office/drawing/2014/main" id="{CC61740F-9838-711A-EA69-7E0F74B06954}"/>
              </a:ext>
            </a:extLst>
          </p:cNvPr>
          <p:cNvSpPr txBox="1"/>
          <p:nvPr/>
        </p:nvSpPr>
        <p:spPr>
          <a:xfrm>
            <a:off x="2174133" y="387183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CAE218FB-328B-1846-32DA-BB5249233B5F}"/>
              </a:ext>
            </a:extLst>
          </p:cNvPr>
          <p:cNvSpPr txBox="1"/>
          <p:nvPr/>
        </p:nvSpPr>
        <p:spPr>
          <a:xfrm>
            <a:off x="3656858" y="5357442"/>
            <a:ext cx="1399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80" name="yt_shape_10880"/>
          <p:cNvSpPr txBox="1"/>
          <p:nvPr/>
        </p:nvSpPr>
        <p:spPr>
          <a:xfrm>
            <a:off x="540119" y="900000"/>
            <a:ext cx="11492915" cy="1868910"/>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14. </a:t>
            </a:r>
            <a:r>
              <a:rPr lang="zh-CN" altLang="zh-CN" sz="2400" b="0" i="0" u="none">
                <a:solidFill>
                  <a:srgbClr val="000000"/>
                </a:solidFill>
                <a:effectLst/>
                <a:latin typeface="Times New Roman" pitchFamily="24"/>
                <a:ea typeface="楷体" pitchFamily="24"/>
              </a:rPr>
              <a:t>（新定义）</a:t>
            </a:r>
            <a:r>
              <a:rPr lang="zh-CN" altLang="zh-CN" sz="2400" b="0" i="0" u="none">
                <a:solidFill>
                  <a:srgbClr val="000000"/>
                </a:solidFill>
                <a:effectLst/>
                <a:latin typeface="Times New Roman" pitchFamily="24"/>
                <a:ea typeface="宋体" pitchFamily="24"/>
              </a:rPr>
              <a:t>在实数范围内</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对于任意实数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规定一种新运算</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sym typeface="_⨹_1_1d20b,isEnd"/>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Times New Roman"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2400" b="0" i="1" u="none" baseline="30000">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例如</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21.</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2_4bb28,isEnd"/>
              </a:rPr>
              <a:t>的值</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800" u="sng">
                <a:solidFill>
                  <a:srgbClr val="000000"/>
                </a:solidFill>
                <a:uFill>
                  <a:solidFill>
                    <a:srgbClr val="000000"/>
                  </a:solidFill>
                </a:uFill>
                <a:latin typeface="Times New Roman"/>
              </a:rPr>
              <a:t> </a:t>
            </a:r>
            <a:r>
              <a:rPr sz="100" spc="-100">
                <a:latin typeface="Times New Roman"/>
              </a:rPr>
              <a:t>⁠</a:t>
            </a:r>
            <a:r>
              <a:rPr lang="en-US" altLang="zh-CN" sz="2400" b="0" i="0" u="none" smtClean="0">
                <a:solidFill>
                  <a:srgbClr val="000000"/>
                </a:solidFill>
                <a:effectLst/>
                <a:latin typeface="Times New Roman" pitchFamily="24"/>
                <a:ea typeface="Times New Roman" pitchFamily="24"/>
                <a:sym typeface=",isEnd"/>
              </a:rPr>
              <a:t>.</a:t>
            </a:r>
            <a:endParaRPr lang="en-US" altLang="zh-CN" sz="2400" b="0" i="0" u="none">
              <a:solidFill>
                <a:srgbClr val="000000"/>
              </a:solidFill>
              <a:effectLst/>
              <a:latin typeface="Times New Roman" pitchFamily="24"/>
              <a:ea typeface="Times New Roman" pitchFamily="24"/>
              <a:sym typeface=",isEnd"/>
            </a:endParaRPr>
          </a:p>
        </p:txBody>
      </p:sp>
      <p:sp>
        <p:nvSpPr>
          <p:cNvPr id="2" name="文本框 1">
            <a:extLst>
              <a:ext uri="{FF2B5EF4-FFF2-40B4-BE49-F238E27FC236}">
                <a16:creationId xmlns:a16="http://schemas.microsoft.com/office/drawing/2014/main" id="{725A7724-F785-892E-9A13-4F9811967564}"/>
              </a:ext>
            </a:extLst>
          </p:cNvPr>
          <p:cNvSpPr txBox="1"/>
          <p:nvPr/>
        </p:nvSpPr>
        <p:spPr>
          <a:xfrm>
            <a:off x="1364508" y="1804170"/>
            <a:ext cx="94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82" name="yt_shape_10882"/>
          <p:cNvSpPr txBox="1"/>
          <p:nvPr/>
        </p:nvSpPr>
        <p:spPr>
          <a:xfrm>
            <a:off x="540000" y="1444434"/>
            <a:ext cx="4236737"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mc:Choice xmlns:a14="http://schemas.microsoft.com/office/drawing/2010/main" Requires="a14">
          <p:sp>
            <p:nvSpPr>
              <p:cNvPr id="10883" name="yt_shape_10883"/>
              <p:cNvSpPr txBox="1"/>
              <p:nvPr/>
            </p:nvSpPr>
            <p:spPr>
              <a:xfrm>
                <a:off x="540000" y="1923737"/>
                <a:ext cx="5160067" cy="208666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或</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p:txBody>
          </p:sp>
        </mc:Choice>
        <mc:Fallback>
          <p:sp>
            <p:nvSpPr>
              <p:cNvPr id="10883" name="yt_shape_10883"/>
              <p:cNvSpPr txBox="1">
                <a:spLocks noRot="1" noChangeAspect="1" noMove="1" noResize="1" noEditPoints="1" noAdjustHandles="1" noChangeArrowheads="1" noChangeShapeType="1" noTextEdit="1"/>
              </p:cNvSpPr>
              <p:nvPr/>
            </p:nvSpPr>
            <p:spPr>
              <a:xfrm>
                <a:off x="540000" y="1923737"/>
                <a:ext cx="5160067" cy="2086661"/>
              </a:xfrm>
              <a:prstGeom prst="rect">
                <a:avLst/>
              </a:prstGeom>
              <a:blipFill>
                <a:blip r:embed="rId2"/>
                <a:stretch>
                  <a:fillRect l="-3664" t="-2632" r="-2600" b="-4094"/>
                </a:stretch>
              </a:blipFill>
            </p:spPr>
            <p:txBody>
              <a:bodyPr/>
              <a:lstStyle/>
              <a:p>
                <a:r>
                  <a:rPr lang="zh-CN" altLang="en-US">
                    <a:noFill/>
                  </a:rPr>
                  <a:t> </a:t>
                </a:r>
              </a:p>
            </p:txBody>
          </p:sp>
        </mc:Fallback>
      </mc:AlternateContent>
      <p:sp>
        <p:nvSpPr>
          <p:cNvPr id="10885" name="yt_shape_10885"/>
          <p:cNvSpPr txBox="1"/>
          <p:nvPr/>
        </p:nvSpPr>
        <p:spPr>
          <a:xfrm>
            <a:off x="540000" y="4061186"/>
            <a:ext cx="3752630"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p:txBody>
      </p:sp>
      <p:sp>
        <p:nvSpPr>
          <p:cNvPr id="10886" name="yt_shape_10886"/>
          <p:cNvSpPr txBox="1"/>
          <p:nvPr/>
        </p:nvSpPr>
        <p:spPr>
          <a:xfrm>
            <a:off x="540000" y="4540489"/>
            <a:ext cx="4337726"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或</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p>
        </p:txBody>
      </p:sp>
      <p:sp>
        <p:nvSpPr>
          <p:cNvPr id="2" name="文本框 1">
            <a:extLst>
              <a:ext uri="{FF2B5EF4-FFF2-40B4-BE49-F238E27FC236}">
                <a16:creationId xmlns:a16="http://schemas.microsoft.com/office/drawing/2014/main" id="{85B5186A-9362-2B5E-A0C1-045EE4E51997}"/>
              </a:ext>
            </a:extLst>
          </p:cNvPr>
          <p:cNvSpPr txBox="1"/>
          <p:nvPr/>
        </p:nvSpPr>
        <p:spPr>
          <a:xfrm>
            <a:off x="449989" y="1876931"/>
            <a:ext cx="52902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F02C6F94-D1C8-BC3F-5A85-F6F107518C08}"/>
              </a:ext>
            </a:extLst>
          </p:cNvPr>
          <p:cNvSpPr txBox="1"/>
          <p:nvPr/>
        </p:nvSpPr>
        <p:spPr>
          <a:xfrm>
            <a:off x="449989" y="2352419"/>
            <a:ext cx="38408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468F15C-E527-EA97-7CDB-2FA4AE81AF5A}"/>
              </a:ext>
            </a:extLst>
          </p:cNvPr>
          <p:cNvSpPr txBox="1"/>
          <p:nvPr/>
        </p:nvSpPr>
        <p:spPr>
          <a:xfrm>
            <a:off x="449989" y="2827907"/>
            <a:ext cx="33836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1C3D254D-6C86-B2FB-9F86-C892328A6C45}"/>
                  </a:ext>
                </a:extLst>
              </p:cNvPr>
              <p:cNvSpPr txBox="1"/>
              <p:nvPr/>
            </p:nvSpPr>
            <p:spPr>
              <a:xfrm>
                <a:off x="497614" y="3303395"/>
                <a:ext cx="2443861" cy="733629"/>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1C3D254D-6C86-B2FB-9F86-C892328A6C45}"/>
                  </a:ext>
                </a:extLst>
              </p:cNvPr>
              <p:cNvSpPr txBox="1">
                <a:spLocks noRot="1" noChangeAspect="1" noMove="1" noResize="1" noEditPoints="1" noAdjustHandles="1" noChangeArrowheads="1" noChangeShapeType="1" noTextEdit="1"/>
              </p:cNvSpPr>
              <p:nvPr/>
            </p:nvSpPr>
            <p:spPr>
              <a:xfrm>
                <a:off x="497614" y="3303395"/>
                <a:ext cx="2443861" cy="733629"/>
              </a:xfrm>
              <a:prstGeom prst="rect">
                <a:avLst/>
              </a:prstGeom>
              <a:blipFill>
                <a:blip r:embed="rId3"/>
                <a:stretch>
                  <a:fillRect l="-3990" r="-3990" b="-5833"/>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C1977387-7ACD-23E3-C151-A952E270EDDF}"/>
              </a:ext>
            </a:extLst>
          </p:cNvPr>
          <p:cNvSpPr txBox="1"/>
          <p:nvPr/>
        </p:nvSpPr>
        <p:spPr>
          <a:xfrm>
            <a:off x="449989" y="4493683"/>
            <a:ext cx="44758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endParaRPr lang="zh-CN" altLang="en-US">
              <a:solidFill>
                <a:srgbClr val="FF0000"/>
              </a:solidFill>
            </a:endParaRPr>
          </a:p>
        </p:txBody>
      </p:sp>
      <p:sp>
        <p:nvSpPr>
          <p:cNvPr id="7" name="文本框 6">
            <a:extLst>
              <a:ext uri="{FF2B5EF4-FFF2-40B4-BE49-F238E27FC236}">
                <a16:creationId xmlns:a16="http://schemas.microsoft.com/office/drawing/2014/main" id="{D4CAA0CA-F1D1-C7C4-F087-245CFE8A8691}"/>
              </a:ext>
            </a:extLst>
          </p:cNvPr>
          <p:cNvSpPr txBox="1"/>
          <p:nvPr/>
        </p:nvSpPr>
        <p:spPr>
          <a:xfrm>
            <a:off x="449989" y="4969171"/>
            <a:ext cx="39932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8226299F-9383-A2F1-9E15-DAE3222FCECD}"/>
              </a:ext>
            </a:extLst>
          </p:cNvPr>
          <p:cNvSpPr txBox="1"/>
          <p:nvPr/>
        </p:nvSpPr>
        <p:spPr>
          <a:xfrm>
            <a:off x="449989" y="5444659"/>
            <a:ext cx="31550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或</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endParaRPr lang="zh-CN" altLang="en-US">
              <a:solidFill>
                <a:srgbClr val="FF0000"/>
              </a:solidFill>
            </a:endParaRPr>
          </a:p>
        </p:txBody>
      </p:sp>
      <p:sp>
        <p:nvSpPr>
          <p:cNvPr id="9" name="文本框 8">
            <a:extLst>
              <a:ext uri="{FF2B5EF4-FFF2-40B4-BE49-F238E27FC236}">
                <a16:creationId xmlns:a16="http://schemas.microsoft.com/office/drawing/2014/main" id="{6189F84C-25B2-98AF-ACDE-D67710B26999}"/>
              </a:ext>
            </a:extLst>
          </p:cNvPr>
          <p:cNvSpPr txBox="1"/>
          <p:nvPr/>
        </p:nvSpPr>
        <p:spPr>
          <a:xfrm>
            <a:off x="449989" y="5920147"/>
            <a:ext cx="23486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endParaRPr lang="zh-CN" altLang="en-US">
              <a:solidFill>
                <a:srgbClr val="FF0000"/>
              </a:solidFill>
            </a:endParaRPr>
          </a:p>
        </p:txBody>
      </p:sp>
      <p:sp>
        <p:nvSpPr>
          <p:cNvPr id="11" name="矩形 10"/>
          <p:cNvSpPr/>
          <p:nvPr/>
        </p:nvSpPr>
        <p:spPr>
          <a:xfrm>
            <a:off x="540000" y="836712"/>
            <a:ext cx="2492990" cy="572464"/>
          </a:xfrm>
          <a:prstGeom prst="rect">
            <a:avLst/>
          </a:prstGeom>
        </p:spPr>
        <p:txBody>
          <a:bodyPr wrap="none">
            <a:spAutoFit/>
          </a:bodyPr>
          <a:lstStyle/>
          <a:p>
            <a:pPr lvl="0" hangingPunct="0">
              <a:lnSpc>
                <a:spcPct val="129999"/>
              </a:lnSpc>
            </a:pPr>
            <a:r>
              <a:rPr lang="en-US" altLang="zh-CN" sz="2400">
                <a:solidFill>
                  <a:srgbClr val="000000"/>
                </a:solidFill>
                <a:latin typeface="Times New Roman" pitchFamily="24"/>
                <a:ea typeface="Times New Roman" pitchFamily="24"/>
              </a:rPr>
              <a:t>15. </a:t>
            </a:r>
            <a:r>
              <a:rPr lang="zh-CN" altLang="zh-CN" sz="2400">
                <a:solidFill>
                  <a:srgbClr val="000000"/>
                </a:solidFill>
                <a:latin typeface="Times New Roman" pitchFamily="24"/>
                <a:ea typeface="宋体" pitchFamily="24"/>
              </a:rPr>
              <a:t>解下列方程</a:t>
            </a:r>
            <a:r>
              <a:rPr lang="zh-CN" altLang="zh-CN" sz="2400">
                <a:solidFill>
                  <a:srgbClr val="000000"/>
                </a:solidFill>
                <a:latin typeface="宋体" pitchFamily="24"/>
                <a:ea typeface="宋体" pitchFamily="24"/>
                <a:sym typeface=",isEnd"/>
              </a:rPr>
              <a:t>：</a:t>
            </a:r>
            <a:endParaRPr lang="zh-CN" altLang="zh-CN" sz="2400">
              <a:solidFill>
                <a:srgbClr val="000000"/>
              </a:solidFill>
              <a:latin typeface="宋体" pitchFamily="24"/>
              <a:ea typeface="宋体" pitchFamily="24"/>
              <a:sym typeface=",isEnd"/>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1600</Words>
  <Application>Microsoft Office PowerPoint</Application>
  <PresentationFormat>宽屏</PresentationFormat>
  <Paragraphs>157</Paragraphs>
  <Slides>14</Slides>
  <Notes>0</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14</vt:i4>
      </vt:variant>
    </vt:vector>
  </HeadingPairs>
  <TitlesOfParts>
    <vt:vector size="43" baseType="lpstr">
      <vt:lpstr>,isEnd</vt:lpstr>
      <vt:lpstr>_⨹_1_1cba3,isEnd</vt:lpstr>
      <vt:lpstr>_⨹_1_1d20b,isEnd</vt:lpstr>
      <vt:lpstr>_⨹_1_230b3</vt:lpstr>
      <vt:lpstr>_⨹_1_65427,isEnd</vt:lpstr>
      <vt:lpstr>_⨹_1_8b42e</vt:lpstr>
      <vt:lpstr>_⨹_1_8d452,isEnd</vt:lpstr>
      <vt:lpstr>_⨹_1_8dd7b</vt:lpstr>
      <vt:lpstr>_⨹_1_93a36</vt:lpstr>
      <vt:lpstr>_⨹_1_c712c</vt:lpstr>
      <vt:lpstr>_⨹_2_4bb28,isEnd</vt:lpstr>
      <vt:lpstr>_⨹_2_96c59,isEnd</vt:lpstr>
      <vt:lpstr>_⨹_31_5fd02</vt:lpstr>
      <vt:lpstr>_⨹_8_dbc41,isEnd</vt:lpstr>
      <vt:lpstr>_⨹_9_73b0d</vt:lpstr>
      <vt:lpstr>Finished</vt:lpstr>
      <vt:lpstr>IsAddLine</vt:lpstr>
      <vt:lpstr>等线</vt:lpstr>
      <vt:lpstr>等线 Light</vt:lpstr>
      <vt:lpstr>黑体</vt:lpstr>
      <vt:lpstr>华文行楷</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9</cp:revision>
  <dcterms:created xsi:type="dcterms:W3CDTF">2024-04-26T08:46:26Z</dcterms:created>
  <dcterms:modified xsi:type="dcterms:W3CDTF">2024-04-28T01:55:04Z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