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3" r:id="rId7"/>
    <p:sldId id="315" r:id="rId8"/>
    <p:sldId id="317" r:id="rId9"/>
    <p:sldId id="320" r:id="rId10"/>
    <p:sldId id="323" r:id="rId11"/>
    <p:sldId id="325" r:id="rId12"/>
    <p:sldId id="326" r:id="rId13"/>
    <p:sldId id="329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0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4" name="yt_shape_1030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03" name="yt_image_1030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6" name="yt_shape_1030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同类二次根式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07" name="yt_shape_10307"/>
              <p:cNvSpPr txBox="1"/>
              <p:nvPr/>
            </p:nvSpPr>
            <p:spPr>
              <a:xfrm>
                <a:off x="540000" y="1971599"/>
                <a:ext cx="990668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（烟台市中考）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07" name="yt_shape_1030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9906686" cy="466666"/>
              </a:xfrm>
              <a:prstGeom prst="rect">
                <a:avLst/>
              </a:prstGeom>
              <a:blipFill>
                <a:blip r:embed="rId3"/>
                <a:stretch>
                  <a:fillRect l="-1908" t="-3896" r="-86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9" name="yt_table_1030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1613164"/>
                  </p:ext>
                </p:extLst>
              </p:nvPr>
            </p:nvGraphicFramePr>
            <p:xfrm>
              <a:off x="540047" y="2489053"/>
              <a:ext cx="8216647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09" name="yt_table_10309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1613164"/>
                  </p:ext>
                </p:extLst>
              </p:nvPr>
            </p:nvGraphicFramePr>
            <p:xfrm>
              <a:off x="540047" y="2489053"/>
              <a:ext cx="8216647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558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9730" r="-16486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913" r="-6666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286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0" name="yt_shape_10310"/>
              <p:cNvSpPr txBox="1"/>
              <p:nvPr/>
            </p:nvSpPr>
            <p:spPr>
              <a:xfrm>
                <a:off x="540000" y="3001892"/>
                <a:ext cx="978030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若最简二次根式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可以合并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10" name="yt_shape_1031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1892"/>
                <a:ext cx="9780306" cy="469167"/>
              </a:xfrm>
              <a:prstGeom prst="rect">
                <a:avLst/>
              </a:prstGeom>
              <a:blipFill>
                <a:blip r:embed="rId5"/>
                <a:stretch>
                  <a:fillRect l="-1933" t="-2597" r="-935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12" name="yt_table_103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785992"/>
              </p:ext>
            </p:extLst>
          </p:nvPr>
        </p:nvGraphicFramePr>
        <p:xfrm>
          <a:off x="540047" y="3521847"/>
          <a:ext cx="7841870" cy="475488"/>
        </p:xfrm>
        <a:graphic>
          <a:graphicData uri="http://schemas.openxmlformats.org/drawingml/2006/table">
            <a:tbl>
              <a:tblPr/>
              <a:tblGrid>
                <a:gridCol w="2248345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230882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pic>
        <p:nvPicPr>
          <p:cNvPr id="3" name="yt_shape_1714121282801" title="H_26.259764">
            <a:extLst>
              <a:ext uri="{FF2B5EF4-FFF2-40B4-BE49-F238E27FC236}">
                <a16:creationId xmlns:a16="http://schemas.microsoft.com/office/drawing/2014/main" id="{2A36436F-B9DA-B150-3239-F29816B6AA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BF8655-5883-E6AD-D3DA-8FF6EB585087}"/>
              </a:ext>
            </a:extLst>
          </p:cNvPr>
          <p:cNvSpPr txBox="1"/>
          <p:nvPr/>
        </p:nvSpPr>
        <p:spPr>
          <a:xfrm>
            <a:off x="9448065" y="1924793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68846-D426-1130-2095-DC9910F9DDC0}"/>
              </a:ext>
            </a:extLst>
          </p:cNvPr>
          <p:cNvSpPr txBox="1"/>
          <p:nvPr/>
        </p:nvSpPr>
        <p:spPr>
          <a:xfrm>
            <a:off x="9305444" y="2955086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7" name="yt_shape_10387"/>
              <p:cNvSpPr txBox="1"/>
              <p:nvPr/>
            </p:nvSpPr>
            <p:spPr>
              <a:xfrm>
                <a:off x="540119" y="900000"/>
                <a:ext cx="11492915" cy="3079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是可以合并的二次根式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9f7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是可以合并的二次根式，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7" name="yt_shape_10387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79369"/>
              </a:xfrm>
              <a:prstGeom prst="rect">
                <a:avLst/>
              </a:prstGeom>
              <a:blipFill>
                <a:blip r:embed="rId2"/>
                <a:stretch>
                  <a:fillRect l="-1645" t="-594" b="-5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103811-FBAB-052E-8822-E1FF193DE22E}"/>
                  </a:ext>
                </a:extLst>
              </p:cNvPr>
              <p:cNvSpPr txBox="1"/>
              <p:nvPr/>
            </p:nvSpPr>
            <p:spPr>
              <a:xfrm>
                <a:off x="450108" y="1903294"/>
                <a:ext cx="5691949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是可以合并的二次根式，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37103811-FBAB-052E-8822-E1FF193DE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03294"/>
                <a:ext cx="5691949" cy="618630"/>
              </a:xfrm>
              <a:prstGeom prst="rect">
                <a:avLst/>
              </a:prstGeom>
              <a:blipFill>
                <a:blip r:embed="rId3"/>
                <a:stretch>
                  <a:fillRect l="-1713" r="-1606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403017-5E50-5C5B-7137-81ADD39F7B08}"/>
                  </a:ext>
                </a:extLst>
              </p:cNvPr>
              <p:cNvSpPr txBox="1"/>
              <p:nvPr/>
            </p:nvSpPr>
            <p:spPr>
              <a:xfrm>
                <a:off x="497733" y="2428312"/>
                <a:ext cx="757815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都是正整数，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pageBreak': True}">
                <a:extLst>
                  <a:ext uri="{FF2B5EF4-FFF2-40B4-BE49-F238E27FC236}">
                    <a16:creationId xmlns:a16="http://schemas.microsoft.com/office/drawing/2014/main" id="{E4403017-5E50-5C5B-7137-81ADD39F7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428312"/>
                <a:ext cx="7578154" cy="618693"/>
              </a:xfrm>
              <a:prstGeom prst="rect">
                <a:avLst/>
              </a:prstGeom>
              <a:blipFill>
                <a:blip r:embed="rId4"/>
                <a:stretch>
                  <a:fillRect r="-120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E39446-ED6E-6353-B03A-41ABA24CB502}"/>
                  </a:ext>
                </a:extLst>
              </p:cNvPr>
              <p:cNvSpPr txBox="1"/>
              <p:nvPr/>
            </p:nvSpPr>
            <p:spPr>
              <a:xfrm>
                <a:off x="450108" y="2953393"/>
                <a:ext cx="6886322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78E39446-ED6E-6353-B03A-41ABA24CB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393"/>
                <a:ext cx="6886322" cy="618630"/>
              </a:xfrm>
              <a:prstGeom prst="rect">
                <a:avLst/>
              </a:prstGeom>
              <a:blipFill>
                <a:blip r:embed="rId5"/>
                <a:stretch>
                  <a:fillRect l="-1417" r="-1329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A61FC19-FD18-19FA-4176-44120D00B78B}"/>
              </a:ext>
            </a:extLst>
          </p:cNvPr>
          <p:cNvSpPr txBox="1"/>
          <p:nvPr/>
        </p:nvSpPr>
        <p:spPr>
          <a:xfrm>
            <a:off x="450108" y="3478411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91" name="yt_image_1039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94" name="yt_shape_10394"/>
              <p:cNvSpPr txBox="1"/>
              <p:nvPr/>
            </p:nvSpPr>
            <p:spPr>
              <a:xfrm>
                <a:off x="540000" y="1482165"/>
                <a:ext cx="10187341" cy="39703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数据观念）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先阅读下面的材料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再根据要求解答提出的问题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都是有理数，且满足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解：由题意得（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都是有理数，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也是有理数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是无理数，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394" name="yt_shape_10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187341" cy="3970318"/>
              </a:xfrm>
              <a:prstGeom prst="rect">
                <a:avLst/>
              </a:prstGeom>
              <a:blipFill>
                <a:blip r:embed="rId3"/>
                <a:stretch>
                  <a:fillRect l="-1855" t="-1229" r="-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6" name="yt_shape_10406"/>
              <p:cNvSpPr txBox="1"/>
              <p:nvPr/>
            </p:nvSpPr>
            <p:spPr>
              <a:xfrm>
                <a:off x="540000" y="1366408"/>
                <a:ext cx="6084999" cy="4899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都是有理数，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也是有理数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是无理数，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10406" name="yt_shape_104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6408"/>
                <a:ext cx="6084999" cy="4899931"/>
              </a:xfrm>
              <a:prstGeom prst="rect">
                <a:avLst/>
              </a:prstGeom>
              <a:blipFill>
                <a:blip r:embed="rId2"/>
                <a:stretch>
                  <a:fillRect l="-3106" t="-249" r="-2104"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D0B789-7D48-3CE6-8DE5-8B794F7EDCD2}"/>
                  </a:ext>
                </a:extLst>
              </p:cNvPr>
              <p:cNvSpPr txBox="1"/>
              <p:nvPr/>
            </p:nvSpPr>
            <p:spPr>
              <a:xfrm>
                <a:off x="449989" y="1319602"/>
                <a:ext cx="469995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D0B789-7D48-3CE6-8DE5-8B794F7ED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19602"/>
                <a:ext cx="4699952" cy="618694"/>
              </a:xfrm>
              <a:prstGeom prst="rect">
                <a:avLst/>
              </a:prstGeom>
              <a:blipFill>
                <a:blip r:embed="rId3"/>
                <a:stretch>
                  <a:fillRect l="-2075" r="-1946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F24D59-AFF0-3D10-7691-7D37F3509E06}"/>
                  </a:ext>
                </a:extLst>
              </p:cNvPr>
              <p:cNvSpPr txBox="1"/>
              <p:nvPr/>
            </p:nvSpPr>
            <p:spPr>
              <a:xfrm>
                <a:off x="449989" y="1844684"/>
                <a:ext cx="512210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F24D59-AFF0-3D10-7691-7D37F3509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684"/>
                <a:ext cx="5122101" cy="618693"/>
              </a:xfrm>
              <a:prstGeom prst="rect">
                <a:avLst/>
              </a:prstGeom>
              <a:blipFill>
                <a:blip r:embed="rId4"/>
                <a:stretch>
                  <a:fillRect l="-1905" r="-190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89DCD48-FD9A-0429-F32E-C62943A282E3}"/>
              </a:ext>
            </a:extLst>
          </p:cNvPr>
          <p:cNvSpPr txBox="1"/>
          <p:nvPr/>
        </p:nvSpPr>
        <p:spPr>
          <a:xfrm>
            <a:off x="449989" y="2369765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都是有理数，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700071-922E-CD95-DDA8-90C2F4507654}"/>
              </a:ext>
            </a:extLst>
          </p:cNvPr>
          <p:cNvSpPr txBox="1"/>
          <p:nvPr/>
        </p:nvSpPr>
        <p:spPr>
          <a:xfrm>
            <a:off x="449989" y="2845253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也是有理数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72D7AA-8478-D8FC-8C16-B9B558391F28}"/>
                  </a:ext>
                </a:extLst>
              </p:cNvPr>
              <p:cNvSpPr txBox="1"/>
              <p:nvPr/>
            </p:nvSpPr>
            <p:spPr>
              <a:xfrm>
                <a:off x="449989" y="3320741"/>
                <a:ext cx="27773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是无理数，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72D7AA-8478-D8FC-8C16-B9B558391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0741"/>
                <a:ext cx="2777364" cy="618694"/>
              </a:xfrm>
              <a:prstGeom prst="rect">
                <a:avLst/>
              </a:prstGeom>
              <a:blipFill>
                <a:blip r:embed="rId5"/>
                <a:stretch>
                  <a:fillRect l="-3516" r="-3516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9183EF1-F905-BCB9-C6F5-9FCA16DBF206}"/>
              </a:ext>
            </a:extLst>
          </p:cNvPr>
          <p:cNvSpPr txBox="1"/>
          <p:nvPr/>
        </p:nvSpPr>
        <p:spPr>
          <a:xfrm>
            <a:off x="449989" y="3845823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C2C83A-4537-8395-2440-73DF3376BC90}"/>
              </a:ext>
            </a:extLst>
          </p:cNvPr>
          <p:cNvSpPr txBox="1"/>
          <p:nvPr/>
        </p:nvSpPr>
        <p:spPr>
          <a:xfrm>
            <a:off x="449989" y="4321311"/>
            <a:ext cx="285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D9835F-1A01-2609-70DF-D9C4F52D9D89}"/>
              </a:ext>
            </a:extLst>
          </p:cNvPr>
          <p:cNvSpPr txBox="1"/>
          <p:nvPr/>
        </p:nvSpPr>
        <p:spPr>
          <a:xfrm>
            <a:off x="449989" y="4796799"/>
            <a:ext cx="521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7F9DCA-043A-5F20-B945-9071BE9A6DAA}"/>
              </a:ext>
            </a:extLst>
          </p:cNvPr>
          <p:cNvSpPr txBox="1"/>
          <p:nvPr/>
        </p:nvSpPr>
        <p:spPr>
          <a:xfrm>
            <a:off x="449989" y="5272288"/>
            <a:ext cx="620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E0A5B0-60C4-138C-B390-AEE1BD873093}"/>
              </a:ext>
            </a:extLst>
          </p:cNvPr>
          <p:cNvSpPr txBox="1"/>
          <p:nvPr/>
        </p:nvSpPr>
        <p:spPr>
          <a:xfrm>
            <a:off x="449989" y="5747775"/>
            <a:ext cx="3459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49989" y="764704"/>
                <a:ext cx="10896872" cy="6225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问题：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都是有理数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aseline="300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764704"/>
                <a:ext cx="10896872" cy="622543"/>
              </a:xfrm>
              <a:prstGeom prst="rect">
                <a:avLst/>
              </a:prstGeom>
              <a:blipFill>
                <a:blip r:embed="rId6"/>
                <a:stretch>
                  <a:fillRect l="-895" b="-11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410" name="yt_shape_10410"/>
          <p:cNvSpPr txBox="1"/>
          <p:nvPr/>
        </p:nvSpPr>
        <p:spPr>
          <a:xfrm>
            <a:off x="540000" y="1379303"/>
            <a:ext cx="807065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二次根式加减运算的步骤：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）化简：将二次根式化成最简二次根式；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）判别：找出被开方数相同的二次根式；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）合并：类似于合并同类项，将同类二次根式合并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4" name="yt_shape_10314"/>
              <p:cNvSpPr txBox="1"/>
              <p:nvPr/>
            </p:nvSpPr>
            <p:spPr>
              <a:xfrm>
                <a:off x="540000" y="900000"/>
                <a:ext cx="5800049" cy="26250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IsAddLine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、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IsAddLine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4" name="yt_shape_10314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00049" cy="2625078"/>
              </a:xfrm>
              <a:prstGeom prst="rect">
                <a:avLst/>
              </a:prstGeom>
              <a:blipFill>
                <a:blip r:embed="rId2"/>
                <a:stretch>
                  <a:fillRect l="-3260" t="-2093" r="-2208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7666F9-2A65-8624-83C2-5D852365DB82}"/>
                  </a:ext>
                </a:extLst>
              </p:cNvPr>
              <p:cNvSpPr txBox="1"/>
              <p:nvPr/>
            </p:nvSpPr>
            <p:spPr>
              <a:xfrm>
                <a:off x="4114066" y="2296232"/>
                <a:ext cx="1513714" cy="617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937666F9-2A65-8624-83C2-5D852365DB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066" y="2296232"/>
                <a:ext cx="1513714" cy="617550"/>
              </a:xfrm>
              <a:prstGeom prst="rect">
                <a:avLst/>
              </a:prstGeom>
              <a:blipFill>
                <a:blip r:embed="rId3"/>
                <a:stretch>
                  <a:fillRect l="-64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F9459F9-D5FA-A72B-4673-22957A192185}"/>
              </a:ext>
            </a:extLst>
          </p:cNvPr>
          <p:cNvCxnSpPr/>
          <p:nvPr/>
        </p:nvCxnSpPr>
        <p:spPr>
          <a:xfrm>
            <a:off x="3594477" y="2886026"/>
            <a:ext cx="1943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4E8F69-169C-2E06-DFE4-A01E401D29D0}"/>
                  </a:ext>
                </a:extLst>
              </p:cNvPr>
              <p:cNvSpPr txBox="1"/>
              <p:nvPr/>
            </p:nvSpPr>
            <p:spPr>
              <a:xfrm>
                <a:off x="3856891" y="2820170"/>
                <a:ext cx="244094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584E8F69-169C-2E06-DFE4-A01E401D2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891" y="2820170"/>
                <a:ext cx="2440941" cy="726326"/>
              </a:xfrm>
              <a:prstGeom prst="rect">
                <a:avLst/>
              </a:prstGeom>
              <a:blipFill>
                <a:blip r:embed="rId4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BC441ED-9E1D-7703-34B0-8288CEB50BD8}"/>
              </a:ext>
            </a:extLst>
          </p:cNvPr>
          <p:cNvCxnSpPr/>
          <p:nvPr/>
        </p:nvCxnSpPr>
        <p:spPr>
          <a:xfrm>
            <a:off x="3594477" y="3518740"/>
            <a:ext cx="261334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二次根式的加减运算</a:t>
            </a:r>
          </a:p>
        </p:txBody>
      </p:sp>
      <p:sp>
        <p:nvSpPr>
          <p:cNvPr id="10322" name="yt_shape_10322"/>
          <p:cNvSpPr txBox="1"/>
          <p:nvPr/>
        </p:nvSpPr>
        <p:spPr>
          <a:xfrm>
            <a:off x="540000" y="1389434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（济南外国语学校月考）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3" name="yt_table_10323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3184062"/>
                  </p:ext>
                </p:extLst>
              </p:nvPr>
            </p:nvGraphicFramePr>
            <p:xfrm>
              <a:off x="540047" y="1868737"/>
              <a:ext cx="6638418" cy="1050164"/>
            </p:xfrm>
            <a:graphic>
              <a:graphicData uri="http://schemas.openxmlformats.org/drawingml/2006/table">
                <a:tbl>
                  <a:tblPr/>
                  <a:tblGrid>
                    <a:gridCol w="3785299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853119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23" name="yt_table_10323" descr="{&quot;rangeId&quot;:6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3184062"/>
                  </p:ext>
                </p:extLst>
              </p:nvPr>
            </p:nvGraphicFramePr>
            <p:xfrm>
              <a:off x="540047" y="1868737"/>
              <a:ext cx="6638418" cy="929260"/>
            </p:xfrm>
            <a:graphic>
              <a:graphicData uri="http://schemas.openxmlformats.org/drawingml/2006/table">
                <a:tbl>
                  <a:tblPr/>
                  <a:tblGrid>
                    <a:gridCol w="3785299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853119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75241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906" t="-3896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7524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906" t="-10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4" name="yt_shape_10324"/>
              <p:cNvSpPr txBox="1"/>
              <p:nvPr/>
            </p:nvSpPr>
            <p:spPr>
              <a:xfrm>
                <a:off x="540000" y="2848580"/>
                <a:ext cx="514749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24" name="yt_shape_1032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8580"/>
                <a:ext cx="5147499" cy="920637"/>
              </a:xfrm>
              <a:prstGeom prst="rect">
                <a:avLst/>
              </a:prstGeom>
              <a:blipFill>
                <a:blip r:embed="rId3"/>
                <a:stretch>
                  <a:fillRect l="-3673" r="-2725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6" name="yt_table_10326" title="H_8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9485315"/>
                  </p:ext>
                </p:extLst>
              </p:nvPr>
            </p:nvGraphicFramePr>
            <p:xfrm>
              <a:off x="540047" y="3820005"/>
              <a:ext cx="5409439" cy="1194181"/>
            </p:xfrm>
            <a:graphic>
              <a:graphicData uri="http://schemas.openxmlformats.org/drawingml/2006/table">
                <a:tbl>
                  <a:tblPr/>
                  <a:tblGrid>
                    <a:gridCol w="3785299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1624140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26" name="yt_table_10326" descr="{&quot;rangeId&quot;:7,&quot;type&quot;:&quot;Option&quot;}" title="H_8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9485315"/>
                  </p:ext>
                </p:extLst>
              </p:nvPr>
            </p:nvGraphicFramePr>
            <p:xfrm>
              <a:off x="540047" y="3820005"/>
              <a:ext cx="5409439" cy="1096074"/>
            </p:xfrm>
            <a:graphic>
              <a:graphicData uri="http://schemas.openxmlformats.org/drawingml/2006/table">
                <a:tbl>
                  <a:tblPr/>
                  <a:tblGrid>
                    <a:gridCol w="3785299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1624140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42995" b="-16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2584" t="-3947" b="-16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5238" r="-4299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2584" t="-752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82867" title="H_26.259764">
            <a:extLst>
              <a:ext uri="{FF2B5EF4-FFF2-40B4-BE49-F238E27FC236}">
                <a16:creationId xmlns:a16="http://schemas.microsoft.com/office/drawing/2014/main" id="{D6C23DDD-3D58-77CA-D9BC-7E8E379D8D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6C4951-C438-92F1-19A1-449E995A1FDC}"/>
              </a:ext>
            </a:extLst>
          </p:cNvPr>
          <p:cNvSpPr txBox="1"/>
          <p:nvPr/>
        </p:nvSpPr>
        <p:spPr>
          <a:xfrm>
            <a:off x="7155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8B6DD0-2BF9-D7E6-CB27-382401F489D5}"/>
              </a:ext>
            </a:extLst>
          </p:cNvPr>
          <p:cNvSpPr txBox="1"/>
          <p:nvPr/>
        </p:nvSpPr>
        <p:spPr>
          <a:xfrm>
            <a:off x="4734906" y="2801774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27" name="yt_shape_10327"/>
              <p:cNvSpPr txBox="1"/>
              <p:nvPr/>
            </p:nvSpPr>
            <p:spPr>
              <a:xfrm>
                <a:off x="540000" y="900000"/>
                <a:ext cx="9705221" cy="39163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（河北省中考）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327" name="yt_shape_10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05221" cy="3916393"/>
              </a:xfrm>
              <a:prstGeom prst="rect">
                <a:avLst/>
              </a:prstGeom>
              <a:blipFill>
                <a:blip r:embed="rId2"/>
                <a:stretch>
                  <a:fillRect l="-1947" t="-1402" r="-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44F659-0FB6-0243-C361-D7B5FB927DDA}"/>
                  </a:ext>
                </a:extLst>
              </p:cNvPr>
              <p:cNvSpPr txBox="1"/>
              <p:nvPr/>
            </p:nvSpPr>
            <p:spPr>
              <a:xfrm>
                <a:off x="3358543" y="1328682"/>
                <a:ext cx="12533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9244F659-0FB6-0243-C361-D7B5FB927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543" y="1328682"/>
                <a:ext cx="1253364" cy="615392"/>
              </a:xfrm>
              <a:prstGeom prst="rect">
                <a:avLst/>
              </a:prstGeom>
              <a:blipFill>
                <a:blip r:embed="rId3"/>
                <a:stretch>
                  <a:fillRect l="-776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04EA21B-6DCD-BB84-DD52-509449B117FE}"/>
              </a:ext>
            </a:extLst>
          </p:cNvPr>
          <p:cNvCxnSpPr/>
          <p:nvPr/>
        </p:nvCxnSpPr>
        <p:spPr>
          <a:xfrm>
            <a:off x="2838954" y="1916318"/>
            <a:ext cx="16829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12FB28-9366-CEAB-3C2C-79F97D1AFE89}"/>
                  </a:ext>
                </a:extLst>
              </p:cNvPr>
              <p:cNvSpPr txBox="1"/>
              <p:nvPr/>
            </p:nvSpPr>
            <p:spPr>
              <a:xfrm>
                <a:off x="3090256" y="1628800"/>
                <a:ext cx="80721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12FB28-9366-CEAB-3C2C-79F97D1AF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256" y="1628800"/>
                <a:ext cx="807211" cy="10611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43F12EF-1859-1C85-F959-859D82AE14D7}"/>
              </a:ext>
            </a:extLst>
          </p:cNvPr>
          <p:cNvCxnSpPr/>
          <p:nvPr/>
        </p:nvCxnSpPr>
        <p:spPr>
          <a:xfrm>
            <a:off x="2827842" y="2564904"/>
            <a:ext cx="9796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E3C6D4-13AB-7A23-01E9-6D7CC532B3A3}"/>
                  </a:ext>
                </a:extLst>
              </p:cNvPr>
              <p:cNvSpPr txBox="1"/>
              <p:nvPr/>
            </p:nvSpPr>
            <p:spPr>
              <a:xfrm>
                <a:off x="4000020" y="2564904"/>
                <a:ext cx="157569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E3C6D4-13AB-7A23-01E9-6D7CC532B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020" y="2564904"/>
                <a:ext cx="1575690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0569F4-7390-714C-E8A0-32C8AA91E9FC}"/>
              </a:ext>
            </a:extLst>
          </p:cNvPr>
          <p:cNvCxnSpPr/>
          <p:nvPr/>
        </p:nvCxnSpPr>
        <p:spPr>
          <a:xfrm>
            <a:off x="3737606" y="3501008"/>
            <a:ext cx="174809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2E9EF29-C1E6-0735-D017-584FAF1E9CD7}"/>
              </a:ext>
            </a:extLst>
          </p:cNvPr>
          <p:cNvSpPr txBox="1"/>
          <p:nvPr/>
        </p:nvSpPr>
        <p:spPr>
          <a:xfrm>
            <a:off x="9527949" y="3785561"/>
            <a:ext cx="637286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37" name="yt_shape_10337"/>
              <p:cNvSpPr txBox="1"/>
              <p:nvPr/>
            </p:nvSpPr>
            <p:spPr>
              <a:xfrm>
                <a:off x="540000" y="1280001"/>
                <a:ext cx="4950586" cy="54613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37" name="yt_shape_10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0001"/>
                <a:ext cx="4950586" cy="5461367"/>
              </a:xfrm>
              <a:prstGeom prst="rect">
                <a:avLst/>
              </a:prstGeom>
              <a:blipFill>
                <a:blip r:embed="rId2"/>
                <a:stretch>
                  <a:fillRect l="-3818" t="-446" b="-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B559A6-F569-B05E-1D0C-2C9847F5C21B}"/>
                  </a:ext>
                </a:extLst>
              </p:cNvPr>
              <p:cNvSpPr txBox="1"/>
              <p:nvPr/>
            </p:nvSpPr>
            <p:spPr>
              <a:xfrm>
                <a:off x="449989" y="1754975"/>
                <a:ext cx="41619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B559A6-F569-B05E-1D0C-2C9847F5C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54975"/>
                <a:ext cx="4161917" cy="615391"/>
              </a:xfrm>
              <a:prstGeom prst="rect">
                <a:avLst/>
              </a:prstGeom>
              <a:blipFill>
                <a:blip r:embed="rId3"/>
                <a:stretch>
                  <a:fillRect l="-23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024041-CA5E-ADAA-2692-2174B6AFDCE5}"/>
                  </a:ext>
                </a:extLst>
              </p:cNvPr>
              <p:cNvSpPr txBox="1"/>
              <p:nvPr/>
            </p:nvSpPr>
            <p:spPr>
              <a:xfrm>
                <a:off x="1669189" y="2276754"/>
                <a:ext cx="11771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024041-CA5E-ADAA-2692-2174B6AFD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276754"/>
                <a:ext cx="1177164" cy="615392"/>
              </a:xfrm>
              <a:prstGeom prst="rect">
                <a:avLst/>
              </a:prstGeom>
              <a:blipFill>
                <a:blip r:embed="rId4"/>
                <a:stretch>
                  <a:fillRect l="-8290" r="-829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BED62C-EE34-64AD-8938-F775BFC14826}"/>
                  </a:ext>
                </a:extLst>
              </p:cNvPr>
              <p:cNvSpPr txBox="1"/>
              <p:nvPr/>
            </p:nvSpPr>
            <p:spPr>
              <a:xfrm>
                <a:off x="449989" y="3320313"/>
                <a:ext cx="508279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BED62C-EE34-64AD-8938-F775BFC14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0313"/>
                <a:ext cx="5082794" cy="615392"/>
              </a:xfrm>
              <a:prstGeom prst="rect">
                <a:avLst/>
              </a:prstGeom>
              <a:blipFill>
                <a:blip r:embed="rId5"/>
                <a:stretch>
                  <a:fillRect l="-191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F456F3-B226-0D19-6969-2F8DB2040968}"/>
                  </a:ext>
                </a:extLst>
              </p:cNvPr>
              <p:cNvSpPr txBox="1"/>
              <p:nvPr/>
            </p:nvSpPr>
            <p:spPr>
              <a:xfrm>
                <a:off x="1669189" y="3842093"/>
                <a:ext cx="17932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F456F3-B226-0D19-6969-2F8DB2040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842093"/>
                <a:ext cx="1793241" cy="615391"/>
              </a:xfrm>
              <a:prstGeom prst="rect">
                <a:avLst/>
              </a:prstGeom>
              <a:blipFill>
                <a:blip r:embed="rId6"/>
                <a:stretch>
                  <a:fillRect l="-5442" r="-510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264BEF-C841-7F5A-67C0-66AC9DD73BA0}"/>
                  </a:ext>
                </a:extLst>
              </p:cNvPr>
              <p:cNvSpPr txBox="1"/>
              <p:nvPr/>
            </p:nvSpPr>
            <p:spPr>
              <a:xfrm>
                <a:off x="449989" y="5331422"/>
                <a:ext cx="419747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264BEF-C841-7F5A-67C0-66AC9DD73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1422"/>
                <a:ext cx="4197478" cy="772808"/>
              </a:xfrm>
              <a:prstGeom prst="rect">
                <a:avLst/>
              </a:prstGeom>
              <a:blipFill>
                <a:blip r:embed="rId7"/>
                <a:stretch>
                  <a:fillRect l="-232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CB53CE-B401-AD18-A8EE-BFAD8420F1A2}"/>
                  </a:ext>
                </a:extLst>
              </p:cNvPr>
              <p:cNvSpPr txBox="1"/>
              <p:nvPr/>
            </p:nvSpPr>
            <p:spPr>
              <a:xfrm>
                <a:off x="1669189" y="6010618"/>
                <a:ext cx="1207008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CB53CE-B401-AD18-A8EE-BFAD8420F1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6010618"/>
                <a:ext cx="1207008" cy="724738"/>
              </a:xfrm>
              <a:prstGeom prst="rect">
                <a:avLst/>
              </a:prstGeom>
              <a:blipFill>
                <a:blip r:embed="rId8"/>
                <a:stretch>
                  <a:fillRect l="-8081" r="-8081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97803" y="74554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9" name="yt_shape_10349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对二次根式的合并条件理解不透而出错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0" name="yt_shape_10350"/>
              <p:cNvSpPr txBox="1"/>
              <p:nvPr/>
            </p:nvSpPr>
            <p:spPr>
              <a:xfrm>
                <a:off x="540000" y="1389434"/>
                <a:ext cx="6924973" cy="4585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（注重过程学习）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以上解答过程中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请写出本题的正确解答过程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0" name="yt_shape_10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924973" cy="4585294"/>
              </a:xfrm>
              <a:prstGeom prst="rect">
                <a:avLst/>
              </a:prstGeom>
              <a:blipFill>
                <a:blip r:embed="rId2"/>
                <a:stretch>
                  <a:fillRect l="-2729" t="-532" r="-1673" b="-3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82946" title="H_26.259764">
            <a:extLst>
              <a:ext uri="{FF2B5EF4-FFF2-40B4-BE49-F238E27FC236}">
                <a16:creationId xmlns:a16="http://schemas.microsoft.com/office/drawing/2014/main" id="{954E1A91-C20A-C131-8573-BC7F5F1741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411669-BB9B-6D7C-E987-911CB0BB7174}"/>
              </a:ext>
            </a:extLst>
          </p:cNvPr>
          <p:cNvSpPr txBox="1"/>
          <p:nvPr/>
        </p:nvSpPr>
        <p:spPr>
          <a:xfrm>
            <a:off x="4564789" y="39486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0E8EB5-A73B-18CD-B850-FD5A8F41EAD8}"/>
                  </a:ext>
                </a:extLst>
              </p:cNvPr>
              <p:cNvSpPr txBox="1"/>
              <p:nvPr/>
            </p:nvSpPr>
            <p:spPr>
              <a:xfrm>
                <a:off x="449989" y="4899644"/>
                <a:ext cx="41619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BD0E8EB5-A73B-18CD-B850-FD5A8F41E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9644"/>
                <a:ext cx="4161917" cy="615392"/>
              </a:xfrm>
              <a:prstGeom prst="rect">
                <a:avLst/>
              </a:prstGeom>
              <a:blipFill>
                <a:blip r:embed="rId4"/>
                <a:stretch>
                  <a:fillRect l="-234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F30263-F89E-51F8-6842-089110880581}"/>
                  </a:ext>
                </a:extLst>
              </p:cNvPr>
              <p:cNvSpPr txBox="1"/>
              <p:nvPr/>
            </p:nvSpPr>
            <p:spPr>
              <a:xfrm>
                <a:off x="1669189" y="5421425"/>
                <a:ext cx="22504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65F30263-F89E-51F8-6842-089110880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421425"/>
                <a:ext cx="2250441" cy="555765"/>
              </a:xfrm>
              <a:prstGeom prst="rect">
                <a:avLst/>
              </a:prstGeom>
              <a:blipFill>
                <a:blip r:embed="rId5"/>
                <a:stretch>
                  <a:fillRect l="-4336" r="-406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5" name="yt_shape_103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64" name="yt_image_1036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67" name="yt_shape_10367"/>
              <p:cNvSpPr txBox="1"/>
              <p:nvPr/>
            </p:nvSpPr>
            <p:spPr>
              <a:xfrm>
                <a:off x="540119" y="1482165"/>
                <a:ext cx="11492915" cy="971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若两个最简二次根式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2aa8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67" name="yt_shape_1036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971356"/>
              </a:xfrm>
              <a:prstGeom prst="rect">
                <a:avLst/>
              </a:prstGeom>
              <a:blipFill>
                <a:blip r:embed="rId3"/>
                <a:stretch>
                  <a:fillRect l="-1645" t="-629" b="-19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69" name="yt_table_103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143996"/>
              </p:ext>
            </p:extLst>
          </p:nvPr>
        </p:nvGraphicFramePr>
        <p:xfrm>
          <a:off x="540047" y="2504309"/>
          <a:ext cx="4640580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71" name="yt_shape_10371"/>
              <p:cNvSpPr txBox="1"/>
              <p:nvPr/>
            </p:nvSpPr>
            <p:spPr>
              <a:xfrm>
                <a:off x="540000" y="3505863"/>
                <a:ext cx="991944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等腰三角形的两条边长为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71" name="yt_shape_1037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5863"/>
                <a:ext cx="9919447" cy="466666"/>
              </a:xfrm>
              <a:prstGeom prst="rect">
                <a:avLst/>
              </a:prstGeom>
              <a:blipFill>
                <a:blip r:embed="rId4"/>
                <a:stretch>
                  <a:fillRect l="-1905" t="-3896" r="-86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3" name="yt_table_10373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3253309"/>
                  </p:ext>
                </p:extLst>
              </p:nvPr>
            </p:nvGraphicFramePr>
            <p:xfrm>
              <a:off x="540047" y="4023317"/>
              <a:ext cx="4002596" cy="2087120"/>
            </p:xfrm>
            <a:graphic>
              <a:graphicData uri="http://schemas.openxmlformats.org/drawingml/2006/table">
                <a:tbl>
                  <a:tblPr/>
                  <a:tblGrid>
                    <a:gridCol w="4002596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73" name="yt_table_10373" descr="{&quot;rangeId&quot;:14,&quot;type&quot;:&quot;Option&quot;}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3253309"/>
                  </p:ext>
                </p:extLst>
              </p:nvPr>
            </p:nvGraphicFramePr>
            <p:xfrm>
              <a:off x="540047" y="4023317"/>
              <a:ext cx="4002596" cy="1848612"/>
            </p:xfrm>
            <a:graphic>
              <a:graphicData uri="http://schemas.openxmlformats.org/drawingml/2006/table">
                <a:tbl>
                  <a:tblPr/>
                  <a:tblGrid>
                    <a:gridCol w="4002596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947" b="-3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2597" b="-2363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205263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2DD0E8-DB92-3DFA-DB7B-6D9F9C17AB9B}"/>
              </a:ext>
            </a:extLst>
          </p:cNvPr>
          <p:cNvSpPr txBox="1"/>
          <p:nvPr/>
        </p:nvSpPr>
        <p:spPr>
          <a:xfrm>
            <a:off x="1059708" y="19729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D2AD21-6102-D9F1-012D-68D16761BFE2}"/>
              </a:ext>
            </a:extLst>
          </p:cNvPr>
          <p:cNvSpPr txBox="1"/>
          <p:nvPr/>
        </p:nvSpPr>
        <p:spPr>
          <a:xfrm>
            <a:off x="9443239" y="3459057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74" name="yt_shape_10374"/>
              <p:cNvSpPr txBox="1"/>
              <p:nvPr/>
            </p:nvSpPr>
            <p:spPr>
              <a:xfrm>
                <a:off x="540119" y="900000"/>
                <a:ext cx="11492915" cy="2964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lang="en-US"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</a:t>
                </a:r>
                <a:r>
                  <a:rPr sz="12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smtClean="0">
                    <a:latin typeface="Times New Roman"/>
                  </a:rPr>
                  <a:t>⁠</a:t>
                </a:r>
                <a:r>
                  <a:rPr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</a:t>
                </a:r>
                <a:r>
                  <a:rPr sz="13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（新定义）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我们规定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889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其他运算符号意义不变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按上述规定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141f,isEnd"/>
                  </a:rPr>
                  <a:t>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374" name="yt_shape_10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64979"/>
              </a:xfrm>
              <a:prstGeom prst="rect">
                <a:avLst/>
              </a:prstGeom>
              <a:blipFill>
                <a:blip r:embed="rId2"/>
                <a:stretch>
                  <a:fillRect l="-1645" t="-412" r="-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0E37DE-EBF8-3F8A-F1DB-C1C198B47D7B}"/>
              </a:ext>
            </a:extLst>
          </p:cNvPr>
          <p:cNvSpPr txBox="1"/>
          <p:nvPr/>
        </p:nvSpPr>
        <p:spPr>
          <a:xfrm>
            <a:off x="10211362" y="1029652"/>
            <a:ext cx="88493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b60c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8E53B9-1EDF-02B3-3975-37C25B6DD592}"/>
                  </a:ext>
                </a:extLst>
              </p:cNvPr>
              <p:cNvSpPr txBox="1"/>
              <p:nvPr/>
            </p:nvSpPr>
            <p:spPr>
              <a:xfrm>
                <a:off x="10859434" y="836712"/>
                <a:ext cx="1069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8E53B9-1EDF-02B3-3975-37C25B6DD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9434" y="836712"/>
                <a:ext cx="1069214" cy="613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DC09022-291D-B50A-3619-137115F0376B}"/>
              </a:ext>
            </a:extLst>
          </p:cNvPr>
          <p:cNvSpPr txBox="1"/>
          <p:nvPr/>
        </p:nvSpPr>
        <p:spPr>
          <a:xfrm>
            <a:off x="1775520" y="235611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79" name="yt_shape_10379"/>
              <p:cNvSpPr txBox="1"/>
              <p:nvPr/>
            </p:nvSpPr>
            <p:spPr>
              <a:xfrm>
                <a:off x="540000" y="1351496"/>
                <a:ext cx="5636671" cy="43045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79" name="yt_shape_10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1496"/>
                <a:ext cx="5636671" cy="4304576"/>
              </a:xfrm>
              <a:prstGeom prst="rect">
                <a:avLst/>
              </a:prstGeom>
              <a:blipFill>
                <a:blip r:embed="rId2"/>
                <a:stretch>
                  <a:fillRect l="-3355" r="-2489" b="-3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FCA7B6-D9C4-27B9-A07D-3D8C587E65BA}"/>
                  </a:ext>
                </a:extLst>
              </p:cNvPr>
              <p:cNvSpPr txBox="1"/>
              <p:nvPr/>
            </p:nvSpPr>
            <p:spPr>
              <a:xfrm>
                <a:off x="449989" y="2272240"/>
                <a:ext cx="438575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FCA7B6-D9C4-27B9-A07D-3D8C587E65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2240"/>
                <a:ext cx="4385754" cy="765061"/>
              </a:xfrm>
              <a:prstGeom prst="rect">
                <a:avLst/>
              </a:prstGeom>
              <a:blipFill>
                <a:blip r:embed="rId3"/>
                <a:stretch>
                  <a:fillRect l="-222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76DF89-01E6-1F7E-B8BE-B0CB7FD9252A}"/>
                  </a:ext>
                </a:extLst>
              </p:cNvPr>
              <p:cNvSpPr txBox="1"/>
              <p:nvPr/>
            </p:nvSpPr>
            <p:spPr>
              <a:xfrm>
                <a:off x="1669189" y="2943689"/>
                <a:ext cx="13295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76DF89-01E6-1F7E-B8BE-B0CB7FD92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943689"/>
                <a:ext cx="1329564" cy="615391"/>
              </a:xfrm>
              <a:prstGeom prst="rect">
                <a:avLst/>
              </a:prstGeom>
              <a:blipFill>
                <a:blip r:embed="rId4"/>
                <a:stretch>
                  <a:fillRect l="-7339" r="-733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A79C6-5C33-5FB6-EA3E-010452330132}"/>
                  </a:ext>
                </a:extLst>
              </p:cNvPr>
              <p:cNvSpPr txBox="1"/>
              <p:nvPr/>
            </p:nvSpPr>
            <p:spPr>
              <a:xfrm>
                <a:off x="449989" y="4433018"/>
                <a:ext cx="498436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A79C6-5C33-5FB6-EA3E-010452330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018"/>
                <a:ext cx="4984369" cy="766077"/>
              </a:xfrm>
              <a:prstGeom prst="rect">
                <a:avLst/>
              </a:prstGeom>
              <a:blipFill>
                <a:blip r:embed="rId5"/>
                <a:stretch>
                  <a:fillRect l="-195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793238-D4FA-FBFA-66DB-72A4AA753E13}"/>
                  </a:ext>
                </a:extLst>
              </p:cNvPr>
              <p:cNvSpPr txBox="1"/>
              <p:nvPr/>
            </p:nvSpPr>
            <p:spPr>
              <a:xfrm>
                <a:off x="1669189" y="5105483"/>
                <a:ext cx="20980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793238-D4FA-FBFA-66DB-72A4AA753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105483"/>
                <a:ext cx="2098041" cy="555765"/>
              </a:xfrm>
              <a:prstGeom prst="rect">
                <a:avLst/>
              </a:prstGeom>
              <a:blipFill>
                <a:blip r:embed="rId6"/>
                <a:stretch>
                  <a:fillRect l="-4651" t="-1099" r="-436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40000" y="933473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580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,isEnd</vt:lpstr>
      <vt:lpstr>_⨹_1_5141f,isEnd</vt:lpstr>
      <vt:lpstr>_⨹_1_68892,isEnd</vt:lpstr>
      <vt:lpstr>_⨹_1_89f78</vt:lpstr>
      <vt:lpstr>_⨹_1_b60c4</vt:lpstr>
      <vt:lpstr>_⨹_3_12aa8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