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4" r:id="rId4"/>
    <p:sldId id="305" r:id="rId5"/>
    <p:sldId id="306" r:id="rId6"/>
    <p:sldId id="307" r:id="rId7"/>
    <p:sldId id="308" r:id="rId8"/>
    <p:sldId id="316" r:id="rId9"/>
    <p:sldId id="309" r:id="rId10"/>
    <p:sldId id="310" r:id="rId11"/>
    <p:sldId id="317" r:id="rId12"/>
    <p:sldId id="311" r:id="rId13"/>
    <p:sldId id="312" r:id="rId14"/>
    <p:sldId id="318" r:id="rId15"/>
    <p:sldId id="313" r:id="rId16"/>
    <p:sldId id="319" r:id="rId17"/>
    <p:sldId id="315" r:id="rId18"/>
    <p:sldId id="320" r:id="rId19"/>
    <p:sldId id="256" r:id="rId20"/>
  </p:sldIdLst>
  <p:sldSz cx="12192000" cy="6858000"/>
  <p:notesSz cx="6858000" cy="9144000"/>
  <p:custDataLst>
    <p:tags r:id="rId21"/>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p:scale>
          <a:sx n="100" d="100"/>
          <a:sy n="100" d="100"/>
        </p:scale>
        <p:origin x="1404" y="27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2158" name="yt_shape_12158"/>
          <p:cNvSpPr txBox="1"/>
          <p:nvPr/>
        </p:nvSpPr>
        <p:spPr>
          <a:xfrm>
            <a:off x="540000" y="900000"/>
            <a:ext cx="252793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平行线型</a:t>
            </a:r>
          </a:p>
        </p:txBody>
      </p:sp>
      <p:sp>
        <p:nvSpPr>
          <p:cNvPr id="12159" name="yt_shape_12159"/>
          <p:cNvSpPr txBox="1"/>
          <p:nvPr/>
        </p:nvSpPr>
        <p:spPr>
          <a:xfrm>
            <a:off x="540000" y="1479449"/>
            <a:ext cx="5854167" cy="2309591"/>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楷体" pitchFamily="24"/>
              </a:rPr>
              <a:t>如图，由</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DE</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，可得</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endParaRPr lang="en-US" altLang="zh-CN" sz="2400" b="0" i="1" u="none">
              <a:solidFill>
                <a:srgbClr val="000000"/>
              </a:solidFill>
              <a:effectLst/>
              <a:latin typeface="Times New Roman" pitchFamily="24"/>
              <a:ea typeface="Times New Roman" pitchFamily="24"/>
              <a:hlinkClick r:id="" action="ppaction://macro?name={&quot;type&quot;:&quot;ImageText&quot;,&quot;item&quot;:&quot;RunBorder&quot;,&quot;fontColor&quot;:&quot;000000&quot;,&quot;borderColor&quot;:&quot;000000&quot;}"/>
            </a:endParaRPr>
          </a:p>
        </p:txBody>
      </p:sp>
      <p:pic>
        <p:nvPicPr>
          <p:cNvPr id="12160" name="yt_image_1216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2063552" y="2021101"/>
            <a:ext cx="3113026" cy="1677924"/>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矩形_2">
            <a:extLst>
              <a:ext uri="{FF2B5EF4-FFF2-40B4-BE49-F238E27FC236}">
                <a16:creationId xmlns:a16="http://schemas.microsoft.com/office/drawing/2014/main" id="{79C21028-6069-63C5-AE9C-7245AF42F566}"/>
              </a:ext>
            </a:extLst>
          </p:cNvPr>
          <p:cNvSpPr/>
          <p:nvPr/>
        </p:nvSpPr>
        <p:spPr>
          <a:xfrm>
            <a:off x="540000" y="1452934"/>
            <a:ext cx="5916040" cy="2408114"/>
          </a:xfrm>
          <a:prstGeom prst="rect">
            <a:avLst/>
          </a:prstGeom>
          <a:noFill/>
          <a:ln w="25400" cap="flat" cmpd="sng" algn="ctr">
            <a:solidFill>
              <a:srgbClr val="000000"/>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yt_shape_1714121556692">
            <a:extLst>
              <a:ext uri="{FF2B5EF4-FFF2-40B4-BE49-F238E27FC236}">
                <a16:creationId xmlns:a16="http://schemas.microsoft.com/office/drawing/2014/main" id="{DFC38D91-2400-1313-5F10-A4EF9968D3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201" name="yt_shape_12201"/>
              <p:cNvSpPr txBox="1"/>
              <p:nvPr/>
            </p:nvSpPr>
            <p:spPr>
              <a:xfrm>
                <a:off x="540000" y="900000"/>
                <a:ext cx="4550926" cy="345056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𝐴𝐷</m:t>
                        </m:r>
                      </m:num>
                      <m:den>
                        <m:r>
                          <a:rPr lang="en-US" altLang="zh-CN" sz="2400" b="0" i="1">
                            <a:solidFill>
                              <a:srgbClr val="010000"/>
                            </a:solidFill>
                            <a:effectLst/>
                            <a:latin typeface="Cambria Math" panose="02040503050406030204" pitchFamily="48" charset="0"/>
                            <a:ea typeface="Cambria Math" panose="02040503050406030204" pitchFamily="48" charset="0"/>
                          </a:rPr>
                          <m:t>𝐴𝐸</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𝐵𝐷</m:t>
                        </m:r>
                      </m:num>
                      <m:den>
                        <m:r>
                          <a:rPr lang="en-US" altLang="zh-CN" sz="2400" b="0" i="1">
                            <a:solidFill>
                              <a:srgbClr val="010000"/>
                            </a:solidFill>
                            <a:effectLst/>
                            <a:latin typeface="Cambria Math" panose="02040503050406030204" pitchFamily="48" charset="0"/>
                            <a:ea typeface="Cambria Math" panose="02040503050406030204" pitchFamily="48" charset="0"/>
                          </a:rPr>
                          <m:t>𝐶𝐸</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𝐴𝐷</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𝐴𝐸</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𝐴𝐶</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AEC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𝐴𝐷</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𝐴𝐸</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𝐵𝐷</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𝐶𝐸</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p:txBody>
          </p:sp>
        </mc:Choice>
        <mc:Fallback xmlns:a16="http://schemas.microsoft.com/office/drawing/2014/main" xmlns="">
          <p:sp>
            <p:nvSpPr>
              <p:cNvPr id="12201" name="yt_shape_12201" descr="{&quot;rangeId&quot;:24}"/>
              <p:cNvSpPr txBox="1">
                <a:spLocks noRot="1" noChangeAspect="1" noMove="1" noResize="1" noEditPoints="1" noAdjustHandles="1" noChangeArrowheads="1" noChangeShapeType="1" noTextEdit="1"/>
              </p:cNvSpPr>
              <p:nvPr/>
            </p:nvSpPr>
            <p:spPr>
              <a:xfrm>
                <a:off x="540000" y="900000"/>
                <a:ext cx="4550926" cy="3450560"/>
              </a:xfrm>
              <a:prstGeom prst="rect">
                <a:avLst/>
              </a:prstGeom>
              <a:blipFill>
                <a:blip r:embed="rId2"/>
                <a:stretch>
                  <a:fillRect l="-4155" r="-3083" b="-1943"/>
                </a:stretch>
              </a:blipFill>
            </p:spPr>
            <p:txBody>
              <a:bodyPr/>
              <a:lstStyle/>
              <a:p>
                <a:r>
                  <a:rPr lang="zh-CN" altLang="en-US">
                    <a:noFill/>
                  </a:rPr>
                  <a:t> </a:t>
                </a:r>
              </a:p>
            </p:txBody>
          </p:sp>
        </mc:Fallback>
      </mc:AlternateContent>
      <p:pic>
        <p:nvPicPr>
          <p:cNvPr id="12205" name="yt_image_12205" title="H_116.64">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839970" y="1746149"/>
            <a:ext cx="1812029" cy="148132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421CA049-5932-EA7F-F121-32C107FD16F0}"/>
              </a:ext>
            </a:extLst>
          </p:cNvPr>
          <p:cNvSpPr txBox="1"/>
          <p:nvPr/>
        </p:nvSpPr>
        <p:spPr>
          <a:xfrm>
            <a:off x="449989" y="1528961"/>
            <a:ext cx="4686998" cy="56910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CF6C2F72-152F-C34B-E42F-3B0706A9323B}"/>
                  </a:ext>
                </a:extLst>
              </p:cNvPr>
              <p:cNvSpPr txBox="1"/>
              <p:nvPr/>
            </p:nvSpPr>
            <p:spPr>
              <a:xfrm>
                <a:off x="449989" y="2004449"/>
                <a:ext cx="1672591" cy="7717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𝐴𝐷</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𝐴𝐸</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𝐴𝐶</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3" name="文本框 2" descr="{'rangeId': 24}">
                <a:extLst>
                  <a:ext uri="{FF2B5EF4-FFF2-40B4-BE49-F238E27FC236}">
                    <a16:creationId xmlns:a16="http://schemas.microsoft.com/office/drawing/2014/main" id="{CF6C2F72-152F-C34B-E42F-3B0706A9323B}"/>
                  </a:ext>
                </a:extLst>
              </p:cNvPr>
              <p:cNvSpPr txBox="1">
                <a:spLocks noRot="1" noChangeAspect="1" noMove="1" noResize="1" noEditPoints="1" noAdjustHandles="1" noChangeArrowheads="1" noChangeShapeType="1" noTextEdit="1"/>
              </p:cNvSpPr>
              <p:nvPr/>
            </p:nvSpPr>
            <p:spPr>
              <a:xfrm>
                <a:off x="449989" y="2004449"/>
                <a:ext cx="1672591" cy="771792"/>
              </a:xfrm>
              <a:prstGeom prst="rect">
                <a:avLst/>
              </a:prstGeom>
              <a:blipFill>
                <a:blip r:embed="rId4"/>
                <a:stretch>
                  <a:fillRect l="-5839" r="-5839" b="-4762"/>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B32D4A3D-0360-E25E-4D0F-DFAA1AA9DBAA}"/>
              </a:ext>
            </a:extLst>
          </p:cNvPr>
          <p:cNvSpPr txBox="1"/>
          <p:nvPr/>
        </p:nvSpPr>
        <p:spPr>
          <a:xfrm>
            <a:off x="449989" y="2682629"/>
            <a:ext cx="30613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A1C177FC-2AEC-44CC-50D1-770495D9B2B3}"/>
              </a:ext>
            </a:extLst>
          </p:cNvPr>
          <p:cNvSpPr txBox="1"/>
          <p:nvPr/>
        </p:nvSpPr>
        <p:spPr>
          <a:xfrm>
            <a:off x="449989" y="3158117"/>
            <a:ext cx="2858199" cy="56910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FBC5A665-C786-69AA-1DA9-3F0648270A5E}"/>
                  </a:ext>
                </a:extLst>
              </p:cNvPr>
              <p:cNvSpPr txBox="1"/>
              <p:nvPr/>
            </p:nvSpPr>
            <p:spPr>
              <a:xfrm>
                <a:off x="449989" y="3633605"/>
                <a:ext cx="1683132" cy="73039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𝐴𝐷</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𝐴𝐸</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𝐵𝐷</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𝐶𝐸</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6" name="文本框 5" descr="{'rangeId': 24}">
                <a:extLst>
                  <a:ext uri="{FF2B5EF4-FFF2-40B4-BE49-F238E27FC236}">
                    <a16:creationId xmlns:a16="http://schemas.microsoft.com/office/drawing/2014/main" id="{FBC5A665-C786-69AA-1DA9-3F0648270A5E}"/>
                  </a:ext>
                </a:extLst>
              </p:cNvPr>
              <p:cNvSpPr txBox="1">
                <a:spLocks noRot="1" noChangeAspect="1" noMove="1" noResize="1" noEditPoints="1" noAdjustHandles="1" noChangeArrowheads="1" noChangeShapeType="1" noTextEdit="1"/>
              </p:cNvSpPr>
              <p:nvPr/>
            </p:nvSpPr>
            <p:spPr>
              <a:xfrm>
                <a:off x="449989" y="3633605"/>
                <a:ext cx="1683132" cy="730390"/>
              </a:xfrm>
              <a:prstGeom prst="rect">
                <a:avLst/>
              </a:prstGeom>
              <a:blipFill>
                <a:blip r:embed="rId5"/>
                <a:stretch>
                  <a:fillRect l="-5797" r="-5797" b="-750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07" name="yt_shape_12207"/>
          <p:cNvSpPr txBox="1"/>
          <p:nvPr/>
        </p:nvSpPr>
        <p:spPr>
          <a:xfrm>
            <a:off x="540000" y="900000"/>
            <a:ext cx="252793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双垂直型</a:t>
            </a:r>
          </a:p>
        </p:txBody>
      </p:sp>
      <p:sp>
        <p:nvSpPr>
          <p:cNvPr id="12208" name="yt_shape_12208"/>
          <p:cNvSpPr txBox="1"/>
          <p:nvPr/>
        </p:nvSpPr>
        <p:spPr>
          <a:xfrm>
            <a:off x="540119" y="1389434"/>
            <a:ext cx="10884473" cy="2615630"/>
          </a:xfrm>
          <a:prstGeom prst="rect">
            <a:avLst/>
          </a:prstGeom>
          <a:ln>
            <a:solidFill>
              <a:srgbClr val="000000"/>
            </a:solidFill>
          </a:ln>
        </p:spPr>
        <p:txBody>
          <a:bodyPr vert="horz" wrap="square" lIns="72000" tIns="0" rIns="72000" bIns="7200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楷体" pitchFamily="24"/>
                <a:sym typeface="_⨹_35_2ece4"/>
              </a:rPr>
              <a:t>如图，直角三角形被斜边上的高分成的两个直角三角形均与原直角三角形相似，</a:t>
            </a:r>
            <a:r>
              <a:rPr lang="zh-CN" altLang="zh-CN" sz="2400" b="0" i="0" u="none">
                <a:solidFill>
                  <a:srgbClr val="000000"/>
                </a:solidFill>
                <a:effectLst/>
                <a:latin typeface="Times New Roman" pitchFamily="24"/>
                <a:ea typeface="楷体" pitchFamily="24"/>
              </a:rPr>
              <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即</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CBD</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p>
        </p:txBody>
      </p:sp>
      <p:pic>
        <p:nvPicPr>
          <p:cNvPr id="12209" name="yt_image_1220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69691" y="2573936"/>
            <a:ext cx="1852617" cy="118414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121557018">
            <a:extLst>
              <a:ext uri="{FF2B5EF4-FFF2-40B4-BE49-F238E27FC236}">
                <a16:creationId xmlns:a16="http://schemas.microsoft.com/office/drawing/2014/main" id="{9A3C47DC-122C-90A1-8FBD-24ED181288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11" name="yt_shape_12211"/>
          <p:cNvSpPr txBox="1"/>
          <p:nvPr/>
        </p:nvSpPr>
        <p:spPr>
          <a:xfrm>
            <a:off x="540000" y="900000"/>
            <a:ext cx="10482037" cy="378943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Times New Roman" pitchFamily="24"/>
                <a:ea typeface="楷体" pitchFamily="24"/>
              </a:rPr>
              <a:t>（湘潭市中考）</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是斜边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上的高</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证明</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CBA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是斜边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上的高，</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CBA</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p:pic>
        <p:nvPicPr>
          <p:cNvPr id="12214" name="yt_image_12214" title="H_110.52">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399136" y="2010970"/>
            <a:ext cx="2252863" cy="140360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7208EC2-EEF9-7D3F-C271-3FCE96D1B71C}"/>
              </a:ext>
            </a:extLst>
          </p:cNvPr>
          <p:cNvSpPr txBox="1"/>
          <p:nvPr/>
        </p:nvSpPr>
        <p:spPr>
          <a:xfrm>
            <a:off x="449989" y="1804170"/>
            <a:ext cx="52807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是斜边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上的高，</a:t>
            </a:r>
            <a:endParaRPr lang="zh-CN" altLang="en-US">
              <a:solidFill>
                <a:srgbClr val="FF0000"/>
              </a:solidFill>
            </a:endParaRPr>
          </a:p>
        </p:txBody>
      </p:sp>
      <p:sp>
        <p:nvSpPr>
          <p:cNvPr id="3" name="文本框 2">
            <a:extLst>
              <a:ext uri="{FF2B5EF4-FFF2-40B4-BE49-F238E27FC236}">
                <a16:creationId xmlns:a16="http://schemas.microsoft.com/office/drawing/2014/main" id="{B72A8AA3-BB03-94E6-077C-CAF3BD522A93}"/>
              </a:ext>
            </a:extLst>
          </p:cNvPr>
          <p:cNvSpPr txBox="1"/>
          <p:nvPr/>
        </p:nvSpPr>
        <p:spPr>
          <a:xfrm>
            <a:off x="449989" y="2279658"/>
            <a:ext cx="22851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4" name="文本框 3">
            <a:extLst>
              <a:ext uri="{FF2B5EF4-FFF2-40B4-BE49-F238E27FC236}">
                <a16:creationId xmlns:a16="http://schemas.microsoft.com/office/drawing/2014/main" id="{0031747F-5ACF-5836-71F9-0E17603B4864}"/>
              </a:ext>
            </a:extLst>
          </p:cNvPr>
          <p:cNvSpPr txBox="1"/>
          <p:nvPr/>
        </p:nvSpPr>
        <p:spPr>
          <a:xfrm>
            <a:off x="449989" y="2755146"/>
            <a:ext cx="28010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4235050F-133D-7756-2016-6A712C66D453}"/>
              </a:ext>
            </a:extLst>
          </p:cNvPr>
          <p:cNvSpPr txBox="1"/>
          <p:nvPr/>
        </p:nvSpPr>
        <p:spPr>
          <a:xfrm>
            <a:off x="449989" y="3230634"/>
            <a:ext cx="29089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0944F49A-1115-05D3-B209-3DDD4C2E79D6}"/>
              </a:ext>
            </a:extLst>
          </p:cNvPr>
          <p:cNvSpPr txBox="1"/>
          <p:nvPr/>
        </p:nvSpPr>
        <p:spPr>
          <a:xfrm>
            <a:off x="449989" y="3706122"/>
            <a:ext cx="25708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0E20FC01-EE16-5240-047A-D6252AAAA125}"/>
              </a:ext>
            </a:extLst>
          </p:cNvPr>
          <p:cNvSpPr txBox="1"/>
          <p:nvPr/>
        </p:nvSpPr>
        <p:spPr>
          <a:xfrm>
            <a:off x="449989" y="4181610"/>
            <a:ext cx="2858199" cy="51798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CBA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yt_shape_12217"/>
              <p:cNvSpPr txBox="1"/>
              <p:nvPr/>
            </p:nvSpPr>
            <p:spPr>
              <a:xfrm>
                <a:off x="540000" y="1708386"/>
                <a:ext cx="5320367" cy="248997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）解：由（</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）知</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CBA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𝐵𝐷</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𝐵𝐴</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𝐵𝐴</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𝐵𝐶</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𝐵𝐷</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10</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18</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p:txBody>
          </p:sp>
        </mc:Choice>
        <mc:Fallback>
          <p:sp>
            <p:nvSpPr>
              <p:cNvPr id="3" name="yt_shape_12217"/>
              <p:cNvSpPr txBox="1">
                <a:spLocks noRot="1" noChangeAspect="1" noMove="1" noResize="1" noEditPoints="1" noAdjustHandles="1" noChangeArrowheads="1" noChangeShapeType="1" noTextEdit="1"/>
              </p:cNvSpPr>
              <p:nvPr/>
            </p:nvSpPr>
            <p:spPr>
              <a:xfrm>
                <a:off x="540000" y="1708386"/>
                <a:ext cx="5320367" cy="2489977"/>
              </a:xfrm>
              <a:prstGeom prst="rect">
                <a:avLst/>
              </a:prstGeom>
              <a:blipFill>
                <a:blip r:embed="rId2"/>
                <a:stretch>
                  <a:fillRect l="-3555" t="-1956" r="-2523" b="-3178"/>
                </a:stretch>
              </a:blipFill>
            </p:spPr>
            <p:txBody>
              <a:bodyPr/>
              <a:lstStyle/>
              <a:p>
                <a:r>
                  <a:rPr lang="zh-CN" altLang="en-US">
                    <a:noFill/>
                  </a:rPr>
                  <a:t> </a:t>
                </a:r>
              </a:p>
            </p:txBody>
          </p:sp>
        </mc:Fallback>
      </mc:AlternateContent>
      <p:pic>
        <p:nvPicPr>
          <p:cNvPr id="12219" name="yt_image_12219" title="H_110.52">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399136" y="1708386"/>
            <a:ext cx="2252863" cy="140360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8F099C9-CE3D-0AB2-786A-72D3053667EF}"/>
              </a:ext>
            </a:extLst>
          </p:cNvPr>
          <p:cNvSpPr txBox="1"/>
          <p:nvPr/>
        </p:nvSpPr>
        <p:spPr>
          <a:xfrm>
            <a:off x="449989" y="1661580"/>
            <a:ext cx="5448998" cy="56910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）解：由（</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）知</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CBA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FDA0E1AE-4162-59BB-DED0-D79F42F6F2F5}"/>
                  </a:ext>
                </a:extLst>
              </p:cNvPr>
              <p:cNvSpPr txBox="1"/>
              <p:nvPr/>
            </p:nvSpPr>
            <p:spPr>
              <a:xfrm>
                <a:off x="449989" y="2137068"/>
                <a:ext cx="1900556" cy="7717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𝐵𝐷</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𝐵𝐴</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𝐵𝐴</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𝐵𝐶</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FDA0E1AE-4162-59BB-DED0-D79F42F6F2F5}"/>
                  </a:ext>
                </a:extLst>
              </p:cNvPr>
              <p:cNvSpPr txBox="1">
                <a:spLocks noRot="1" noChangeAspect="1" noMove="1" noResize="1" noEditPoints="1" noAdjustHandles="1" noChangeArrowheads="1" noChangeShapeType="1" noTextEdit="1"/>
              </p:cNvSpPr>
              <p:nvPr/>
            </p:nvSpPr>
            <p:spPr>
              <a:xfrm>
                <a:off x="449989" y="2137068"/>
                <a:ext cx="1900556" cy="771792"/>
              </a:xfrm>
              <a:prstGeom prst="rect">
                <a:avLst/>
              </a:prstGeom>
              <a:blipFill>
                <a:blip r:embed="rId4"/>
                <a:stretch>
                  <a:fillRect l="-5128" r="-480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D469A55B-D2BD-13B0-DF37-DF36E3B36C79}"/>
                  </a:ext>
                </a:extLst>
              </p:cNvPr>
              <p:cNvSpPr txBox="1"/>
              <p:nvPr/>
            </p:nvSpPr>
            <p:spPr>
              <a:xfrm>
                <a:off x="449989" y="2815248"/>
                <a:ext cx="1857122" cy="76931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𝐵𝐷</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D469A55B-D2BD-13B0-DF37-DF36E3B36C79}"/>
                  </a:ext>
                </a:extLst>
              </p:cNvPr>
              <p:cNvSpPr txBox="1">
                <a:spLocks noRot="1" noChangeAspect="1" noMove="1" noResize="1" noEditPoints="1" noAdjustHandles="1" noChangeArrowheads="1" noChangeShapeType="1" noTextEdit="1"/>
              </p:cNvSpPr>
              <p:nvPr/>
            </p:nvSpPr>
            <p:spPr>
              <a:xfrm>
                <a:off x="449989" y="2815248"/>
                <a:ext cx="1857122" cy="769316"/>
              </a:xfrm>
              <a:prstGeom prst="rect">
                <a:avLst/>
              </a:prstGeom>
              <a:blipFill>
                <a:blip r:embed="rId5"/>
                <a:stretch>
                  <a:fillRect l="-5263" r="-526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C264AEE6-5EBA-28ED-9E7A-3A195E879423}"/>
                  </a:ext>
                </a:extLst>
              </p:cNvPr>
              <p:cNvSpPr txBox="1"/>
              <p:nvPr/>
            </p:nvSpPr>
            <p:spPr>
              <a:xfrm>
                <a:off x="449989" y="3490952"/>
                <a:ext cx="1719961" cy="73013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18</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C264AEE6-5EBA-28ED-9E7A-3A195E879423}"/>
                  </a:ext>
                </a:extLst>
              </p:cNvPr>
              <p:cNvSpPr txBox="1">
                <a:spLocks noRot="1" noChangeAspect="1" noMove="1" noResize="1" noEditPoints="1" noAdjustHandles="1" noChangeArrowheads="1" noChangeShapeType="1" noTextEdit="1"/>
              </p:cNvSpPr>
              <p:nvPr/>
            </p:nvSpPr>
            <p:spPr>
              <a:xfrm>
                <a:off x="449989" y="3490952"/>
                <a:ext cx="1719961" cy="730136"/>
              </a:xfrm>
              <a:prstGeom prst="rect">
                <a:avLst/>
              </a:prstGeom>
              <a:blipFill>
                <a:blip r:embed="rId6"/>
                <a:stretch>
                  <a:fillRect l="-5674" r="-5674" b="-5882"/>
                </a:stretch>
              </a:blipFill>
            </p:spPr>
            <p:txBody>
              <a:bodyPr/>
              <a:lstStyle/>
              <a:p>
                <a:r>
                  <a:rPr lang="zh-CN" altLang="en-US">
                    <a:noFill/>
                  </a:rPr>
                  <a:t> </a:t>
                </a:r>
              </a:p>
            </p:txBody>
          </p:sp>
        </mc:Fallback>
      </mc:AlternateContent>
      <p:sp>
        <p:nvSpPr>
          <p:cNvPr id="8" name="yt_shape_12216"/>
          <p:cNvSpPr txBox="1"/>
          <p:nvPr/>
        </p:nvSpPr>
        <p:spPr>
          <a:xfrm>
            <a:off x="540000" y="1069034"/>
            <a:ext cx="5237011"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21" name="yt_shape_12221"/>
          <p:cNvSpPr txBox="1"/>
          <p:nvPr/>
        </p:nvSpPr>
        <p:spPr>
          <a:xfrm>
            <a:off x="540000" y="900000"/>
            <a:ext cx="314348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一线三等角型</a:t>
            </a:r>
          </a:p>
        </p:txBody>
      </p:sp>
      <p:sp>
        <p:nvSpPr>
          <p:cNvPr id="12222" name="yt_shape_12222"/>
          <p:cNvSpPr txBox="1"/>
          <p:nvPr/>
        </p:nvSpPr>
        <p:spPr>
          <a:xfrm>
            <a:off x="540119" y="1389434"/>
            <a:ext cx="11492915" cy="2574444"/>
          </a:xfrm>
          <a:prstGeom prst="rect">
            <a:avLst/>
          </a:prstGeom>
          <a:ln>
            <a:solidFill>
              <a:srgbClr val="000000"/>
            </a:solidFill>
          </a:ln>
        </p:spPr>
        <p:txBody>
          <a:bodyPr vert="horz" wrap="square" lIns="72000" tIns="72000" rIns="72000" bIns="72000" rtlCol="0">
            <a:noAutofit/>
          </a:bodyPr>
          <a:lstStyle/>
          <a:p>
            <a:pPr algn="l" eaLnBrk="1" latinLnBrk="0" hangingPunct="0">
              <a:lnSpc>
                <a:spcPct val="100000"/>
              </a:lnSpc>
            </a:pPr>
            <a:r>
              <a:rPr lang="zh-CN" altLang="zh-CN" sz="2400" b="0" i="0" u="none">
                <a:solidFill>
                  <a:srgbClr val="000000"/>
                </a:solidFill>
                <a:effectLst/>
                <a:latin typeface="Times New Roman" pitchFamily="24"/>
                <a:ea typeface="楷体" pitchFamily="24"/>
              </a:rPr>
              <a:t>如图，点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P</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在线段</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上（同侧型），由</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CPD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，可得</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CAP</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sym typeface="_⨹_1_bc6cd"/>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PBD</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p>
        </p:txBody>
      </p:sp>
      <p:pic>
        <p:nvPicPr>
          <p:cNvPr id="12223" name="yt_image_12223">
            <a:extLst>
              <a:ext uri="">
                <a16:creationId xmlns:a14="http://schemas.microsoft.com/office/drawing/2010/main" xmlns:a16="http://schemas.microsoft.com/office/drawing/2014/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3683489" y="2323975"/>
            <a:ext cx="4858237" cy="1436751"/>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121557088">
            <a:extLst>
              <a:ext uri="{FF2B5EF4-FFF2-40B4-BE49-F238E27FC236}">
                <a16:creationId xmlns:a16="http://schemas.microsoft.com/office/drawing/2014/main" id="{5AB5B369-C0FC-6FC2-CB86-F68BC1695A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2228" name="yt_shape_12228"/>
              <p:cNvSpPr txBox="1"/>
              <p:nvPr/>
            </p:nvSpPr>
            <p:spPr>
              <a:xfrm>
                <a:off x="540000" y="1541742"/>
                <a:ext cx="6040115" cy="4112472"/>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180°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𝐵𝐷</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𝐶𝐷</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9</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p>
            </p:txBody>
          </p:sp>
        </mc:Choice>
        <mc:Fallback>
          <p:sp>
            <p:nvSpPr>
              <p:cNvPr id="12228" name="yt_shape_12228"/>
              <p:cNvSpPr txBox="1">
                <a:spLocks noRot="1" noChangeAspect="1" noMove="1" noResize="1" noEditPoints="1" noAdjustHandles="1" noChangeArrowheads="1" noChangeShapeType="1" noTextEdit="1"/>
              </p:cNvSpPr>
              <p:nvPr/>
            </p:nvSpPr>
            <p:spPr>
              <a:xfrm>
                <a:off x="540000" y="1541742"/>
                <a:ext cx="6040115" cy="4112472"/>
              </a:xfrm>
              <a:prstGeom prst="rect">
                <a:avLst/>
              </a:prstGeom>
              <a:blipFill>
                <a:blip r:embed="rId2"/>
                <a:stretch>
                  <a:fillRect l="-3131" t="-1333" r="-2020" b="-355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453A7FC-E4F2-F87B-46A0-D8F2622E3587}"/>
              </a:ext>
            </a:extLst>
          </p:cNvPr>
          <p:cNvSpPr txBox="1"/>
          <p:nvPr/>
        </p:nvSpPr>
        <p:spPr>
          <a:xfrm>
            <a:off x="449989" y="1494936"/>
            <a:ext cx="3320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87C337A9-AD30-9C01-4BD1-8ADCD735FBB7}"/>
              </a:ext>
            </a:extLst>
          </p:cNvPr>
          <p:cNvSpPr txBox="1"/>
          <p:nvPr/>
        </p:nvSpPr>
        <p:spPr>
          <a:xfrm>
            <a:off x="449989" y="1970424"/>
            <a:ext cx="39630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243842AE-526F-A15C-F28D-73BDA2C86B75}"/>
              </a:ext>
            </a:extLst>
          </p:cNvPr>
          <p:cNvSpPr txBox="1"/>
          <p:nvPr/>
        </p:nvSpPr>
        <p:spPr>
          <a:xfrm>
            <a:off x="449989" y="2445912"/>
            <a:ext cx="25137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877C041F-E9BB-E517-AA7A-CD9BC86152AA}"/>
              </a:ext>
            </a:extLst>
          </p:cNvPr>
          <p:cNvSpPr txBox="1"/>
          <p:nvPr/>
        </p:nvSpPr>
        <p:spPr>
          <a:xfrm>
            <a:off x="449989" y="2921400"/>
            <a:ext cx="61617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C0759EEC-6F26-D958-0CB3-DB9E6A17D87A}"/>
              </a:ext>
            </a:extLst>
          </p:cNvPr>
          <p:cNvSpPr txBox="1"/>
          <p:nvPr/>
        </p:nvSpPr>
        <p:spPr>
          <a:xfrm>
            <a:off x="449989" y="3396888"/>
            <a:ext cx="5961761" cy="56910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2BF45B66-5175-41E0-E83B-4EC2BD256548}"/>
              </a:ext>
            </a:extLst>
          </p:cNvPr>
          <p:cNvSpPr txBox="1"/>
          <p:nvPr/>
        </p:nvSpPr>
        <p:spPr>
          <a:xfrm>
            <a:off x="449989" y="3872376"/>
            <a:ext cx="3675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177E19D2-C13A-2A67-7E3E-DC315ECBD309}"/>
                  </a:ext>
                </a:extLst>
              </p:cNvPr>
              <p:cNvSpPr txBox="1"/>
              <p:nvPr/>
            </p:nvSpPr>
            <p:spPr>
              <a:xfrm>
                <a:off x="449989" y="4347864"/>
                <a:ext cx="4551108" cy="88901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即</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CE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𝐵𝐷</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𝐶𝐷</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p:sp>
            <p:nvSpPr>
              <p:cNvPr id="8" name="文本框 7">
                <a:extLst>
                  <a:ext uri="{FF2B5EF4-FFF2-40B4-BE49-F238E27FC236}">
                    <a16:creationId xmlns:a16="http://schemas.microsoft.com/office/drawing/2014/main" id="{177E19D2-C13A-2A67-7E3E-DC315ECBD309}"/>
                  </a:ext>
                </a:extLst>
              </p:cNvPr>
              <p:cNvSpPr txBox="1">
                <a:spLocks noRot="1" noChangeAspect="1" noMove="1" noResize="1" noEditPoints="1" noAdjustHandles="1" noChangeArrowheads="1" noChangeShapeType="1" noTextEdit="1"/>
              </p:cNvSpPr>
              <p:nvPr/>
            </p:nvSpPr>
            <p:spPr>
              <a:xfrm>
                <a:off x="449989" y="4347864"/>
                <a:ext cx="4551108" cy="889013"/>
              </a:xfrm>
              <a:prstGeom prst="rect">
                <a:avLst/>
              </a:prstGeom>
              <a:blipFill>
                <a:blip r:embed="rId3"/>
                <a:stretch>
                  <a:fillRect l="-2145" r="-2279" b="-1370"/>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07F38D7A-8CC0-3A26-AE22-A9ECEA82231A}"/>
              </a:ext>
            </a:extLst>
          </p:cNvPr>
          <p:cNvSpPr txBox="1"/>
          <p:nvPr/>
        </p:nvSpPr>
        <p:spPr>
          <a:xfrm>
            <a:off x="449989" y="5143265"/>
            <a:ext cx="23994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endParaRPr lang="zh-CN" altLang="en-US">
              <a:solidFill>
                <a:srgbClr val="FF0000"/>
              </a:solidFill>
            </a:endParaRPr>
          </a:p>
        </p:txBody>
      </p:sp>
      <p:sp>
        <p:nvSpPr>
          <p:cNvPr id="11" name="yt_shape_12225"/>
          <p:cNvSpPr txBox="1"/>
          <p:nvPr/>
        </p:nvSpPr>
        <p:spPr>
          <a:xfrm>
            <a:off x="540000" y="1044502"/>
            <a:ext cx="10243189"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在边长为</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的正三角形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pic>
        <p:nvPicPr>
          <p:cNvPr id="12" name="yt_image_12226">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8400256" y="2817387"/>
            <a:ext cx="1495009" cy="15304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30" name="yt_shape_12230"/>
          <p:cNvSpPr txBox="1"/>
          <p:nvPr/>
        </p:nvSpPr>
        <p:spPr>
          <a:xfrm>
            <a:off x="540119" y="900000"/>
            <a:ext cx="11111999" cy="2829172"/>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三点在同一直线上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DEC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sym typeface="_⨹_4_8abc4"/>
              </a:rPr>
              <a:t>90°.</a:t>
            </a:r>
            <a:r>
              <a:rPr lang="en-US" altLang="zh-CN" sz="2400" b="0" i="0" u="none">
                <a:solidFill>
                  <a:srgbClr val="000000"/>
                </a:solidFill>
                <a:effectLst/>
                <a:latin typeface="Times New Roman" pitchFamily="24"/>
                <a:ea typeface="Times New Roman" pitchFamily="24"/>
              </a:rPr>
              <a:t/>
            </a:r>
            <a:br>
              <a:rPr lang="en-US" altLang="zh-CN" sz="2400" b="0" i="0"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BEC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CEB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CEB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BEC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p:pic>
        <p:nvPicPr>
          <p:cNvPr id="12232" name="yt_image_12232" title="H_107.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7033419" y="1964076"/>
            <a:ext cx="4752401" cy="136017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F1E4C26-75D4-E6F1-38DF-FD58ACFA6232}"/>
              </a:ext>
            </a:extLst>
          </p:cNvPr>
          <p:cNvSpPr txBox="1"/>
          <p:nvPr/>
        </p:nvSpPr>
        <p:spPr>
          <a:xfrm>
            <a:off x="450108" y="1804170"/>
            <a:ext cx="59887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AE7EB847-4D80-185B-1127-0CDAF27FDF7A}"/>
              </a:ext>
            </a:extLst>
          </p:cNvPr>
          <p:cNvSpPr txBox="1"/>
          <p:nvPr/>
        </p:nvSpPr>
        <p:spPr>
          <a:xfrm>
            <a:off x="450108" y="2279658"/>
            <a:ext cx="67475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CEB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F3A3EF4D-D661-0D5C-18E1-B786AEBA6045}"/>
              </a:ext>
            </a:extLst>
          </p:cNvPr>
          <p:cNvSpPr txBox="1"/>
          <p:nvPr/>
        </p:nvSpPr>
        <p:spPr>
          <a:xfrm>
            <a:off x="450108" y="2755146"/>
            <a:ext cx="26899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CEB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DFE06243-888A-206B-0EE1-D465F7345663}"/>
              </a:ext>
            </a:extLst>
          </p:cNvPr>
          <p:cNvSpPr txBox="1"/>
          <p:nvPr/>
        </p:nvSpPr>
        <p:spPr>
          <a:xfrm>
            <a:off x="450108" y="3230634"/>
            <a:ext cx="2858199" cy="51798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3" name="yt_shape_12235"/>
          <p:cNvSpPr txBox="1"/>
          <p:nvPr/>
        </p:nvSpPr>
        <p:spPr>
          <a:xfrm>
            <a:off x="540000" y="2496031"/>
            <a:ext cx="5386090" cy="2349041"/>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）解：同意，选择图</a:t>
            </a:r>
            <a:r>
              <a:rPr lang="en-US" altLang="zh-CN" sz="2400" b="0" i="0" u="none">
                <a:solidFill>
                  <a:srgbClr val="FF0000">
                    <a:alpha val="0"/>
                  </a:srgbClr>
                </a:solidFill>
                <a:effectLst/>
                <a:latin typeface="宋体" pitchFamily="24"/>
                <a:ea typeface="宋体" pitchFamily="24"/>
              </a:rPr>
              <a:t>②</a:t>
            </a:r>
            <a:r>
              <a:rPr lang="zh-CN" altLang="zh-CN" sz="2400" b="0" i="0" u="none">
                <a:solidFill>
                  <a:srgbClr val="FF0000">
                    <a:alpha val="0"/>
                  </a:srgbClr>
                </a:solidFill>
                <a:effectLst/>
                <a:latin typeface="Times New Roman" pitchFamily="24"/>
                <a:ea typeface="楷体" pitchFamily="24"/>
              </a:rPr>
              <a:t>，理由如下：</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CEB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CEB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BEC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p:pic>
        <p:nvPicPr>
          <p:cNvPr id="12236" name="yt_image_12236" title="H_107.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6899598" y="2496031"/>
            <a:ext cx="4752401" cy="136017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851128E-5A66-9A81-A52D-5F2F3EF66049}"/>
              </a:ext>
            </a:extLst>
          </p:cNvPr>
          <p:cNvSpPr txBox="1"/>
          <p:nvPr/>
        </p:nvSpPr>
        <p:spPr>
          <a:xfrm>
            <a:off x="449989" y="2449225"/>
            <a:ext cx="551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）解：同意，选择图</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，理由如下：</a:t>
            </a:r>
            <a:endParaRPr lang="zh-CN" altLang="en-US">
              <a:solidFill>
                <a:srgbClr val="FF0000"/>
              </a:solidFill>
            </a:endParaRPr>
          </a:p>
        </p:txBody>
      </p:sp>
      <p:sp>
        <p:nvSpPr>
          <p:cNvPr id="4" name="文本框 3">
            <a:extLst>
              <a:ext uri="{FF2B5EF4-FFF2-40B4-BE49-F238E27FC236}">
                <a16:creationId xmlns:a16="http://schemas.microsoft.com/office/drawing/2014/main" id="{2E6135AD-5644-1B3E-81BD-E57FD2C0BEE9}"/>
              </a:ext>
            </a:extLst>
          </p:cNvPr>
          <p:cNvSpPr txBox="1"/>
          <p:nvPr/>
        </p:nvSpPr>
        <p:spPr>
          <a:xfrm>
            <a:off x="449989" y="2924713"/>
            <a:ext cx="35805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44631720-6F3C-E8CF-7E58-5881A65B5985}"/>
              </a:ext>
            </a:extLst>
          </p:cNvPr>
          <p:cNvSpPr txBox="1"/>
          <p:nvPr/>
        </p:nvSpPr>
        <p:spPr>
          <a:xfrm>
            <a:off x="449989" y="3400201"/>
            <a:ext cx="45901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CEB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BBAA111B-B5CF-2D87-ABBC-1094A1281D1C}"/>
              </a:ext>
            </a:extLst>
          </p:cNvPr>
          <p:cNvSpPr txBox="1"/>
          <p:nvPr/>
        </p:nvSpPr>
        <p:spPr>
          <a:xfrm>
            <a:off x="449989" y="3875689"/>
            <a:ext cx="26899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CEB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D6023C15-07EA-8D9B-AAA6-9C1A3AB6C03E}"/>
              </a:ext>
            </a:extLst>
          </p:cNvPr>
          <p:cNvSpPr txBox="1"/>
          <p:nvPr/>
        </p:nvSpPr>
        <p:spPr>
          <a:xfrm>
            <a:off x="449989" y="4351177"/>
            <a:ext cx="2858199" cy="51798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9" name="yt_shape_12234"/>
          <p:cNvSpPr txBox="1"/>
          <p:nvPr/>
        </p:nvSpPr>
        <p:spPr>
          <a:xfrm>
            <a:off x="540119" y="992583"/>
            <a:ext cx="11492915" cy="1388778"/>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一位同学在尝试了上题后还发现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只要</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5_28879"/>
              </a:rPr>
              <a:t>三点在同一</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直线上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DEC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中结论总成立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你同意吗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15d92"/>
              </a:rPr>
              <a:t>请选择其中</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之一说明理由</a:t>
            </a:r>
            <a:r>
              <a:rPr lang="en-US" altLang="zh-CN" sz="2400" b="0" i="0" u="none">
                <a:solidFill>
                  <a:srgbClr val="00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62" name="yt_shape_12162"/>
          <p:cNvSpPr txBox="1"/>
          <p:nvPr/>
        </p:nvSpPr>
        <p:spPr>
          <a:xfrm>
            <a:off x="540120"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正方形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内接于</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分别在边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和</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sym typeface="_⨹_1_8c39d"/>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求正方形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的面积</a:t>
            </a:r>
            <a:r>
              <a:rPr lang="en-US" altLang="zh-CN" sz="2400" b="0" i="0" u="none">
                <a:solidFill>
                  <a:srgbClr val="000000"/>
                </a:solidFill>
                <a:effectLst/>
                <a:latin typeface="Times New Roman" pitchFamily="24"/>
                <a:ea typeface="Times New Roman" pitchFamily="24"/>
              </a:rPr>
              <a:t>.</a:t>
            </a:r>
          </a:p>
        </p:txBody>
      </p:sp>
      <p:pic>
        <p:nvPicPr>
          <p:cNvPr id="12163" name="yt_image_12163" title="H_110.9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19102" y="2011799"/>
            <a:ext cx="1553794" cy="1409319"/>
          </a:xfrm>
          <a:prstGeom prst="rect">
            <a:avLst/>
          </a:prstGeom>
          <a:noFill/>
          <a:extLst>
            <a:ext uri="{909E8E84-426E-40DD-AFC4-6F175D3DCCD1}">
              <a14:hiddenFill xmlns:a14="http://schemas.microsoft.com/office/drawing/2010/main">
                <a:solidFill>
                  <a:srgbClr val="FFFFFF"/>
                </a:solidFill>
              </a14:hiddenFill>
            </a:ext>
          </a:extLst>
        </p:spPr>
      </p:pic>
      <p:sp>
        <p:nvSpPr>
          <p:cNvPr id="12165" name="yt_shape_12165"/>
          <p:cNvSpPr txBox="1"/>
          <p:nvPr/>
        </p:nvSpPr>
        <p:spPr>
          <a:xfrm>
            <a:off x="540000" y="3471595"/>
            <a:ext cx="4776949" cy="2829172"/>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解：设</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AED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整理得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正方形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CDEF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的面积是</a:t>
            </a:r>
            <a:r>
              <a:rPr lang="en-US" altLang="zh-CN" sz="2400" b="0" i="0" u="none">
                <a:solidFill>
                  <a:srgbClr val="FF0000">
                    <a:alpha val="0"/>
                  </a:srgbClr>
                </a:solidFill>
                <a:effectLst/>
                <a:latin typeface="Times New Roman" pitchFamily="24"/>
                <a:ea typeface="Times New Roman" pitchFamily="24"/>
              </a:rPr>
              <a:t>6.</a:t>
            </a:r>
          </a:p>
        </p:txBody>
      </p:sp>
      <p:sp>
        <p:nvSpPr>
          <p:cNvPr id="2" name="文本框 1">
            <a:extLst>
              <a:ext uri="{FF2B5EF4-FFF2-40B4-BE49-F238E27FC236}">
                <a16:creationId xmlns:a16="http://schemas.microsoft.com/office/drawing/2014/main" id="{D13ECDA8-2DAE-F55D-F328-9C851682FDB4}"/>
              </a:ext>
            </a:extLst>
          </p:cNvPr>
          <p:cNvSpPr txBox="1"/>
          <p:nvPr/>
        </p:nvSpPr>
        <p:spPr>
          <a:xfrm>
            <a:off x="449989" y="3424789"/>
            <a:ext cx="40488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解：设</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207B9597-277B-9B94-3363-A2B3C27FF29A}"/>
              </a:ext>
            </a:extLst>
          </p:cNvPr>
          <p:cNvSpPr txBox="1"/>
          <p:nvPr/>
        </p:nvSpPr>
        <p:spPr>
          <a:xfrm>
            <a:off x="449989" y="3900277"/>
            <a:ext cx="4910836" cy="56910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7DA24BCB-E412-A33B-D9FF-E3E9BEBEE0DE}"/>
              </a:ext>
            </a:extLst>
          </p:cNvPr>
          <p:cNvSpPr txBox="1"/>
          <p:nvPr/>
        </p:nvSpPr>
        <p:spPr>
          <a:xfrm>
            <a:off x="449989" y="4375765"/>
            <a:ext cx="3675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17FD70BA-1C4C-D5EA-638E-FF267BDE7BD3}"/>
              </a:ext>
            </a:extLst>
          </p:cNvPr>
          <p:cNvSpPr txBox="1"/>
          <p:nvPr/>
        </p:nvSpPr>
        <p:spPr>
          <a:xfrm>
            <a:off x="449989" y="4851253"/>
            <a:ext cx="46806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D171D30A-E290-D21F-21E9-429CDEAE4127}"/>
              </a:ext>
            </a:extLst>
          </p:cNvPr>
          <p:cNvSpPr txBox="1"/>
          <p:nvPr/>
        </p:nvSpPr>
        <p:spPr>
          <a:xfrm>
            <a:off x="449989" y="5326741"/>
            <a:ext cx="21406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整理得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A3F7E30F-28D7-99AB-95F4-7746419FDA95}"/>
              </a:ext>
            </a:extLst>
          </p:cNvPr>
          <p:cNvSpPr txBox="1"/>
          <p:nvPr/>
        </p:nvSpPr>
        <p:spPr>
          <a:xfrm>
            <a:off x="449989" y="5802229"/>
            <a:ext cx="373767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正方形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的面积是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66" name="yt_shape_12166"/>
          <p:cNvSpPr txBox="1"/>
          <p:nvPr/>
        </p:nvSpPr>
        <p:spPr>
          <a:xfrm>
            <a:off x="540120"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Times New Roman" pitchFamily="24"/>
                <a:ea typeface="楷体" pitchFamily="24"/>
              </a:rPr>
              <a:t>（雅安市中考）</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在</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交于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BE</a:t>
            </a:r>
            <a:r>
              <a:rPr lang="en-US" altLang="zh-CN" sz="1500" b="0" i="1" u="none">
                <a:solidFill>
                  <a:srgbClr val="000000"/>
                </a:solidFill>
                <a:effectLst/>
                <a:latin typeface="Times New Roman" pitchFamily="24"/>
                <a:ea typeface="Times New Roman" pitchFamily="24"/>
                <a:sym typeface="_⨹_1_32ea8"/>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pic>
        <p:nvPicPr>
          <p:cNvPr id="12167" name="yt_image_12167" title="H_91.53">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68959" y="2011799"/>
            <a:ext cx="2254080" cy="116243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169" name="yt_shape_12169"/>
              <p:cNvSpPr txBox="1"/>
              <p:nvPr/>
            </p:nvSpPr>
            <p:spPr>
              <a:xfrm>
                <a:off x="540000" y="3224761"/>
                <a:ext cx="4435510" cy="304185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解：由</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BFE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DFC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7</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BF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14</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p:txBody>
          </p:sp>
        </mc:Choice>
        <mc:Fallback xmlns:a16="http://schemas.microsoft.com/office/drawing/2014/main" xmlns="">
          <p:sp>
            <p:nvSpPr>
              <p:cNvPr id="12169" name="yt_shape_12169" descr="{&quot;rangeId&quot;:3,&quot;mathAnswerShape&quot;:1}"/>
              <p:cNvSpPr txBox="1">
                <a:spLocks noRot="1" noChangeAspect="1" noMove="1" noResize="1" noEditPoints="1" noAdjustHandles="1" noChangeArrowheads="1" noChangeShapeType="1" noTextEdit="1"/>
              </p:cNvSpPr>
              <p:nvPr/>
            </p:nvSpPr>
            <p:spPr>
              <a:xfrm>
                <a:off x="540000" y="3224761"/>
                <a:ext cx="4435510" cy="3041858"/>
              </a:xfrm>
              <a:prstGeom prst="rect">
                <a:avLst/>
              </a:prstGeom>
              <a:blipFill>
                <a:blip r:embed="rId3"/>
                <a:stretch>
                  <a:fillRect l="-4264" t="-1804" r="-3301" b="-2405"/>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5C080BAA-B2A3-A4AE-3057-F78E9C35516A}"/>
              </a:ext>
            </a:extLst>
          </p:cNvPr>
          <p:cNvSpPr txBox="1"/>
          <p:nvPr/>
        </p:nvSpPr>
        <p:spPr>
          <a:xfrm>
            <a:off x="449989" y="3177955"/>
            <a:ext cx="35519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解：由</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8D8DB5F9-BBA1-237E-52D8-44DB66B3994A}"/>
              </a:ext>
            </a:extLst>
          </p:cNvPr>
          <p:cNvSpPr txBox="1"/>
          <p:nvPr/>
        </p:nvSpPr>
        <p:spPr>
          <a:xfrm>
            <a:off x="449989" y="3653443"/>
            <a:ext cx="45377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0AC2ED38-36B6-492D-3020-A3BC59F233B3}"/>
              </a:ext>
            </a:extLst>
          </p:cNvPr>
          <p:cNvSpPr txBox="1"/>
          <p:nvPr/>
        </p:nvSpPr>
        <p:spPr>
          <a:xfrm>
            <a:off x="449989" y="4128931"/>
            <a:ext cx="20803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36A0F967-49E6-0E6A-5DF7-315BB2F7ABE0}"/>
              </a:ext>
            </a:extLst>
          </p:cNvPr>
          <p:cNvSpPr txBox="1"/>
          <p:nvPr/>
        </p:nvSpPr>
        <p:spPr>
          <a:xfrm>
            <a:off x="449989" y="4604419"/>
            <a:ext cx="3010599" cy="56910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9D15A31E-5510-49B7-3926-709F09E218CD}"/>
              </a:ext>
            </a:extLst>
          </p:cNvPr>
          <p:cNvSpPr txBox="1"/>
          <p:nvPr/>
        </p:nvSpPr>
        <p:spPr>
          <a:xfrm>
            <a:off x="449989" y="5079907"/>
            <a:ext cx="4572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21F221CE-8CC5-D3F0-23D3-053AF3FFF61E}"/>
                  </a:ext>
                </a:extLst>
              </p:cNvPr>
              <p:cNvSpPr txBox="1"/>
              <p:nvPr/>
            </p:nvSpPr>
            <p:spPr>
              <a:xfrm>
                <a:off x="449989" y="5555395"/>
                <a:ext cx="2667699" cy="72861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14</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7" name="文本框 6" descr="{'rangeId': 3, 'mathAnswerShape': 1}">
                <a:extLst>
                  <a:ext uri="{FF2B5EF4-FFF2-40B4-BE49-F238E27FC236}">
                    <a16:creationId xmlns:a16="http://schemas.microsoft.com/office/drawing/2014/main" id="{21F221CE-8CC5-D3F0-23D3-053AF3FFF61E}"/>
                  </a:ext>
                </a:extLst>
              </p:cNvPr>
              <p:cNvSpPr txBox="1">
                <a:spLocks noRot="1" noChangeAspect="1" noMove="1" noResize="1" noEditPoints="1" noAdjustHandles="1" noChangeArrowheads="1" noChangeShapeType="1" noTextEdit="1"/>
              </p:cNvSpPr>
              <p:nvPr/>
            </p:nvSpPr>
            <p:spPr>
              <a:xfrm>
                <a:off x="449989" y="5555395"/>
                <a:ext cx="2667699" cy="728612"/>
              </a:xfrm>
              <a:prstGeom prst="rect">
                <a:avLst/>
              </a:prstGeom>
              <a:blipFill>
                <a:blip r:embed="rId4"/>
                <a:stretch>
                  <a:fillRect l="-3661" r="-3661" b="-75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71" name="yt_shape_12171"/>
          <p:cNvSpPr txBox="1"/>
          <p:nvPr/>
        </p:nvSpPr>
        <p:spPr>
          <a:xfrm>
            <a:off x="540000" y="900000"/>
            <a:ext cx="252793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相交线型</a:t>
            </a:r>
          </a:p>
        </p:txBody>
      </p:sp>
      <p:sp>
        <p:nvSpPr>
          <p:cNvPr id="12172" name="yt_shape_12172"/>
          <p:cNvSpPr txBox="1"/>
          <p:nvPr/>
        </p:nvSpPr>
        <p:spPr>
          <a:xfrm>
            <a:off x="540000" y="1389434"/>
            <a:ext cx="8529112" cy="2327598"/>
          </a:xfrm>
          <a:prstGeom prst="rect">
            <a:avLst/>
          </a:prstGeom>
          <a:ln>
            <a:solidFill>
              <a:srgbClr val="000000"/>
            </a:solidFill>
          </a:ln>
        </p:spPr>
        <p:txBody>
          <a:bodyPr vert="horz" wrap="none" lIns="72000" tIns="72000" rIns="72000" bIns="72000" rtlCol="0">
            <a:noAutofit/>
          </a:bodyPr>
          <a:lstStyle/>
          <a:p>
            <a:pPr algn="l" eaLnBrk="1" latinLnBrk="0" hangingPunct="0">
              <a:lnSpc>
                <a:spcPct val="100000"/>
              </a:lnSpc>
            </a:pPr>
            <a:r>
              <a:rPr lang="zh-CN" altLang="zh-CN" sz="2400" b="0" i="0" u="none">
                <a:solidFill>
                  <a:srgbClr val="000000"/>
                </a:solidFill>
                <a:effectLst/>
                <a:latin typeface="Times New Roman" pitchFamily="24"/>
                <a:ea typeface="楷体" pitchFamily="24"/>
              </a:rPr>
              <a:t>如图，由</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楷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，可得</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p>
        </p:txBody>
      </p:sp>
      <p:pic>
        <p:nvPicPr>
          <p:cNvPr id="12173" name="yt_image_1217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2613028" y="2132856"/>
            <a:ext cx="4383055" cy="143103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121556875">
            <a:extLst>
              <a:ext uri="{FF2B5EF4-FFF2-40B4-BE49-F238E27FC236}">
                <a16:creationId xmlns:a16="http://schemas.microsoft.com/office/drawing/2014/main" id="{603A9DF1-8316-4069-ED86-7B4854C9DA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75" name="yt_shape_12175"/>
          <p:cNvSpPr txBox="1"/>
          <p:nvPr/>
        </p:nvSpPr>
        <p:spPr>
          <a:xfrm>
            <a:off x="540000" y="900000"/>
            <a:ext cx="9747861"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pic>
        <p:nvPicPr>
          <p:cNvPr id="12176" name="yt_image_12176" title="H_120.51">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17588" y="1531667"/>
            <a:ext cx="1956823" cy="153047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178" name="yt_shape_12178"/>
              <p:cNvSpPr txBox="1"/>
              <p:nvPr/>
            </p:nvSpPr>
            <p:spPr>
              <a:xfrm>
                <a:off x="540000" y="3112594"/>
                <a:ext cx="4600940" cy="276838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ECF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而</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BFD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EFC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ECF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𝐵𝐷</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𝐸𝐶</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𝐷𝐹</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𝐶𝐹</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𝐵𝐷</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𝐶𝐹</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𝐸𝐶</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8</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p>
            </p:txBody>
          </p:sp>
        </mc:Choice>
        <mc:Fallback xmlns:a16="http://schemas.microsoft.com/office/drawing/2014/main" xmlns="">
          <p:sp>
            <p:nvSpPr>
              <p:cNvPr id="12178" name="yt_shape_12178" descr="{&quot;rangeId&quot;:5,&quot;mathAnswerShape&quot;:1}"/>
              <p:cNvSpPr txBox="1">
                <a:spLocks noRot="1" noChangeAspect="1" noMove="1" noResize="1" noEditPoints="1" noAdjustHandles="1" noChangeArrowheads="1" noChangeShapeType="1" noTextEdit="1"/>
              </p:cNvSpPr>
              <p:nvPr/>
            </p:nvSpPr>
            <p:spPr>
              <a:xfrm>
                <a:off x="540000" y="3112594"/>
                <a:ext cx="4600940" cy="2768387"/>
              </a:xfrm>
              <a:prstGeom prst="rect">
                <a:avLst/>
              </a:prstGeom>
              <a:blipFill>
                <a:blip r:embed="rId3"/>
                <a:stretch>
                  <a:fillRect l="-4111" t="-1982" r="-3183" b="-2643"/>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913554F2-E67A-BC69-4647-D1A9AD1053DC}"/>
              </a:ext>
            </a:extLst>
          </p:cNvPr>
          <p:cNvSpPr txBox="1"/>
          <p:nvPr/>
        </p:nvSpPr>
        <p:spPr>
          <a:xfrm>
            <a:off x="449989" y="3065788"/>
            <a:ext cx="36709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A1CF63AD-759B-3A60-5B68-A603FC19CBD9}"/>
              </a:ext>
            </a:extLst>
          </p:cNvPr>
          <p:cNvSpPr txBox="1"/>
          <p:nvPr/>
        </p:nvSpPr>
        <p:spPr>
          <a:xfrm>
            <a:off x="449989" y="3541276"/>
            <a:ext cx="30613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ECF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4D347817-EFB2-A148-D84A-66F1C635188B}"/>
              </a:ext>
            </a:extLst>
          </p:cNvPr>
          <p:cNvSpPr txBox="1"/>
          <p:nvPr/>
        </p:nvSpPr>
        <p:spPr>
          <a:xfrm>
            <a:off x="449989" y="4016765"/>
            <a:ext cx="30613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而</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E80B3D09-7B87-29F5-9CF5-B754DD6D45E6}"/>
                  </a:ext>
                </a:extLst>
              </p:cNvPr>
              <p:cNvSpPr txBox="1"/>
              <p:nvPr/>
            </p:nvSpPr>
            <p:spPr>
              <a:xfrm>
                <a:off x="449989" y="4492252"/>
                <a:ext cx="4736528" cy="76937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ECF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𝐵𝐷</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𝐸𝐶</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𝐷𝐹</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𝐶𝐹</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a:t>
                </a:r>
                <a:endParaRPr lang="zh-CN" altLang="en-US">
                  <a:solidFill>
                    <a:srgbClr val="FF0000"/>
                  </a:solidFill>
                </a:endParaRPr>
              </a:p>
            </p:txBody>
          </p:sp>
        </mc:Choice>
        <mc:Fallback xmlns:a16="http://schemas.microsoft.com/office/drawing/2014/main" xmlns="">
          <p:sp>
            <p:nvSpPr>
              <p:cNvPr id="5" name="文本框 4" descr="{'rangeId': 5, 'mathAnswerShape': 1}">
                <a:extLst>
                  <a:ext uri="{FF2B5EF4-FFF2-40B4-BE49-F238E27FC236}">
                    <a16:creationId xmlns:a16="http://schemas.microsoft.com/office/drawing/2014/main" id="{E80B3D09-7B87-29F5-9CF5-B754DD6D45E6}"/>
                  </a:ext>
                </a:extLst>
              </p:cNvPr>
              <p:cNvSpPr txBox="1">
                <a:spLocks noRot="1" noChangeAspect="1" noMove="1" noResize="1" noEditPoints="1" noAdjustHandles="1" noChangeArrowheads="1" noChangeShapeType="1" noTextEdit="1"/>
              </p:cNvSpPr>
              <p:nvPr/>
            </p:nvSpPr>
            <p:spPr>
              <a:xfrm>
                <a:off x="449989" y="4492252"/>
                <a:ext cx="4736528" cy="769379"/>
              </a:xfrm>
              <a:prstGeom prst="rect">
                <a:avLst/>
              </a:prstGeom>
              <a:blipFill>
                <a:blip r:embed="rId4"/>
                <a:stretch>
                  <a:fillRect l="-2059" r="-2059" b="-47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5C5E9188-0866-F591-B0EC-E7F6CC2332E4}"/>
                  </a:ext>
                </a:extLst>
              </p:cNvPr>
              <p:cNvSpPr txBox="1"/>
              <p:nvPr/>
            </p:nvSpPr>
            <p:spPr>
              <a:xfrm>
                <a:off x="449989" y="5168019"/>
                <a:ext cx="3429381" cy="732994"/>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𝐵𝐷</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𝐶𝐹</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𝐸𝐶</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endParaRPr lang="zh-CN" altLang="en-US">
                  <a:solidFill>
                    <a:srgbClr val="FF0000"/>
                  </a:solidFill>
                </a:endParaRPr>
              </a:p>
            </p:txBody>
          </p:sp>
        </mc:Choice>
        <mc:Fallback xmlns:a16="http://schemas.microsoft.com/office/drawing/2014/main" xmlns="">
          <p:sp>
            <p:nvSpPr>
              <p:cNvPr id="6" name="文本框 5" descr="{'rangeId': 5, 'mathAnswerShape': 1}">
                <a:extLst>
                  <a:ext uri="{FF2B5EF4-FFF2-40B4-BE49-F238E27FC236}">
                    <a16:creationId xmlns:a16="http://schemas.microsoft.com/office/drawing/2014/main" id="{5C5E9188-0866-F591-B0EC-E7F6CC2332E4}"/>
                  </a:ext>
                </a:extLst>
              </p:cNvPr>
              <p:cNvSpPr txBox="1">
                <a:spLocks noRot="1" noChangeAspect="1" noMove="1" noResize="1" noEditPoints="1" noAdjustHandles="1" noChangeArrowheads="1" noChangeShapeType="1" noTextEdit="1"/>
              </p:cNvSpPr>
              <p:nvPr/>
            </p:nvSpPr>
            <p:spPr>
              <a:xfrm>
                <a:off x="449989" y="5168019"/>
                <a:ext cx="3429381" cy="732994"/>
              </a:xfrm>
              <a:prstGeom prst="rect">
                <a:avLst/>
              </a:prstGeom>
              <a:blipFill>
                <a:blip r:embed="rId5"/>
                <a:stretch>
                  <a:fillRect l="-2847" r="-3025" b="-75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180" name="yt_shape_12180"/>
              <p:cNvSpPr txBox="1"/>
              <p:nvPr/>
            </p:nvSpPr>
            <p:spPr>
              <a:xfrm>
                <a:off x="540000" y="900000"/>
                <a:ext cx="10910038" cy="3034164"/>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的对角线</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相交于点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OB</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AOB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DOC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𝑂𝐴</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𝑂𝐷</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𝑂𝐵</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𝑂𝐶</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DOC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mc:Choice>
        <mc:Fallback xmlns:a16="http://schemas.microsoft.com/office/drawing/2014/main" xmlns="">
          <p:sp>
            <p:nvSpPr>
              <p:cNvPr id="12180" name="yt_shape_12180" descr="{&quot;rangeId&quot;:14,&quot;hasSerialNum&quot;:1}"/>
              <p:cNvSpPr txBox="1">
                <a:spLocks noRot="1" noChangeAspect="1" noMove="1" noResize="1" noEditPoints="1" noAdjustHandles="1" noChangeArrowheads="1" noChangeShapeType="1" noTextEdit="1"/>
              </p:cNvSpPr>
              <p:nvPr/>
            </p:nvSpPr>
            <p:spPr>
              <a:xfrm>
                <a:off x="540000" y="900000"/>
                <a:ext cx="10910038" cy="3034164"/>
              </a:xfrm>
              <a:prstGeom prst="rect">
                <a:avLst/>
              </a:prstGeom>
              <a:blipFill>
                <a:blip r:embed="rId2"/>
                <a:stretch>
                  <a:fillRect l="-1733" t="-1811" r="-56" b="-5433"/>
                </a:stretch>
              </a:blipFill>
            </p:spPr>
            <p:txBody>
              <a:bodyPr/>
              <a:lstStyle/>
              <a:p>
                <a:r>
                  <a:rPr lang="zh-CN" altLang="en-US">
                    <a:noFill/>
                  </a:rPr>
                  <a:t> </a:t>
                </a:r>
              </a:p>
            </p:txBody>
          </p:sp>
        </mc:Fallback>
      </mc:AlternateContent>
      <p:pic>
        <p:nvPicPr>
          <p:cNvPr id="12184" name="yt_image_12184" title="H_119.16">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10002085" y="2010970"/>
            <a:ext cx="1649914" cy="151333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E3AE7B8-21D6-F125-2BE2-E267DE6778C9}"/>
              </a:ext>
            </a:extLst>
          </p:cNvPr>
          <p:cNvSpPr txBox="1"/>
          <p:nvPr/>
        </p:nvSpPr>
        <p:spPr>
          <a:xfrm>
            <a:off x="449989" y="1804170"/>
            <a:ext cx="57442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02850A3C-2082-30B4-0EF9-7BED6BC3061A}"/>
                  </a:ext>
                </a:extLst>
              </p:cNvPr>
              <p:cNvSpPr txBox="1"/>
              <p:nvPr/>
            </p:nvSpPr>
            <p:spPr>
              <a:xfrm>
                <a:off x="449989" y="2279658"/>
                <a:ext cx="1688466" cy="77211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𝑂𝐴</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𝑂𝐷</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𝑂𝐵</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𝑂𝐶</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3" name="文本框 2" descr="{'rangeId': 14, 'hasSerialNum': 1}">
                <a:extLst>
                  <a:ext uri="{FF2B5EF4-FFF2-40B4-BE49-F238E27FC236}">
                    <a16:creationId xmlns:a16="http://schemas.microsoft.com/office/drawing/2014/main" id="{02850A3C-2082-30B4-0EF9-7BED6BC3061A}"/>
                  </a:ext>
                </a:extLst>
              </p:cNvPr>
              <p:cNvSpPr txBox="1">
                <a:spLocks noRot="1" noChangeAspect="1" noMove="1" noResize="1" noEditPoints="1" noAdjustHandles="1" noChangeArrowheads="1" noChangeShapeType="1" noTextEdit="1"/>
              </p:cNvSpPr>
              <p:nvPr/>
            </p:nvSpPr>
            <p:spPr>
              <a:xfrm>
                <a:off x="449989" y="2279658"/>
                <a:ext cx="1688466" cy="772110"/>
              </a:xfrm>
              <a:prstGeom prst="rect">
                <a:avLst/>
              </a:prstGeom>
              <a:blipFill>
                <a:blip r:embed="rId4"/>
                <a:stretch>
                  <a:fillRect l="-5776" r="-5415" b="-3937"/>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406A140E-32DA-D773-4CF9-BB33DC70EBE7}"/>
              </a:ext>
            </a:extLst>
          </p:cNvPr>
          <p:cNvSpPr txBox="1"/>
          <p:nvPr/>
        </p:nvSpPr>
        <p:spPr>
          <a:xfrm>
            <a:off x="449989" y="2958156"/>
            <a:ext cx="34360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C8C9A6F9-FF61-DE72-8270-8A2FC24E6AF3}"/>
              </a:ext>
            </a:extLst>
          </p:cNvPr>
          <p:cNvSpPr txBox="1"/>
          <p:nvPr/>
        </p:nvSpPr>
        <p:spPr>
          <a:xfrm>
            <a:off x="449989" y="3433644"/>
            <a:ext cx="2928049" cy="51798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186" name="yt_shape_12186"/>
              <p:cNvSpPr txBox="1"/>
              <p:nvPr/>
            </p:nvSpPr>
            <p:spPr>
              <a:xfrm>
                <a:off x="540000" y="900000"/>
                <a:ext cx="8524770" cy="351397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平分</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AO</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）由（</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）知</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DCO</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ABO</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平分</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DCO</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ACB</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ABO</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ACB</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BAO</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𝐴𝑂</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𝐴𝐶</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mc:Choice>
        <mc:Fallback xmlns:a16="http://schemas.microsoft.com/office/drawing/2014/main" xmlns="">
          <p:sp>
            <p:nvSpPr>
              <p:cNvPr id="12186" name="yt_shape_12186" descr="{&quot;rangeId&quot;:15}"/>
              <p:cNvSpPr txBox="1">
                <a:spLocks noRot="1" noChangeAspect="1" noMove="1" noResize="1" noEditPoints="1" noAdjustHandles="1" noChangeArrowheads="1" noChangeShapeType="1" noTextEdit="1"/>
              </p:cNvSpPr>
              <p:nvPr/>
            </p:nvSpPr>
            <p:spPr>
              <a:xfrm>
                <a:off x="540000" y="900000"/>
                <a:ext cx="8524770" cy="3513975"/>
              </a:xfrm>
              <a:prstGeom prst="rect">
                <a:avLst/>
              </a:prstGeom>
              <a:blipFill>
                <a:blip r:embed="rId2"/>
                <a:stretch>
                  <a:fillRect l="-2217" t="-1563" r="-358" b="-4514"/>
                </a:stretch>
              </a:blipFill>
            </p:spPr>
            <p:txBody>
              <a:bodyPr/>
              <a:lstStyle/>
              <a:p>
                <a:r>
                  <a:rPr lang="zh-CN" altLang="en-US">
                    <a:noFill/>
                  </a:rPr>
                  <a:t> </a:t>
                </a:r>
              </a:p>
            </p:txBody>
          </p:sp>
        </mc:Fallback>
      </mc:AlternateContent>
      <p:pic>
        <p:nvPicPr>
          <p:cNvPr id="12189" name="yt_image_12189" title="H_119.16">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10002085" y="1531667"/>
            <a:ext cx="1649914" cy="151333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0E9E09E8-05A4-5AF9-ADF7-E1F7E377B7D3}"/>
              </a:ext>
            </a:extLst>
          </p:cNvPr>
          <p:cNvSpPr txBox="1"/>
          <p:nvPr/>
        </p:nvSpPr>
        <p:spPr>
          <a:xfrm>
            <a:off x="449989" y="1328682"/>
            <a:ext cx="8622412" cy="56910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）知</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DCO</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ABO</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CF22A2BD-F54F-503A-23D9-9E4ACB4305AE}"/>
              </a:ext>
            </a:extLst>
          </p:cNvPr>
          <p:cNvSpPr txBox="1"/>
          <p:nvPr/>
        </p:nvSpPr>
        <p:spPr>
          <a:xfrm>
            <a:off x="449989" y="1804170"/>
            <a:ext cx="56744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DCO</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26BACC28-6E78-DFF0-908C-F5FEDBE69221}"/>
              </a:ext>
            </a:extLst>
          </p:cNvPr>
          <p:cNvSpPr txBox="1"/>
          <p:nvPr/>
        </p:nvSpPr>
        <p:spPr>
          <a:xfrm>
            <a:off x="449989" y="2279658"/>
            <a:ext cx="29089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ABO</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75C87F33-1B6B-726A-735D-2636B916B209}"/>
              </a:ext>
            </a:extLst>
          </p:cNvPr>
          <p:cNvSpPr txBox="1"/>
          <p:nvPr/>
        </p:nvSpPr>
        <p:spPr>
          <a:xfrm>
            <a:off x="449989" y="2755146"/>
            <a:ext cx="6044311" cy="56910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BAO</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053C3A48-F821-60CF-94EF-904F8D6B2C4B}"/>
                  </a:ext>
                </a:extLst>
              </p:cNvPr>
              <p:cNvSpPr txBox="1"/>
              <p:nvPr/>
            </p:nvSpPr>
            <p:spPr>
              <a:xfrm>
                <a:off x="449989" y="3230634"/>
                <a:ext cx="1669416" cy="7717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𝐴𝑂</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𝐴𝐶</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6" name="文本框 5" descr="{'rangeId': 15}">
                <a:extLst>
                  <a:ext uri="{FF2B5EF4-FFF2-40B4-BE49-F238E27FC236}">
                    <a16:creationId xmlns:a16="http://schemas.microsoft.com/office/drawing/2014/main" id="{053C3A48-F821-60CF-94EF-904F8D6B2C4B}"/>
                  </a:ext>
                </a:extLst>
              </p:cNvPr>
              <p:cNvSpPr txBox="1">
                <a:spLocks noRot="1" noChangeAspect="1" noMove="1" noResize="1" noEditPoints="1" noAdjustHandles="1" noChangeArrowheads="1" noChangeShapeType="1" noTextEdit="1"/>
              </p:cNvSpPr>
              <p:nvPr/>
            </p:nvSpPr>
            <p:spPr>
              <a:xfrm>
                <a:off x="449989" y="3230634"/>
                <a:ext cx="1669416" cy="771792"/>
              </a:xfrm>
              <a:prstGeom prst="rect">
                <a:avLst/>
              </a:prstGeom>
              <a:blipFill>
                <a:blip r:embed="rId4"/>
                <a:stretch>
                  <a:fillRect l="-5839" r="-5839" b="-3937"/>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79265D69-CD8E-566C-7823-59D59F7DE758}"/>
              </a:ext>
            </a:extLst>
          </p:cNvPr>
          <p:cNvSpPr txBox="1"/>
          <p:nvPr/>
        </p:nvSpPr>
        <p:spPr>
          <a:xfrm>
            <a:off x="449989" y="3908815"/>
            <a:ext cx="25502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91" name="yt_shape_12191"/>
          <p:cNvSpPr txBox="1"/>
          <p:nvPr/>
        </p:nvSpPr>
        <p:spPr>
          <a:xfrm>
            <a:off x="540000" y="900000"/>
            <a:ext cx="2220160"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旋转型</a:t>
            </a:r>
          </a:p>
        </p:txBody>
      </p:sp>
      <p:sp>
        <p:nvSpPr>
          <p:cNvPr id="12192" name="yt_shape_12192"/>
          <p:cNvSpPr txBox="1"/>
          <p:nvPr/>
        </p:nvSpPr>
        <p:spPr>
          <a:xfrm>
            <a:off x="540119" y="1389433"/>
            <a:ext cx="10884473" cy="3952651"/>
          </a:xfrm>
          <a:prstGeom prst="rect">
            <a:avLst/>
          </a:prstGeom>
          <a:ln>
            <a:solidFill>
              <a:srgbClr val="000000"/>
            </a:solidFill>
          </a:ln>
        </p:spPr>
        <p:txBody>
          <a:bodyPr vert="horz" wrap="square" lIns="72000" tIns="0" rIns="72000" bIns="7200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楷体" pitchFamily="24"/>
                <a:sym typeface="_⨹_35_78762"/>
              </a:rPr>
              <a:t>如图，两个共顶点的相似三角形，绕着公共顶点旋转，可以得到另一组新的相似</a:t>
            </a:r>
            <a:r>
              <a:rPr lang="zh-CN" altLang="zh-CN" sz="2400" b="0" i="0" u="none">
                <a:solidFill>
                  <a:srgbClr val="000000"/>
                </a:solidFill>
                <a:effectLst/>
                <a:latin typeface="Times New Roman" pitchFamily="24"/>
                <a:ea typeface="楷体" pitchFamily="24"/>
              </a:rPr>
              <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三角形</a:t>
            </a:r>
            <a:r>
              <a:rPr lang="en-US" altLang="zh-CN" sz="2400" b="0" i="0" u="none">
                <a:solidFill>
                  <a:srgbClr val="000000"/>
                </a:solidFill>
                <a:effectLst/>
                <a:latin typeface="Times New Roman" pitchFamily="24"/>
                <a:ea typeface="Times New Roman" pitchFamily="24"/>
              </a:rPr>
              <a:t>.</a:t>
            </a:r>
          </a:p>
        </p:txBody>
      </p:sp>
      <p:pic>
        <p:nvPicPr>
          <p:cNvPr id="12193" name="yt_image_1219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351033" y="2573936"/>
            <a:ext cx="3489933" cy="1256157"/>
          </a:xfrm>
          <a:prstGeom prst="rect">
            <a:avLst/>
          </a:prstGeom>
          <a:noFill/>
          <a:extLst>
            <a:ext uri="{909E8E84-426E-40DD-AFC4-6F175D3DCCD1}">
              <a14:hiddenFill xmlns:a14="http://schemas.microsoft.com/office/drawing/2010/main">
                <a:solidFill>
                  <a:srgbClr val="FFFFFF"/>
                </a:solidFill>
              </a14:hiddenFill>
            </a:ext>
          </a:extLst>
        </p:spPr>
      </p:pic>
      <p:sp>
        <p:nvSpPr>
          <p:cNvPr id="12195" name="yt_shape_12195"/>
          <p:cNvSpPr txBox="1"/>
          <p:nvPr/>
        </p:nvSpPr>
        <p:spPr>
          <a:xfrm>
            <a:off x="540000" y="3880604"/>
            <a:ext cx="5483406" cy="1461481"/>
          </a:xfrm>
          <a:prstGeom prst="rect">
            <a:avLst/>
          </a:prstGeom>
          <a:ln>
            <a:noFill/>
          </a:ln>
        </p:spPr>
        <p:txBody>
          <a:bodyPr vert="horz" wrap="none" lIns="72000" tIns="0" rIns="72000" bIns="72000" rtlCol="0">
            <a:noAutofit/>
          </a:bodyPr>
          <a:lstStyle/>
          <a:p>
            <a:pPr algn="l" eaLnBrk="1" latinLnBrk="0" hangingPunct="0">
              <a:lnSpc>
                <a:spcPct val="129999"/>
              </a:lnSpc>
            </a:pP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OAB</a:t>
            </a:r>
            <a:r>
              <a:rPr lang="en-US" altLang="zh-CN" sz="1500" b="0" i="1" u="none">
                <a:solidFill>
                  <a:srgbClr val="000000"/>
                </a:solidFill>
                <a:effectLst/>
                <a:latin typeface="Times New Roman" pitchFamily="24"/>
                <a:ea typeface="Times New Roman" pitchFamily="24"/>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rPr>
              <a:t>旋转任意角度始终有</a:t>
            </a:r>
          </a:p>
          <a:p>
            <a:pPr algn="l" eaLnBrk="1" latinLnBrk="0" hangingPunct="0">
              <a:lnSpc>
                <a:spcPct val="129999"/>
              </a:lnSpc>
            </a:pP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a:t>
            </a:r>
          </a:p>
          <a:p>
            <a:pPr algn="l" eaLnBrk="1" latinLnBrk="0" hangingPunct="0">
              <a:lnSpc>
                <a:spcPct val="129999"/>
              </a:lnSpc>
            </a:pP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OBF</a:t>
            </a:r>
            <a:r>
              <a:rPr lang="en-US" altLang="zh-CN" sz="1500" b="0" i="1" u="none">
                <a:solidFill>
                  <a:srgbClr val="000000"/>
                </a:solidFill>
                <a:effectLst/>
                <a:latin typeface="Times New Roman" pitchFamily="24"/>
                <a:ea typeface="Times New Roman" pitchFamily="24"/>
              </a:rPr>
              <a:t> </a:t>
            </a:r>
          </a:p>
        </p:txBody>
      </p:sp>
      <p:pic>
        <p:nvPicPr>
          <p:cNvPr id="3" name="yt_shape_1714121556950">
            <a:extLst>
              <a:ext uri="{FF2B5EF4-FFF2-40B4-BE49-F238E27FC236}">
                <a16:creationId xmlns:a16="http://schemas.microsoft.com/office/drawing/2014/main" id="{6A2C23BB-1A60-F373-6909-FD64B01E58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96" name="yt_shape_12196"/>
          <p:cNvSpPr txBox="1"/>
          <p:nvPr/>
        </p:nvSpPr>
        <p:spPr>
          <a:xfrm>
            <a:off x="540000" y="900000"/>
            <a:ext cx="7819448" cy="2829172"/>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Cambria Math" pitchFamily="24"/>
                <a:ea typeface="Cambria Math"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p:txBody>
      </p:sp>
      <p:pic>
        <p:nvPicPr>
          <p:cNvPr id="12199" name="yt_image_12199" title="H_116.64">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839970" y="2010970"/>
            <a:ext cx="1812029" cy="148132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22DBCFB-0156-4883-AFD6-512089AC1F93}"/>
              </a:ext>
            </a:extLst>
          </p:cNvPr>
          <p:cNvSpPr txBox="1"/>
          <p:nvPr/>
        </p:nvSpPr>
        <p:spPr>
          <a:xfrm>
            <a:off x="449989" y="1804170"/>
            <a:ext cx="47377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DF86061B-E036-3AB2-0EAE-96D3166378B0}"/>
              </a:ext>
            </a:extLst>
          </p:cNvPr>
          <p:cNvSpPr txBox="1"/>
          <p:nvPr/>
        </p:nvSpPr>
        <p:spPr>
          <a:xfrm>
            <a:off x="449989" y="2279658"/>
            <a:ext cx="29089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A0086D3E-74B4-9EFA-ACDF-F9C24A256ABE}"/>
              </a:ext>
            </a:extLst>
          </p:cNvPr>
          <p:cNvSpPr txBox="1"/>
          <p:nvPr/>
        </p:nvSpPr>
        <p:spPr>
          <a:xfrm>
            <a:off x="449989" y="2755146"/>
            <a:ext cx="33661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E4B9F6C5-CCD2-63C2-4212-628BEA4FB255}"/>
              </a:ext>
            </a:extLst>
          </p:cNvPr>
          <p:cNvSpPr txBox="1"/>
          <p:nvPr/>
        </p:nvSpPr>
        <p:spPr>
          <a:xfrm>
            <a:off x="449989" y="3230634"/>
            <a:ext cx="2858199" cy="51798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1483</Words>
  <Application>Microsoft Office PowerPoint</Application>
  <PresentationFormat>宽屏</PresentationFormat>
  <Paragraphs>160</Paragraphs>
  <Slides>18</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18</vt:i4>
      </vt:variant>
    </vt:vector>
  </HeadingPairs>
  <TitlesOfParts>
    <vt:vector size="39" baseType="lpstr">
      <vt:lpstr>_⨹_1_32ea8</vt:lpstr>
      <vt:lpstr>_⨹_1_8c39d</vt:lpstr>
      <vt:lpstr>_⨹_1_bc6cd</vt:lpstr>
      <vt:lpstr>_⨹_35_2ece4</vt:lpstr>
      <vt:lpstr>_⨹_35_78762</vt:lpstr>
      <vt:lpstr>_⨹_4_8abc4</vt:lpstr>
      <vt:lpstr>_⨹_5_15d92</vt:lpstr>
      <vt:lpstr>_⨹_5_28879</vt:lpstr>
      <vt:lpstr>Finished</vt:lpstr>
      <vt:lpstr>等线</vt:lpstr>
      <vt:lpstr>等线 Light</vt:lpstr>
      <vt:lpstr>黑体</vt:lpstr>
      <vt:lpstr>华文行楷</vt:lpstr>
      <vt:lpstr>楷体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8</cp:revision>
  <dcterms:created xsi:type="dcterms:W3CDTF">2024-04-26T08:46:26Z</dcterms:created>
  <dcterms:modified xsi:type="dcterms:W3CDTF">2024-04-28T02:53:03Z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