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1" r:id="rId7"/>
    <p:sldId id="315" r:id="rId8"/>
    <p:sldId id="317" r:id="rId9"/>
    <p:sldId id="319" r:id="rId10"/>
    <p:sldId id="320" r:id="rId11"/>
    <p:sldId id="321" r:id="rId12"/>
    <p:sldId id="325" r:id="rId13"/>
    <p:sldId id="32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4" name="yt_shape_1134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43" name="yt_image_1134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46" name="yt_shape_11346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平均变化率问题</a:t>
            </a:r>
          </a:p>
        </p:txBody>
      </p:sp>
      <p:sp>
        <p:nvSpPr>
          <p:cNvPr id="11347" name="yt_shape_11347"/>
          <p:cNvSpPr txBox="1"/>
          <p:nvPr/>
        </p:nvSpPr>
        <p:spPr>
          <a:xfrm>
            <a:off x="540119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（福建省中考改编）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年生产总值分别为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43903.89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b500"/>
              </a:rPr>
              <a:t>亿元及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53109.85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设这两年该地区生产总值的年平均增长率为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63cd"/>
              </a:rPr>
              <a:t>根据题意可列方程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48" name="yt_table_1134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812675"/>
              </p:ext>
            </p:extLst>
          </p:nvPr>
        </p:nvGraphicFramePr>
        <p:xfrm>
          <a:off x="540047" y="3411165"/>
          <a:ext cx="4929188" cy="1901952"/>
        </p:xfrm>
        <a:graphic>
          <a:graphicData uri="http://schemas.openxmlformats.org/drawingml/2006/table">
            <a:tbl>
              <a:tblPr/>
              <a:tblGrid>
                <a:gridCol w="4929188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43903.89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53109.85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43903.89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53109.85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43903.89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53109.85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43903.89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53109.85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pic>
        <p:nvPicPr>
          <p:cNvPr id="3" name="yt_shape_1714121442856" title="H_26.259764">
            <a:extLst>
              <a:ext uri="{FF2B5EF4-FFF2-40B4-BE49-F238E27FC236}">
                <a16:creationId xmlns:a16="http://schemas.microsoft.com/office/drawing/2014/main" id="{4E212E50-5208-4A4B-3D43-4E936D4B1A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D1437C-7EAF-1401-5579-52F5B87C54DF}"/>
              </a:ext>
            </a:extLst>
          </p:cNvPr>
          <p:cNvSpPr txBox="1"/>
          <p:nvPr/>
        </p:nvSpPr>
        <p:spPr>
          <a:xfrm>
            <a:off x="1059708" y="28757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1" name="yt_shape_1138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80" name="yt_image_1138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83" name="yt_shape_11383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某汽车销售公司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月份销售某厂家的汽车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726c,isEnd"/>
              </a:rPr>
              <a:t>在一定范围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每部汽车的进价与销售量有如下关系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若当月仅售出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aa00,isEnd"/>
              </a:rPr>
              <a:t>则该部汽车的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所有售出的汽车的进价均降低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04a2,isEnd"/>
              </a:rPr>
              <a:t>月底厂家根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据销售量一次性返利给销售公司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销售量在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部以内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每部返利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5885,isEnd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销售量在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每部返利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若该公司当月售出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则每部汽车的进价为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DFA142-F49B-1818-8B11-9A21A3B1A834}"/>
              </a:ext>
            </a:extLst>
          </p:cNvPr>
          <p:cNvSpPr txBox="1"/>
          <p:nvPr/>
        </p:nvSpPr>
        <p:spPr>
          <a:xfrm>
            <a:off x="8374907" y="3812799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26.8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5" name="yt_shape_11385"/>
          <p:cNvSpPr txBox="1"/>
          <p:nvPr/>
        </p:nvSpPr>
        <p:spPr>
          <a:xfrm>
            <a:off x="540119" y="82430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如果汽车的售价为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该公司计划当月盈利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8694"/>
              </a:rPr>
              <a:t>那么需要售出多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少部汽车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返利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386" name="yt_shape_11386"/>
          <p:cNvSpPr txBox="1"/>
          <p:nvPr/>
        </p:nvSpPr>
        <p:spPr>
          <a:xfrm>
            <a:off x="540119" y="176725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）设需要售出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部汽车，则有每部汽车的利润为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a1b29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0.9.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387" name="yt_shape_11387"/>
          <p:cNvSpPr txBox="1"/>
          <p:nvPr/>
        </p:nvSpPr>
        <p:spPr>
          <a:xfrm>
            <a:off x="540000" y="4167087"/>
            <a:ext cx="600805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（不合题意，舍去）；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时，则有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E8C550-B4EA-D812-F7E9-3AFD61623DB5}"/>
              </a:ext>
            </a:extLst>
          </p:cNvPr>
          <p:cNvSpPr txBox="1"/>
          <p:nvPr/>
        </p:nvSpPr>
        <p:spPr>
          <a:xfrm>
            <a:off x="450108" y="1592324"/>
            <a:ext cx="111305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）设需要售出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部汽车，则有每部汽车的利润为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a1b29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BB0105-7D9C-3BC6-D07E-095245291052}"/>
              </a:ext>
            </a:extLst>
          </p:cNvPr>
          <p:cNvSpPr txBox="1"/>
          <p:nvPr/>
        </p:nvSpPr>
        <p:spPr>
          <a:xfrm>
            <a:off x="450108" y="1988840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140258-39EC-94DC-858E-51D8E8AC3847}"/>
              </a:ext>
            </a:extLst>
          </p:cNvPr>
          <p:cNvSpPr txBox="1"/>
          <p:nvPr/>
        </p:nvSpPr>
        <p:spPr>
          <a:xfrm>
            <a:off x="450108" y="2499860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379526-35E5-921B-2B9D-29CF18955C1B}"/>
              </a:ext>
            </a:extLst>
          </p:cNvPr>
          <p:cNvSpPr txBox="1"/>
          <p:nvPr/>
        </p:nvSpPr>
        <p:spPr>
          <a:xfrm>
            <a:off x="450108" y="3003916"/>
            <a:ext cx="475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ACA55C-53B7-590A-EBF7-C5B843DF6443}"/>
              </a:ext>
            </a:extLst>
          </p:cNvPr>
          <p:cNvSpPr txBox="1"/>
          <p:nvPr/>
        </p:nvSpPr>
        <p:spPr>
          <a:xfrm>
            <a:off x="450108" y="3429000"/>
            <a:ext cx="3132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5C08FD-6B0F-BEEB-96C3-0F778ABB372A}"/>
              </a:ext>
            </a:extLst>
          </p:cNvPr>
          <p:cNvSpPr txBox="1"/>
          <p:nvPr/>
        </p:nvSpPr>
        <p:spPr>
          <a:xfrm>
            <a:off x="449989" y="3868012"/>
            <a:ext cx="6082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（不合题意，舍去）；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071C6E-8EA1-790A-5244-28B19CAC5A4F}"/>
              </a:ext>
            </a:extLst>
          </p:cNvPr>
          <p:cNvSpPr txBox="1"/>
          <p:nvPr/>
        </p:nvSpPr>
        <p:spPr>
          <a:xfrm>
            <a:off x="449989" y="4365104"/>
            <a:ext cx="613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时，则有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1C706E-8775-E64B-717C-0FB7A1059AF0}"/>
              </a:ext>
            </a:extLst>
          </p:cNvPr>
          <p:cNvSpPr txBox="1"/>
          <p:nvPr/>
        </p:nvSpPr>
        <p:spPr>
          <a:xfrm>
            <a:off x="449989" y="4797152"/>
            <a:ext cx="3132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1388"/>
          <p:cNvSpPr txBox="1"/>
          <p:nvPr/>
        </p:nvSpPr>
        <p:spPr>
          <a:xfrm>
            <a:off x="540000" y="5190665"/>
            <a:ext cx="595996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（不合题意，舍去），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不合题意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" name="yt_shape_11389"/>
          <p:cNvSpPr txBox="1"/>
          <p:nvPr/>
        </p:nvSpPr>
        <p:spPr>
          <a:xfrm>
            <a:off x="540000" y="6630231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答：需要售出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部汽车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A5826A2-BB58-87AC-E30D-56F02B4BBE19}"/>
              </a:ext>
            </a:extLst>
          </p:cNvPr>
          <p:cNvSpPr txBox="1"/>
          <p:nvPr/>
        </p:nvSpPr>
        <p:spPr>
          <a:xfrm>
            <a:off x="449989" y="5143859"/>
            <a:ext cx="6082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（不合题意，舍去），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AA8E95-95A8-C681-EB3D-221B446EE02D}"/>
              </a:ext>
            </a:extLst>
          </p:cNvPr>
          <p:cNvSpPr txBox="1"/>
          <p:nvPr/>
        </p:nvSpPr>
        <p:spPr>
          <a:xfrm>
            <a:off x="449989" y="558924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63E92CE-5BD2-5F75-F994-417947E01B6C}"/>
              </a:ext>
            </a:extLst>
          </p:cNvPr>
          <p:cNvSpPr txBox="1"/>
          <p:nvPr/>
        </p:nvSpPr>
        <p:spPr>
          <a:xfrm>
            <a:off x="449989" y="6007361"/>
            <a:ext cx="2772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F02C2AD-E972-C481-7642-1D3F4A933C79}"/>
              </a:ext>
            </a:extLst>
          </p:cNvPr>
          <p:cNvSpPr txBox="1"/>
          <p:nvPr/>
        </p:nvSpPr>
        <p:spPr>
          <a:xfrm>
            <a:off x="449989" y="6381328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答：需要售出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部汽车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1" name="yt_shape_11391"/>
          <p:cNvSpPr txBox="1"/>
          <p:nvPr/>
        </p:nvSpPr>
        <p:spPr>
          <a:xfrm>
            <a:off x="540119" y="1343371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2_4f755"/>
              </a:rPr>
              <a:t>解答与销售有关的商品利润问题时，要能准确用未知数表示商品销售量和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销售利润，此外，还要正确理解商品销售量和销售利润之间的关系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2_73aae"/>
              </a:rPr>
              <a:t>列一元二次方程解应用题的一般步骤可归结为六个字：审、设、列、解、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验、答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1390"/>
          <p:cNvSpPr txBox="1"/>
          <p:nvPr/>
        </p:nvSpPr>
        <p:spPr>
          <a:xfrm>
            <a:off x="532182" y="879807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0" name="yt_shape_11350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（重庆市中考）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某新建工业园区今年六月份提供就业岗位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f11e,isEnd"/>
              </a:rPr>
              <a:t>并按计划逐月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预计八月份将提供岗位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31367,isEnd"/>
              </a:rPr>
              <a:t>八两个月提供就业岗位数量的月平均增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DF53B3-B1BE-A041-3FC0-5AD52E0E49D4}"/>
              </a:ext>
            </a:extLst>
          </p:cNvPr>
          <p:cNvSpPr txBox="1"/>
          <p:nvPr/>
        </p:nvSpPr>
        <p:spPr>
          <a:xfrm>
            <a:off x="5557096" y="1804170"/>
            <a:ext cx="340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2" name="yt_shape_11352"/>
          <p:cNvSpPr txBox="1"/>
          <p:nvPr/>
        </p:nvSpPr>
        <p:spPr>
          <a:xfrm>
            <a:off x="540119" y="1791692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求每个月生产成本的下降率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）设每个月生产成本的下降率为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，根据题意得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2f6da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（不合题意，舍去）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答：每个月生产成本的下降率为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请你预测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月份该公司的生产成本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342.95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（万元）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答：预测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月份该公司的生产成本为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342.95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4C5C72-9427-21D2-9BD6-C4EEB7A523BC}"/>
              </a:ext>
            </a:extLst>
          </p:cNvPr>
          <p:cNvSpPr txBox="1"/>
          <p:nvPr/>
        </p:nvSpPr>
        <p:spPr>
          <a:xfrm>
            <a:off x="450108" y="2220374"/>
            <a:ext cx="112004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）设每个月生产成本的下降率为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，根据题意得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2f6da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8CB62A-36E9-7EF7-DEB5-B0EF8DFC2078}"/>
              </a:ext>
            </a:extLst>
          </p:cNvPr>
          <p:cNvSpPr txBox="1"/>
          <p:nvPr/>
        </p:nvSpPr>
        <p:spPr>
          <a:xfrm>
            <a:off x="450108" y="2695862"/>
            <a:ext cx="2321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3A0B01-8EA9-EFE7-00FE-9BFDA79F6885}"/>
              </a:ext>
            </a:extLst>
          </p:cNvPr>
          <p:cNvSpPr txBox="1"/>
          <p:nvPr/>
        </p:nvSpPr>
        <p:spPr>
          <a:xfrm>
            <a:off x="497733" y="3171350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（不合题意，舍去）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C531BB-2E38-309A-9651-DC40B8312D95}"/>
              </a:ext>
            </a:extLst>
          </p:cNvPr>
          <p:cNvSpPr txBox="1"/>
          <p:nvPr/>
        </p:nvSpPr>
        <p:spPr>
          <a:xfrm>
            <a:off x="450108" y="3646838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答：每个月生产成本的下降率为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527DBA-9448-91C9-C03B-16D322F33805}"/>
              </a:ext>
            </a:extLst>
          </p:cNvPr>
          <p:cNvSpPr txBox="1"/>
          <p:nvPr/>
        </p:nvSpPr>
        <p:spPr>
          <a:xfrm>
            <a:off x="450108" y="4597814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342.95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（万元）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FC02CF-6AA5-EEC5-0A21-4D212ACF7B9A}"/>
              </a:ext>
            </a:extLst>
          </p:cNvPr>
          <p:cNvSpPr txBox="1"/>
          <p:nvPr/>
        </p:nvSpPr>
        <p:spPr>
          <a:xfrm>
            <a:off x="450108" y="5073302"/>
            <a:ext cx="642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答：预测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月份该公司的生产成本为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342.95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3418" y="836712"/>
            <a:ext cx="1102848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某公司今年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月份的生产成本是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由于改进技术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生产成本逐月下降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1_39c22,isEnd"/>
              </a:rPr>
              <a:t>3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</a:b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月份的生产成本是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361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假设该公司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月每个月生产成本的下降率都相同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7" name="yt_shape_11357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利润问题</a:t>
            </a:r>
          </a:p>
        </p:txBody>
      </p:sp>
      <p:sp>
        <p:nvSpPr>
          <p:cNvPr id="11358" name="yt_shape_11358"/>
          <p:cNvSpPr txBox="1"/>
          <p:nvPr/>
        </p:nvSpPr>
        <p:spPr>
          <a:xfrm>
            <a:off x="540120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某种花卉每盆的盈利与每盆的株数有一定的关系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每盆植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平均每株盈利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a6c7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若每盆增加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平均每株盈利减少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要使每盆的盈利达到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b19f"/>
              </a:rPr>
              <a:t>每盆应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多植多少株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设每盆多植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则可以列出的方程是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59" name="yt_table_1135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260555"/>
              </p:ext>
            </p:extLst>
          </p:nvPr>
        </p:nvGraphicFramePr>
        <p:xfrm>
          <a:off x="540047" y="2829000"/>
          <a:ext cx="4541838" cy="1901952"/>
        </p:xfrm>
        <a:graphic>
          <a:graphicData uri="http://schemas.openxmlformats.org/drawingml/2006/table">
            <a:tbl>
              <a:tblPr/>
              <a:tblGrid>
                <a:gridCol w="4541838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pic>
        <p:nvPicPr>
          <p:cNvPr id="3" name="yt_shape_1714121442925" title="H_26.259764">
            <a:extLst>
              <a:ext uri="{FF2B5EF4-FFF2-40B4-BE49-F238E27FC236}">
                <a16:creationId xmlns:a16="http://schemas.microsoft.com/office/drawing/2014/main" id="{C2BE2E30-D238-7C0B-E942-0110B1397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8B3CB1-D5FD-681F-9E82-F45D3A89C1FD}"/>
              </a:ext>
            </a:extLst>
          </p:cNvPr>
          <p:cNvSpPr txBox="1"/>
          <p:nvPr/>
        </p:nvSpPr>
        <p:spPr>
          <a:xfrm>
            <a:off x="7995496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1" name="yt_shape_11361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某商品的成本价为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出售价比成本高出五成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由于销路不畅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2505,isEnd"/>
              </a:rPr>
              <a:t>连续两次打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但仍可赚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若两次打的折扣相同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则每次所打的是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某电脑批发店的一款鼠标垫现在的售价为每个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每星期可卖出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ee9e,isEnd"/>
              </a:rPr>
              <a:t>市场调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查反映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每涨价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每星期要少卖出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9cb8,isEnd"/>
              </a:rPr>
              <a:t>已知进价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当鼠标垫售价为多少元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这星期利润为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解：设每个鼠标垫涨价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元，根据题意，得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（不合题意，舍去）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故售价为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元；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同理可得，降价时售价为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即售价为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元时，这星期利润为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D13C0B-3C85-DB75-B7FD-8547BBCCF77F}"/>
              </a:ext>
            </a:extLst>
          </p:cNvPr>
          <p:cNvSpPr txBox="1"/>
          <p:nvPr/>
        </p:nvSpPr>
        <p:spPr>
          <a:xfrm>
            <a:off x="89845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507E95-5195-29A8-6EA2-DDE1611A9E9B}"/>
              </a:ext>
            </a:extLst>
          </p:cNvPr>
          <p:cNvSpPr txBox="1"/>
          <p:nvPr/>
        </p:nvSpPr>
        <p:spPr>
          <a:xfrm>
            <a:off x="450108" y="3230634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解：设每个鼠标垫涨价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元，根据题意，得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A8F4D5-D852-3474-D3DB-0F93C164D779}"/>
              </a:ext>
            </a:extLst>
          </p:cNvPr>
          <p:cNvSpPr txBox="1"/>
          <p:nvPr/>
        </p:nvSpPr>
        <p:spPr>
          <a:xfrm>
            <a:off x="450108" y="3706122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D0BDC3-789A-0542-5D56-D986ED391985}"/>
              </a:ext>
            </a:extLst>
          </p:cNvPr>
          <p:cNvSpPr txBox="1"/>
          <p:nvPr/>
        </p:nvSpPr>
        <p:spPr>
          <a:xfrm>
            <a:off x="450108" y="4181610"/>
            <a:ext cx="1010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（不合题意，舍去）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D9B55A-3620-E5AE-412C-BDA5487DCB72}"/>
              </a:ext>
            </a:extLst>
          </p:cNvPr>
          <p:cNvSpPr txBox="1"/>
          <p:nvPr/>
        </p:nvSpPr>
        <p:spPr>
          <a:xfrm>
            <a:off x="450108" y="4657098"/>
            <a:ext cx="421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同理可得，降价时售价为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ED672C-A61F-ABDF-F2A9-F17DB027A6FA}"/>
              </a:ext>
            </a:extLst>
          </p:cNvPr>
          <p:cNvSpPr txBox="1"/>
          <p:nvPr/>
        </p:nvSpPr>
        <p:spPr>
          <a:xfrm>
            <a:off x="450108" y="5132586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元时，这星期利润为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4" name="yt_shape_11364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忽略题中的限制条件致错</a:t>
            </a:r>
          </a:p>
        </p:txBody>
      </p:sp>
      <p:sp>
        <p:nvSpPr>
          <p:cNvPr id="11365" name="yt_shape_11365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某商场销售一批名牌衬衫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为了扩大销售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61cc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尽快减少库存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商场决定采取适当降价措施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e729,isEnd"/>
              </a:rPr>
              <a:t>如果每件衬衫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商场平均每天可多售出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若商场平均每天盈利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485e,isEnd"/>
              </a:rPr>
              <a:t>每件衬衫应降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442987" title="H_26.259764">
            <a:extLst>
              <a:ext uri="{FF2B5EF4-FFF2-40B4-BE49-F238E27FC236}">
                <a16:creationId xmlns:a16="http://schemas.microsoft.com/office/drawing/2014/main" id="{37F1004E-268F-1CCD-C8DA-3F6D617F5B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9E1924-B523-DEED-0893-F22A4914BBB0}"/>
              </a:ext>
            </a:extLst>
          </p:cNvPr>
          <p:cNvSpPr txBox="1"/>
          <p:nvPr/>
        </p:nvSpPr>
        <p:spPr>
          <a:xfrm>
            <a:off x="1364508" y="276909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yt_shape_1136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66" name="yt_image_1136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69" name="yt_shape_11369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（广元东城实验中学期中）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某机械厂七月份生产零件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984c"/>
              </a:rPr>
              <a:t>第三季度生产零件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如果每月的增长率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70" name="yt_table_1137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375840"/>
              </p:ext>
            </p:extLst>
          </p:nvPr>
        </p:nvGraphicFramePr>
        <p:xfrm>
          <a:off x="540047" y="2441600"/>
          <a:ext cx="5989638" cy="1901952"/>
        </p:xfrm>
        <a:graphic>
          <a:graphicData uri="http://schemas.openxmlformats.org/drawingml/2006/table">
            <a:tbl>
              <a:tblPr/>
              <a:tblGrid>
                <a:gridCol w="5989638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A10D7E0-E2CD-E066-41B5-CC71E5953E92}"/>
              </a:ext>
            </a:extLst>
          </p:cNvPr>
          <p:cNvSpPr txBox="1"/>
          <p:nvPr/>
        </p:nvSpPr>
        <p:spPr>
          <a:xfrm>
            <a:off x="6623896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2" name="yt_shape_11372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某商店销售某种品牌的茶叶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购进时的价格是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根据市场调查发现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6280,isEnd"/>
              </a:rPr>
              <a:t>在一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段时间内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销售单价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之间满足的关系如图所示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8b61,isEnd"/>
              </a:rPr>
              <a:t>要使该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商店销售这种茶叶获得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元的销售利润且让利于顾客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7870,isEnd"/>
              </a:rPr>
              <a:t>则该茶叶的销售单价应定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kg.</a:t>
            </a:r>
          </a:p>
        </p:txBody>
      </p:sp>
      <p:pic>
        <p:nvPicPr>
          <p:cNvPr id="11373" name="yt_image_11373" title="H_113.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5935" y="2972062"/>
            <a:ext cx="2140129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0E8DA6-29CB-A7EB-B95B-E1FB1416C3CC}"/>
              </a:ext>
            </a:extLst>
          </p:cNvPr>
          <p:cNvSpPr txBox="1"/>
          <p:nvPr/>
        </p:nvSpPr>
        <p:spPr>
          <a:xfrm>
            <a:off x="1364509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5" name="yt_shape_1137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某烘焙店生产的蛋糕礼盒分为六个档次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第一档次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即最低档次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c637"/>
              </a:rPr>
              <a:t>的产品每天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调查表明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生产提高一个档次的蛋糕产品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d71d"/>
              </a:rPr>
              <a:t>该产品每件利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润增加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76" name="yt_shape_11376"/>
          <p:cNvSpPr txBox="1"/>
          <p:nvPr/>
        </p:nvSpPr>
        <p:spPr>
          <a:xfrm>
            <a:off x="540000" y="2339566"/>
            <a:ext cx="103105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若生产的某批次蛋糕每件利润为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求此批次蛋糕属第几档次产品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377" name="yt_shape_11377"/>
          <p:cNvSpPr txBox="1"/>
          <p:nvPr/>
        </p:nvSpPr>
        <p:spPr>
          <a:xfrm>
            <a:off x="540000" y="2818869"/>
            <a:ext cx="438581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即此批次蛋糕属第三档次产品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78" name="yt_shape_11378"/>
          <p:cNvSpPr txBox="1"/>
          <p:nvPr/>
        </p:nvSpPr>
        <p:spPr>
          <a:xfrm>
            <a:off x="540119" y="37783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由于生产工序不同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蛋糕产品每提高一个档次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一天产量会减少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90b5"/>
              </a:rPr>
              <a:t>若生产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的某档次产品一天的总利润为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求该烘焙店生产的是第几档次的产品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379" name="yt_shape_11379"/>
          <p:cNvSpPr txBox="1"/>
          <p:nvPr/>
        </p:nvSpPr>
        <p:spPr>
          <a:xfrm>
            <a:off x="540000" y="4737739"/>
            <a:ext cx="733854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）设烘焙店生产的是第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档次的产品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][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（不合题意，舍去）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即该烘焙店生产的是第五档次的产品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E3DE34-AD83-F8E7-2CF7-922CCA41D65E}"/>
              </a:ext>
            </a:extLst>
          </p:cNvPr>
          <p:cNvSpPr txBox="1"/>
          <p:nvPr/>
        </p:nvSpPr>
        <p:spPr>
          <a:xfrm>
            <a:off x="449989" y="2772063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E021B8-D242-9487-70A8-B28C2A805866}"/>
              </a:ext>
            </a:extLst>
          </p:cNvPr>
          <p:cNvSpPr txBox="1"/>
          <p:nvPr/>
        </p:nvSpPr>
        <p:spPr>
          <a:xfrm>
            <a:off x="449989" y="3247551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即此批次蛋糕属第三档次产品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A775E2-2D59-2975-7252-73945EF7445B}"/>
              </a:ext>
            </a:extLst>
          </p:cNvPr>
          <p:cNvSpPr txBox="1"/>
          <p:nvPr/>
        </p:nvSpPr>
        <p:spPr>
          <a:xfrm>
            <a:off x="449989" y="4690933"/>
            <a:ext cx="612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）设烘焙店生产的是第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档次的产品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16BCEF-C97A-07F4-DA49-819E183AACFE}"/>
              </a:ext>
            </a:extLst>
          </p:cNvPr>
          <p:cNvSpPr txBox="1"/>
          <p:nvPr/>
        </p:nvSpPr>
        <p:spPr>
          <a:xfrm>
            <a:off x="449989" y="5166421"/>
            <a:ext cx="7447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B8C82D-0420-A8CA-C29D-09333510B74C}"/>
              </a:ext>
            </a:extLst>
          </p:cNvPr>
          <p:cNvSpPr txBox="1"/>
          <p:nvPr/>
        </p:nvSpPr>
        <p:spPr>
          <a:xfrm>
            <a:off x="449989" y="5641910"/>
            <a:ext cx="55377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（不合题意，舍去）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08F49B-7F93-ACE7-07E1-CCA8AB1C6204}"/>
              </a:ext>
            </a:extLst>
          </p:cNvPr>
          <p:cNvSpPr txBox="1"/>
          <p:nvPr/>
        </p:nvSpPr>
        <p:spPr>
          <a:xfrm>
            <a:off x="449989" y="6117397"/>
            <a:ext cx="513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即该烘焙店生产的是第五档次的产品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1283</Words>
  <Application>Microsoft Office PowerPoint</Application>
  <PresentationFormat>宽屏</PresentationFormat>
  <Paragraphs>108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5" baseType="lpstr">
      <vt:lpstr>,isEnd</vt:lpstr>
      <vt:lpstr>_⨹_1_2f6da</vt:lpstr>
      <vt:lpstr>_⨹_1_361cc,isEnd</vt:lpstr>
      <vt:lpstr>_⨹_1_39c22,isEnd</vt:lpstr>
      <vt:lpstr>_⨹_1_7a6c7</vt:lpstr>
      <vt:lpstr>_⨹_1_a1b29</vt:lpstr>
      <vt:lpstr>_⨹_1_f5885,isEnd</vt:lpstr>
      <vt:lpstr>_⨹_11_07870,isEnd</vt:lpstr>
      <vt:lpstr>_⨹_17_31367,isEnd</vt:lpstr>
      <vt:lpstr>_⨹_2_b6280,isEnd</vt:lpstr>
      <vt:lpstr>_⨹_3_0ee9e,isEnd</vt:lpstr>
      <vt:lpstr>_⨹_3_1b500</vt:lpstr>
      <vt:lpstr>_⨹_3_8b19f</vt:lpstr>
      <vt:lpstr>_⨹_3_98b61,isEnd</vt:lpstr>
      <vt:lpstr>_⨹_3_c90b5</vt:lpstr>
      <vt:lpstr>_⨹_32_4f755</vt:lpstr>
      <vt:lpstr>_⨹_32_73aae</vt:lpstr>
      <vt:lpstr>_⨹_4_f9cb8,isEnd</vt:lpstr>
      <vt:lpstr>_⨹_5_4726c,isEnd</vt:lpstr>
      <vt:lpstr>_⨹_5_704a2,isEnd</vt:lpstr>
      <vt:lpstr>_⨹_5_ac637</vt:lpstr>
      <vt:lpstr>_⨹_5_c2505,isEnd</vt:lpstr>
      <vt:lpstr>_⨹_6_2e729,isEnd</vt:lpstr>
      <vt:lpstr>_⨹_6_2f11e,isEnd</vt:lpstr>
      <vt:lpstr>_⨹_6_4aa00,isEnd</vt:lpstr>
      <vt:lpstr>_⨹_6_8485e,isEnd</vt:lpstr>
      <vt:lpstr>_⨹_6_bd71d</vt:lpstr>
      <vt:lpstr>_⨹_7_28694</vt:lpstr>
      <vt:lpstr>_⨹_8_3984c</vt:lpstr>
      <vt:lpstr>_⨹_8_463cd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2024-04-28T02:15:36Z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