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2" r:id="rId6"/>
    <p:sldId id="316" r:id="rId7"/>
    <p:sldId id="318" r:id="rId8"/>
    <p:sldId id="322" r:id="rId9"/>
    <p:sldId id="324" r:id="rId10"/>
    <p:sldId id="330" r:id="rId11"/>
    <p:sldId id="326" r:id="rId12"/>
    <p:sldId id="327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0" name="yt_shape_107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59" name="yt_image_1075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2" name="yt_shape_10762"/>
          <p:cNvSpPr txBox="1"/>
          <p:nvPr/>
        </p:nvSpPr>
        <p:spPr>
          <a:xfrm>
            <a:off x="540000" y="1482165"/>
            <a:ext cx="890949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用直接开平方法解形如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）的一元二次方程</a:t>
            </a:r>
          </a:p>
        </p:txBody>
      </p:sp>
      <p:sp>
        <p:nvSpPr>
          <p:cNvPr id="10763" name="yt_shape_10763"/>
          <p:cNvSpPr txBox="1"/>
          <p:nvPr/>
        </p:nvSpPr>
        <p:spPr>
          <a:xfrm>
            <a:off x="540000" y="1971599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下列方程可用直接开平方法求解的是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4" name="yt_table_107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23516"/>
              </p:ext>
            </p:extLst>
          </p:nvPr>
        </p:nvGraphicFramePr>
        <p:xfrm>
          <a:off x="540047" y="2450902"/>
          <a:ext cx="6866255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97815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sp>
        <p:nvSpPr>
          <p:cNvPr id="10766" name="yt_shape_10766"/>
          <p:cNvSpPr txBox="1"/>
          <p:nvPr/>
        </p:nvSpPr>
        <p:spPr>
          <a:xfrm>
            <a:off x="540000" y="3452456"/>
            <a:ext cx="58782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7" name="yt_table_107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296315"/>
              </p:ext>
            </p:extLst>
          </p:nvPr>
        </p:nvGraphicFramePr>
        <p:xfrm>
          <a:off x="540047" y="3931759"/>
          <a:ext cx="6386830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498725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10769" name="yt_shape_10769"/>
          <p:cNvSpPr txBox="1"/>
          <p:nvPr/>
        </p:nvSpPr>
        <p:spPr>
          <a:xfrm>
            <a:off x="540000" y="4933313"/>
            <a:ext cx="4364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（答题模板）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</a:p>
        </p:txBody>
      </p:sp>
      <p:sp>
        <p:nvSpPr>
          <p:cNvPr id="10770" name="yt_shape_10770"/>
          <p:cNvSpPr txBox="1"/>
          <p:nvPr/>
        </p:nvSpPr>
        <p:spPr>
          <a:xfrm>
            <a:off x="540000" y="5412616"/>
            <a:ext cx="61827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0771" name="yt_shape_10771"/>
          <p:cNvSpPr txBox="1"/>
          <p:nvPr/>
        </p:nvSpPr>
        <p:spPr>
          <a:xfrm>
            <a:off x="540000" y="5891919"/>
            <a:ext cx="64985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所以原方程的解为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53446">
            <a:extLst>
              <a:ext uri="{FF2B5EF4-FFF2-40B4-BE49-F238E27FC236}">
                <a16:creationId xmlns:a16="http://schemas.microsoft.com/office/drawing/2014/main" id="{D20FF4A6-08E8-EFD7-D6BE-8A9C88B6C3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960932-7503-0045-7BEA-10883EB101DD}"/>
              </a:ext>
            </a:extLst>
          </p:cNvPr>
          <p:cNvSpPr txBox="1"/>
          <p:nvPr/>
        </p:nvSpPr>
        <p:spPr>
          <a:xfrm>
            <a:off x="6241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12A87A-5E4C-4600-5C4E-8A422B9372F9}"/>
              </a:ext>
            </a:extLst>
          </p:cNvPr>
          <p:cNvSpPr txBox="1"/>
          <p:nvPr/>
        </p:nvSpPr>
        <p:spPr>
          <a:xfrm>
            <a:off x="5458552" y="340565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B021E-3CC2-B3B3-C5E4-7C9576A44977}"/>
              </a:ext>
            </a:extLst>
          </p:cNvPr>
          <p:cNvSpPr txBox="1"/>
          <p:nvPr/>
        </p:nvSpPr>
        <p:spPr>
          <a:xfrm>
            <a:off x="1669189" y="536581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CB56EC-8423-83EE-0B93-4D8049FFD538}"/>
              </a:ext>
            </a:extLst>
          </p:cNvPr>
          <p:cNvSpPr txBox="1"/>
          <p:nvPr/>
        </p:nvSpPr>
        <p:spPr>
          <a:xfrm>
            <a:off x="5506177" y="536581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2B25D9-2B65-6CD2-7B86-B001855DFC0A}"/>
              </a:ext>
            </a:extLst>
          </p:cNvPr>
          <p:cNvSpPr txBox="1"/>
          <p:nvPr/>
        </p:nvSpPr>
        <p:spPr>
          <a:xfrm>
            <a:off x="4086952" y="584511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C1C58F-7AF4-5B91-B830-5537F9AE78D2}"/>
              </a:ext>
            </a:extLst>
          </p:cNvPr>
          <p:cNvSpPr txBox="1"/>
          <p:nvPr/>
        </p:nvSpPr>
        <p:spPr>
          <a:xfrm>
            <a:off x="6047514" y="58451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1" name="yt_shape_10821"/>
          <p:cNvSpPr txBox="1"/>
          <p:nvPr/>
        </p:nvSpPr>
        <p:spPr>
          <a:xfrm>
            <a:off x="540000" y="900000"/>
            <a:ext cx="821378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解：两边开平方得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（舍去），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303D49-9BBC-7CC9-CA96-98722CE5D180}"/>
              </a:ext>
            </a:extLst>
          </p:cNvPr>
          <p:cNvSpPr txBox="1"/>
          <p:nvPr/>
        </p:nvSpPr>
        <p:spPr>
          <a:xfrm>
            <a:off x="449989" y="1328682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解：两边开平方得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BD51EB-09EE-BC2C-026B-1A8D140307B5}"/>
              </a:ext>
            </a:extLst>
          </p:cNvPr>
          <p:cNvSpPr txBox="1"/>
          <p:nvPr/>
        </p:nvSpPr>
        <p:spPr>
          <a:xfrm>
            <a:off x="449989" y="1804170"/>
            <a:ext cx="383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01D5D8-6552-F480-7101-AC1A49E64F19}"/>
              </a:ext>
            </a:extLst>
          </p:cNvPr>
          <p:cNvSpPr txBox="1"/>
          <p:nvPr/>
        </p:nvSpPr>
        <p:spPr>
          <a:xfrm>
            <a:off x="449989" y="2279658"/>
            <a:ext cx="444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5907F4-E69C-5227-DCA4-AAB06BB8DCFA}"/>
              </a:ext>
            </a:extLst>
          </p:cNvPr>
          <p:cNvSpPr txBox="1"/>
          <p:nvPr/>
        </p:nvSpPr>
        <p:spPr>
          <a:xfrm>
            <a:off x="449989" y="3230634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B25A57-B4A9-0B95-1470-791E19D1BFBD}"/>
              </a:ext>
            </a:extLst>
          </p:cNvPr>
          <p:cNvSpPr txBox="1"/>
          <p:nvPr/>
        </p:nvSpPr>
        <p:spPr>
          <a:xfrm>
            <a:off x="449989" y="3706122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CEB2ED-ED70-0865-4539-1B81EDB57A26}"/>
              </a:ext>
            </a:extLst>
          </p:cNvPr>
          <p:cNvSpPr txBox="1"/>
          <p:nvPr/>
        </p:nvSpPr>
        <p:spPr>
          <a:xfrm>
            <a:off x="449989" y="4181610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26F241-50FF-D841-575D-B54710671FB8}"/>
              </a:ext>
            </a:extLst>
          </p:cNvPr>
          <p:cNvSpPr txBox="1"/>
          <p:nvPr/>
        </p:nvSpPr>
        <p:spPr>
          <a:xfrm>
            <a:off x="449989" y="4657098"/>
            <a:ext cx="223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6" name="yt_shape_108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25" name="yt_image_1082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828" name="yt_shape_10828"/>
              <p:cNvSpPr txBox="1"/>
              <p:nvPr/>
            </p:nvSpPr>
            <p:spPr>
              <a:xfrm>
                <a:off x="540119" y="1547117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ffcd"/>
                  </a:rPr>
                  <a:t>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的两个解分别为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21f9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28" name="yt_shape_10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7117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830"/>
              <p:cNvSpPr txBox="1"/>
              <p:nvPr/>
            </p:nvSpPr>
            <p:spPr>
              <a:xfrm>
                <a:off x="540000" y="2747015"/>
                <a:ext cx="8037457" cy="3994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的两个解分别为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8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47015"/>
                <a:ext cx="8037457" cy="3994353"/>
              </a:xfrm>
              <a:prstGeom prst="rect">
                <a:avLst/>
              </a:prstGeom>
              <a:blipFill>
                <a:blip r:embed="rId4"/>
                <a:stretch>
                  <a:fillRect l="-2352" t="-2901" r="-1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4CEFB5F-536D-01D8-5D7B-031FC5A27455}"/>
              </a:ext>
            </a:extLst>
          </p:cNvPr>
          <p:cNvSpPr txBox="1"/>
          <p:nvPr/>
        </p:nvSpPr>
        <p:spPr>
          <a:xfrm>
            <a:off x="449989" y="2837027"/>
            <a:ext cx="8139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的两个解分别为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60D033-9770-9E5A-A509-80E52F59B2CB}"/>
                  </a:ext>
                </a:extLst>
              </p:cNvPr>
              <p:cNvSpPr txBox="1"/>
              <p:nvPr/>
            </p:nvSpPr>
            <p:spPr>
              <a:xfrm>
                <a:off x="449989" y="3133770"/>
                <a:ext cx="582136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60D033-9770-9E5A-A509-80E52F59B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3770"/>
                <a:ext cx="5821363" cy="1328560"/>
              </a:xfrm>
              <a:prstGeom prst="rect">
                <a:avLst/>
              </a:prstGeom>
              <a:blipFill>
                <a:blip r:embed="rId5"/>
                <a:stretch>
                  <a:fillRect l="-1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4BDCCB-3CC4-310C-5664-6CA692A6831A}"/>
                  </a:ext>
                </a:extLst>
              </p:cNvPr>
              <p:cNvSpPr txBox="1"/>
              <p:nvPr/>
            </p:nvSpPr>
            <p:spPr>
              <a:xfrm>
                <a:off x="449989" y="4213890"/>
                <a:ext cx="3937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4BDCCB-3CC4-310C-5664-6CA692A68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3890"/>
                <a:ext cx="3937698" cy="765061"/>
              </a:xfrm>
              <a:prstGeom prst="rect">
                <a:avLst/>
              </a:prstGeom>
              <a:blipFill>
                <a:blip r:embed="rId6"/>
                <a:stretch>
                  <a:fillRect l="-2477" r="-2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CCFFC3-1811-34C7-B0E2-2C70B54B79D0}"/>
                  </a:ext>
                </a:extLst>
              </p:cNvPr>
              <p:cNvSpPr txBox="1"/>
              <p:nvPr/>
            </p:nvSpPr>
            <p:spPr>
              <a:xfrm>
                <a:off x="449989" y="4789954"/>
                <a:ext cx="345414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CCFFC3-1811-34C7-B0E2-2C70B54B7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9954"/>
                <a:ext cx="3454147" cy="778460"/>
              </a:xfrm>
              <a:prstGeom prst="rect">
                <a:avLst/>
              </a:prstGeom>
              <a:blipFill>
                <a:blip r:embed="rId7"/>
                <a:stretch>
                  <a:fillRect l="-2827" r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0A0665-DB7A-EAA8-8C76-674E0DE32A5A}"/>
                  </a:ext>
                </a:extLst>
              </p:cNvPr>
              <p:cNvSpPr txBox="1"/>
              <p:nvPr/>
            </p:nvSpPr>
            <p:spPr>
              <a:xfrm>
                <a:off x="449989" y="5438026"/>
                <a:ext cx="30979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0A0665-DB7A-EAA8-8C76-674E0DE32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8026"/>
                <a:ext cx="3097911" cy="772808"/>
              </a:xfrm>
              <a:prstGeom prst="rect">
                <a:avLst/>
              </a:prstGeom>
              <a:blipFill>
                <a:blip r:embed="rId8"/>
                <a:stretch>
                  <a:fillRect l="-3150" r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F9AA64B-BD10-95B2-5B8C-CC65B67E3BFB}"/>
                  </a:ext>
                </a:extLst>
              </p:cNvPr>
              <p:cNvSpPr txBox="1"/>
              <p:nvPr/>
            </p:nvSpPr>
            <p:spPr>
              <a:xfrm>
                <a:off x="449989" y="6014090"/>
                <a:ext cx="24914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F9AA64B-BD10-95B2-5B8C-CC65B67E3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4090"/>
                <a:ext cx="2491486" cy="727278"/>
              </a:xfrm>
              <a:prstGeom prst="rect">
                <a:avLst/>
              </a:prstGeom>
              <a:blipFill>
                <a:blip r:embed="rId9"/>
                <a:stretch>
                  <a:fillRect l="-3912" r="-3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2" name="yt_shape_10832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833" name="yt_shape_10833"/>
          <p:cNvSpPr txBox="1"/>
          <p:nvPr/>
        </p:nvSpPr>
        <p:spPr>
          <a:xfrm>
            <a:off x="540119" y="1379303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11463"/>
              </a:rPr>
              <a:t>用直接开平方法解方程的关键是正确理解平方根的性质：正数有两个平方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根，它们互为相反数；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；负数没有平方根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19a00"/>
              </a:rPr>
              <a:t>负数没有平方根说明并不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是所有的一元二次方程都有实数根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2" name="yt_shape_10772"/>
              <p:cNvSpPr txBox="1"/>
              <p:nvPr/>
            </p:nvSpPr>
            <p:spPr>
              <a:xfrm>
                <a:off x="540000" y="900000"/>
                <a:ext cx="4518866" cy="54493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用直接开平方法解下列方程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解：方程两边都除以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72" name="yt_shape_10772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18866" cy="5449312"/>
              </a:xfrm>
              <a:prstGeom prst="rect">
                <a:avLst/>
              </a:prstGeom>
              <a:blipFill>
                <a:blip r:embed="rId2"/>
                <a:stretch>
                  <a:fillRect l="-4184" t="-1007" r="-3239" b="-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6B26C7-2B47-FCA6-CBCC-F6F6691650D1}"/>
              </a:ext>
            </a:extLst>
          </p:cNvPr>
          <p:cNvSpPr txBox="1"/>
          <p:nvPr/>
        </p:nvSpPr>
        <p:spPr>
          <a:xfrm>
            <a:off x="449989" y="1804170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解：方程两边都除以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000E9C-ACD9-BA5F-9452-6B362E0BBAFB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0743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1C000E9C-ACD9-BA5F-9452-6B362E0BB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074351" cy="615392"/>
              </a:xfrm>
              <a:prstGeom prst="rect">
                <a:avLst/>
              </a:prstGeom>
              <a:blipFill>
                <a:blip r:embed="rId3"/>
                <a:stretch>
                  <a:fillRect l="-2395" r="-22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9EBEB6-E58F-7DCB-6A13-FD5255CA45DD}"/>
                  </a:ext>
                </a:extLst>
              </p:cNvPr>
              <p:cNvSpPr txBox="1"/>
              <p:nvPr/>
            </p:nvSpPr>
            <p:spPr>
              <a:xfrm>
                <a:off x="449989" y="2801438"/>
                <a:ext cx="358076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2D9EBEB6-E58F-7DCB-6A13-FD5255CA4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1438"/>
                <a:ext cx="3580765" cy="615391"/>
              </a:xfrm>
              <a:prstGeom prst="rect">
                <a:avLst/>
              </a:prstGeom>
              <a:blipFill>
                <a:blip r:embed="rId4"/>
                <a:stretch>
                  <a:fillRect l="-2726" r="-25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9C82E5-43E6-CF04-14D6-2F82DF82BBFB}"/>
              </a:ext>
            </a:extLst>
          </p:cNvPr>
          <p:cNvSpPr txBox="1"/>
          <p:nvPr/>
        </p:nvSpPr>
        <p:spPr>
          <a:xfrm>
            <a:off x="449989" y="3798705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154F24-C86C-E3A2-7BD6-6B0BE1021E2E}"/>
                  </a:ext>
                </a:extLst>
              </p:cNvPr>
              <p:cNvSpPr txBox="1"/>
              <p:nvPr/>
            </p:nvSpPr>
            <p:spPr>
              <a:xfrm>
                <a:off x="449989" y="4274193"/>
                <a:ext cx="4193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7C154F24-C86C-E3A2-7BD6-6B0BE1021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4193"/>
                <a:ext cx="4193286" cy="765061"/>
              </a:xfrm>
              <a:prstGeom prst="rect">
                <a:avLst/>
              </a:prstGeom>
              <a:blipFill>
                <a:blip r:embed="rId5"/>
                <a:stretch>
                  <a:fillRect l="-2326" r="-21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CF36FD-97E9-F821-E9CF-00A9E8018277}"/>
                  </a:ext>
                </a:extLst>
              </p:cNvPr>
              <p:cNvSpPr txBox="1"/>
              <p:nvPr/>
            </p:nvSpPr>
            <p:spPr>
              <a:xfrm>
                <a:off x="449989" y="4945642"/>
                <a:ext cx="3682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hasSerialNum': 1}">
                <a:extLst>
                  <a:ext uri="{FF2B5EF4-FFF2-40B4-BE49-F238E27FC236}">
                    <a16:creationId xmlns:a16="http://schemas.microsoft.com/office/drawing/2014/main" id="{BDCF36FD-97E9-F821-E9CF-00A9E80182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5642"/>
                <a:ext cx="3682111" cy="765061"/>
              </a:xfrm>
              <a:prstGeom prst="rect">
                <a:avLst/>
              </a:prstGeom>
              <a:blipFill>
                <a:blip r:embed="rId6"/>
                <a:stretch>
                  <a:fillRect l="-2649" r="-248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6FEB30D-E326-D736-9D8D-61EE19A5A788}"/>
                  </a:ext>
                </a:extLst>
              </p:cNvPr>
              <p:cNvSpPr txBox="1"/>
              <p:nvPr/>
            </p:nvSpPr>
            <p:spPr>
              <a:xfrm>
                <a:off x="449989" y="5617091"/>
                <a:ext cx="2796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5, 'hasSerialNum': 1}">
                <a:extLst>
                  <a:ext uri="{FF2B5EF4-FFF2-40B4-BE49-F238E27FC236}">
                    <a16:creationId xmlns:a16="http://schemas.microsoft.com/office/drawing/2014/main" id="{A6FEB30D-E326-D736-9D8D-61EE19A5A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17091"/>
                <a:ext cx="2796286" cy="726326"/>
              </a:xfrm>
              <a:prstGeom prst="rect">
                <a:avLst/>
              </a:prstGeom>
              <a:blipFill>
                <a:blip r:embed="rId7"/>
                <a:stretch>
                  <a:fillRect l="-3486" r="-326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9" name="yt_shape_10779"/>
          <p:cNvSpPr txBox="1"/>
          <p:nvPr/>
        </p:nvSpPr>
        <p:spPr>
          <a:xfrm>
            <a:off x="540000" y="900000"/>
            <a:ext cx="103537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用直接开平方法解形如（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）的一元二次方程</a:t>
            </a:r>
          </a:p>
        </p:txBody>
      </p:sp>
      <p:sp>
        <p:nvSpPr>
          <p:cNvPr id="10780" name="yt_shape_1078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可转化为两个一元一次方程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c16c"/>
              </a:rPr>
              <a:t>其中一个一元一次方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则另一个一元一次方程是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1" name="yt_table_107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82797"/>
              </p:ext>
            </p:extLst>
          </p:nvPr>
        </p:nvGraphicFramePr>
        <p:xfrm>
          <a:off x="540047" y="2348869"/>
          <a:ext cx="5913755" cy="950976"/>
        </p:xfrm>
        <a:graphic>
          <a:graphicData uri="http://schemas.openxmlformats.org/drawingml/2006/table">
            <a:tbl>
              <a:tblPr/>
              <a:tblGrid>
                <a:gridCol w="3583305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sp>
        <p:nvSpPr>
          <p:cNvPr id="10783" name="yt_shape_10783"/>
          <p:cNvSpPr txBox="1"/>
          <p:nvPr/>
        </p:nvSpPr>
        <p:spPr>
          <a:xfrm>
            <a:off x="540000" y="3350423"/>
            <a:ext cx="6387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4" name="yt_table_107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671857"/>
              </p:ext>
            </p:extLst>
          </p:nvPr>
        </p:nvGraphicFramePr>
        <p:xfrm>
          <a:off x="540047" y="3829726"/>
          <a:ext cx="6556693" cy="950976"/>
        </p:xfrm>
        <a:graphic>
          <a:graphicData uri="http://schemas.openxmlformats.org/drawingml/2006/table">
            <a:tbl>
              <a:tblPr/>
              <a:tblGrid>
                <a:gridCol w="358330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sp>
        <p:nvSpPr>
          <p:cNvPr id="10786" name="yt_shape_10786"/>
          <p:cNvSpPr txBox="1"/>
          <p:nvPr/>
        </p:nvSpPr>
        <p:spPr>
          <a:xfrm>
            <a:off x="540119" y="48312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直接开平方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523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53619">
            <a:extLst>
              <a:ext uri="{FF2B5EF4-FFF2-40B4-BE49-F238E27FC236}">
                <a16:creationId xmlns:a16="http://schemas.microsoft.com/office/drawing/2014/main" id="{F468FF1E-A33E-373F-06E9-36FB881DF4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FFB9D3-836E-943D-BCCA-444E367A99AB}"/>
              </a:ext>
            </a:extLst>
          </p:cNvPr>
          <p:cNvSpPr txBox="1"/>
          <p:nvPr/>
        </p:nvSpPr>
        <p:spPr>
          <a:xfrm>
            <a:off x="6471496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EE6AC8-496C-1007-F08C-D74A3C07D0DC}"/>
              </a:ext>
            </a:extLst>
          </p:cNvPr>
          <p:cNvSpPr txBox="1"/>
          <p:nvPr/>
        </p:nvSpPr>
        <p:spPr>
          <a:xfrm>
            <a:off x="5963377" y="33036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C4E101-993B-55CD-D4C1-A313502765AC}"/>
              </a:ext>
            </a:extLst>
          </p:cNvPr>
          <p:cNvSpPr txBox="1"/>
          <p:nvPr/>
        </p:nvSpPr>
        <p:spPr>
          <a:xfrm>
            <a:off x="7565282" y="478447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813008-F13C-4A50-DA6C-E823856C65D6}"/>
              </a:ext>
            </a:extLst>
          </p:cNvPr>
          <p:cNvSpPr txBox="1"/>
          <p:nvPr/>
        </p:nvSpPr>
        <p:spPr>
          <a:xfrm>
            <a:off x="10691071" y="478447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9F8E-31C4-79E0-BBCD-53CB0B3CEF0C}"/>
              </a:ext>
            </a:extLst>
          </p:cNvPr>
          <p:cNvSpPr txBox="1"/>
          <p:nvPr/>
        </p:nvSpPr>
        <p:spPr>
          <a:xfrm>
            <a:off x="2204296" y="52599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388FE8-9E43-5E37-7EC6-2982F61A3F02}"/>
              </a:ext>
            </a:extLst>
          </p:cNvPr>
          <p:cNvSpPr txBox="1"/>
          <p:nvPr/>
        </p:nvSpPr>
        <p:spPr>
          <a:xfrm>
            <a:off x="5079258" y="52599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6AA897-129F-52F7-091A-7FDD741729BE}"/>
              </a:ext>
            </a:extLst>
          </p:cNvPr>
          <p:cNvSpPr txBox="1"/>
          <p:nvPr/>
        </p:nvSpPr>
        <p:spPr>
          <a:xfrm>
            <a:off x="7039821" y="52599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87" name="yt_shape_10787"/>
              <p:cNvSpPr txBox="1"/>
              <p:nvPr/>
            </p:nvSpPr>
            <p:spPr>
              <a:xfrm>
                <a:off x="540119" y="900000"/>
                <a:ext cx="11492915" cy="41239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（商丘兴华中学期中）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510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用直接开平方法解下列方程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25.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787" name="yt_shape_107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23949"/>
              </a:xfrm>
              <a:prstGeom prst="rect">
                <a:avLst/>
              </a:prstGeom>
              <a:blipFill>
                <a:blip r:embed="rId2"/>
                <a:stretch>
                  <a:fillRect l="-1645" t="-1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D8BF06-B426-F49A-89FA-5587CAF57A32}"/>
              </a:ext>
            </a:extLst>
          </p:cNvPr>
          <p:cNvSpPr txBox="1"/>
          <p:nvPr/>
        </p:nvSpPr>
        <p:spPr>
          <a:xfrm>
            <a:off x="4612533" y="1279470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6DADC5-4E49-70D8-25E2-F9850E8F5677}"/>
                  </a:ext>
                </a:extLst>
              </p:cNvPr>
              <p:cNvSpPr txBox="1"/>
              <p:nvPr/>
            </p:nvSpPr>
            <p:spPr>
              <a:xfrm>
                <a:off x="450108" y="2953520"/>
                <a:ext cx="6658673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6DADC5-4E49-70D8-25E2-F9850E8F5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520"/>
                <a:ext cx="6658673" cy="767538"/>
              </a:xfrm>
              <a:prstGeom prst="rect">
                <a:avLst/>
              </a:prstGeom>
              <a:blipFill>
                <a:blip r:embed="rId3"/>
                <a:stretch>
                  <a:fillRect l="-146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FF2A27-BA9D-8C99-A97D-3658A809A120}"/>
                  </a:ext>
                </a:extLst>
              </p:cNvPr>
              <p:cNvSpPr txBox="1"/>
              <p:nvPr/>
            </p:nvSpPr>
            <p:spPr>
              <a:xfrm>
                <a:off x="497733" y="3627446"/>
                <a:ext cx="45060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FF2A27-BA9D-8C99-A97D-3658A809A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627446"/>
                <a:ext cx="4506023" cy="767474"/>
              </a:xfrm>
              <a:prstGeom prst="rect">
                <a:avLst/>
              </a:prstGeom>
              <a:blipFill>
                <a:blip r:embed="rId4"/>
                <a:stretch>
                  <a:fillRect l="-21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76A7D0-60AA-9468-0525-D6B358454511}"/>
                  </a:ext>
                </a:extLst>
              </p:cNvPr>
              <p:cNvSpPr txBox="1"/>
              <p:nvPr/>
            </p:nvSpPr>
            <p:spPr>
              <a:xfrm>
                <a:off x="497733" y="4344653"/>
                <a:ext cx="274866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76A7D0-60AA-9468-0525-D6B358454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344653"/>
                <a:ext cx="2748661" cy="729564"/>
              </a:xfrm>
              <a:prstGeom prst="rect">
                <a:avLst/>
              </a:prstGeom>
              <a:blipFill>
                <a:blip r:embed="rId5"/>
                <a:stretch>
                  <a:fillRect l="-3548" r="-354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458806" y="3065686"/>
            <a:ext cx="272542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±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458806" y="3700069"/>
                <a:ext cx="2398413" cy="7710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aseline="-250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aseline="-250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806" y="3700069"/>
                <a:ext cx="2398413" cy="771045"/>
              </a:xfrm>
              <a:prstGeom prst="rect">
                <a:avLst/>
              </a:prstGeom>
              <a:blipFill>
                <a:blip r:embed="rId6"/>
                <a:stretch>
                  <a:fillRect l="-3807" r="-304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000" y="900000"/>
            <a:ext cx="827630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因忽视负数不能开平方或开平方时漏掉负根而出错</a:t>
            </a:r>
          </a:p>
        </p:txBody>
      </p:sp>
      <p:sp>
        <p:nvSpPr>
          <p:cNvPr id="10794" name="yt_shape_10794"/>
          <p:cNvSpPr txBox="1"/>
          <p:nvPr/>
        </p:nvSpPr>
        <p:spPr>
          <a:xfrm>
            <a:off x="540000" y="1389434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下列解方程的过程中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95" name="yt_table_10795" title="H_153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4129000"/>
                  </p:ext>
                </p:extLst>
              </p:nvPr>
            </p:nvGraphicFramePr>
            <p:xfrm>
              <a:off x="540047" y="1868737"/>
              <a:ext cx="9194800" cy="2144205"/>
            </p:xfrm>
            <a:graphic>
              <a:graphicData uri="http://schemas.openxmlformats.org/drawingml/2006/table">
                <a:tbl>
                  <a:tblPr/>
                  <a:tblGrid>
                    <a:gridCol w="9194800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95" name="yt_table_10795" descr="{&quot;rangeId&quot;:11,&quot;type&quot;:&quot;Option&quot;}" title="H_153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4129000"/>
                  </p:ext>
                </p:extLst>
              </p:nvPr>
            </p:nvGraphicFramePr>
            <p:xfrm>
              <a:off x="540047" y="1868737"/>
              <a:ext cx="9194800" cy="1943609"/>
            </p:xfrm>
            <a:graphic>
              <a:graphicData uri="http://schemas.openxmlformats.org/drawingml/2006/table">
                <a:tbl>
                  <a:tblPr/>
                  <a:tblGrid>
                    <a:gridCol w="9194800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61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3269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解方程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353726" title="H_26.259764">
            <a:extLst>
              <a:ext uri="{FF2B5EF4-FFF2-40B4-BE49-F238E27FC236}">
                <a16:creationId xmlns:a16="http://schemas.microsoft.com/office/drawing/2014/main" id="{33BDFA38-5392-F374-1B69-6179C82FE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5055B2-1EE1-6E38-EE81-12F08B156334}"/>
              </a:ext>
            </a:extLst>
          </p:cNvPr>
          <p:cNvSpPr txBox="1"/>
          <p:nvPr/>
        </p:nvSpPr>
        <p:spPr>
          <a:xfrm>
            <a:off x="5783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7" name="yt_shape_107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96" name="yt_image_1079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9" name="yt_shape_10799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a5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的实数根为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0" name="yt_table_108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250483"/>
              </p:ext>
            </p:extLst>
          </p:nvPr>
        </p:nvGraphicFramePr>
        <p:xfrm>
          <a:off x="540047" y="2441600"/>
          <a:ext cx="7166293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327818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02" name="yt_shape_10802"/>
              <p:cNvSpPr txBox="1"/>
              <p:nvPr/>
            </p:nvSpPr>
            <p:spPr>
              <a:xfrm>
                <a:off x="540119" y="3443154"/>
                <a:ext cx="11111999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68e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802" name="yt_shape_1080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3154"/>
                <a:ext cx="11111999" cy="954749"/>
              </a:xfrm>
              <a:prstGeom prst="rect">
                <a:avLst/>
              </a:prstGeom>
              <a:blipFill>
                <a:blip r:embed="rId3"/>
                <a:stretch>
                  <a:fillRect l="-1701" t="-2564" r="-93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04" name="yt_table_10804" title="H_70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181292"/>
                  </p:ext>
                </p:extLst>
              </p:nvPr>
            </p:nvGraphicFramePr>
            <p:xfrm>
              <a:off x="540047" y="4448691"/>
              <a:ext cx="6058345" cy="996633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17024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804" name="yt_table_10804" descr="{&quot;rangeId&quot;:14,&quot;type&quot;:&quot;Option&quot;}" title="H_70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181292"/>
                  </p:ext>
                </p:extLst>
              </p:nvPr>
            </p:nvGraphicFramePr>
            <p:xfrm>
              <a:off x="540047" y="4448691"/>
              <a:ext cx="6058345" cy="889763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17024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461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8684" r="-55712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9494" t="-98684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05" name="yt_shape_10805"/>
          <p:cNvSpPr txBox="1"/>
          <p:nvPr/>
        </p:nvSpPr>
        <p:spPr>
          <a:xfrm>
            <a:off x="540119" y="53890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12da,isEnd"/>
              </a:rPr>
              <a:t>的均为常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7AA13B-1066-A6CD-BD00-5844809B436C}"/>
              </a:ext>
            </a:extLst>
          </p:cNvPr>
          <p:cNvSpPr txBox="1"/>
          <p:nvPr/>
        </p:nvSpPr>
        <p:spPr>
          <a:xfrm>
            <a:off x="27361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17E6B0-C12F-3784-7E77-8A344A662F86}"/>
              </a:ext>
            </a:extLst>
          </p:cNvPr>
          <p:cNvSpPr txBox="1"/>
          <p:nvPr/>
        </p:nvSpPr>
        <p:spPr>
          <a:xfrm>
            <a:off x="4803033" y="391749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52AFD9-2FF2-D3A4-8E17-77F7C2409A96}"/>
              </a:ext>
            </a:extLst>
          </p:cNvPr>
          <p:cNvSpPr txBox="1"/>
          <p:nvPr/>
        </p:nvSpPr>
        <p:spPr>
          <a:xfrm>
            <a:off x="7984382" y="5768515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6" name="yt_shape_1080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（新定义）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8d80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B2CB12-0A1C-E4BA-FFAF-BBFCFDCBEC8A}"/>
              </a:ext>
            </a:extLst>
          </p:cNvPr>
          <p:cNvSpPr txBox="1"/>
          <p:nvPr/>
        </p:nvSpPr>
        <p:spPr>
          <a:xfrm>
            <a:off x="6731846" y="132868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08" name="yt_shape_10808"/>
              <p:cNvSpPr txBox="1"/>
              <p:nvPr/>
            </p:nvSpPr>
            <p:spPr>
              <a:xfrm>
                <a:off x="540000" y="1266956"/>
                <a:ext cx="246541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808" name="yt_shape_10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6956"/>
                <a:ext cx="2465419" cy="641201"/>
              </a:xfrm>
              <a:prstGeom prst="rect">
                <a:avLst/>
              </a:prstGeom>
              <a:blipFill>
                <a:blip r:embed="rId2"/>
                <a:stretch>
                  <a:fillRect l="-7673" r="-668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10" name="yt_shape_10810"/>
              <p:cNvSpPr txBox="1"/>
              <p:nvPr/>
            </p:nvSpPr>
            <p:spPr>
              <a:xfrm>
                <a:off x="540000" y="1958945"/>
                <a:ext cx="3932295" cy="2151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解：移项，得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方程两边都乘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10" name="yt_shape_10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8945"/>
                <a:ext cx="3932295" cy="2151551"/>
              </a:xfrm>
              <a:prstGeom prst="rect">
                <a:avLst/>
              </a:prstGeom>
              <a:blipFill>
                <a:blip r:embed="rId3"/>
                <a:stretch>
                  <a:fillRect l="-4806" r="-3566" b="-7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12" name="yt_shape_10812"/>
          <p:cNvSpPr txBox="1"/>
          <p:nvPr/>
        </p:nvSpPr>
        <p:spPr>
          <a:xfrm>
            <a:off x="540000" y="4161284"/>
            <a:ext cx="3874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13" name="yt_shape_10813"/>
              <p:cNvSpPr txBox="1"/>
              <p:nvPr/>
            </p:nvSpPr>
            <p:spPr>
              <a:xfrm>
                <a:off x="540000" y="4640587"/>
                <a:ext cx="5413341" cy="1425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813" name="yt_shape_10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0587"/>
                <a:ext cx="5413341" cy="1425840"/>
              </a:xfrm>
              <a:prstGeom prst="rect">
                <a:avLst/>
              </a:prstGeom>
              <a:blipFill>
                <a:blip r:embed="rId4"/>
                <a:stretch>
                  <a:fillRect l="-3491" t="-3419" r="-2477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15" name="yt_shape_10815"/>
              <p:cNvSpPr txBox="1"/>
              <p:nvPr/>
            </p:nvSpPr>
            <p:spPr>
              <a:xfrm>
                <a:off x="540000" y="6117215"/>
                <a:ext cx="466499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15" name="yt_shape_108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17215"/>
                <a:ext cx="4664995" cy="465577"/>
              </a:xfrm>
              <a:prstGeom prst="rect">
                <a:avLst/>
              </a:prstGeom>
              <a:blipFill>
                <a:blip r:embed="rId5"/>
                <a:stretch>
                  <a:fillRect l="-4052" t="-3896" r="-287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3539C8-F892-E564-7151-E3D98121743E}"/>
                  </a:ext>
                </a:extLst>
              </p:cNvPr>
              <p:cNvSpPr txBox="1"/>
              <p:nvPr/>
            </p:nvSpPr>
            <p:spPr>
              <a:xfrm>
                <a:off x="449989" y="1912139"/>
                <a:ext cx="30026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解：移项，得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3539C8-F892-E564-7151-E3D981217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2139"/>
                <a:ext cx="3002661" cy="767474"/>
              </a:xfrm>
              <a:prstGeom prst="rect">
                <a:avLst/>
              </a:prstGeom>
              <a:blipFill>
                <a:blip r:embed="rId6"/>
                <a:stretch>
                  <a:fillRect l="-3252" r="-34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856391B-DD64-E770-A00C-AA5EDE4FD765}"/>
              </a:ext>
            </a:extLst>
          </p:cNvPr>
          <p:cNvSpPr txBox="1"/>
          <p:nvPr/>
        </p:nvSpPr>
        <p:spPr>
          <a:xfrm>
            <a:off x="449989" y="2586001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方程两边都乘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B93A07-1B55-FDF9-019C-1230CF329F65}"/>
                  </a:ext>
                </a:extLst>
              </p:cNvPr>
              <p:cNvSpPr txBox="1"/>
              <p:nvPr/>
            </p:nvSpPr>
            <p:spPr>
              <a:xfrm>
                <a:off x="449989" y="3061489"/>
                <a:ext cx="40743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B93A07-1B55-FDF9-019C-1230CF329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1489"/>
                <a:ext cx="4074351" cy="613931"/>
              </a:xfrm>
              <a:prstGeom prst="rect">
                <a:avLst/>
              </a:prstGeom>
              <a:blipFill>
                <a:blip r:embed="rId7"/>
                <a:stretch>
                  <a:fillRect l="-2395" r="-224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219CE6-CD59-8409-B41B-D9E5E8E2C0F0}"/>
                  </a:ext>
                </a:extLst>
              </p:cNvPr>
              <p:cNvSpPr txBox="1"/>
              <p:nvPr/>
            </p:nvSpPr>
            <p:spPr>
              <a:xfrm>
                <a:off x="449989" y="3581808"/>
                <a:ext cx="35807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219CE6-CD59-8409-B41B-D9E5E8E2C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1808"/>
                <a:ext cx="3580765" cy="554686"/>
              </a:xfrm>
              <a:prstGeom prst="rect">
                <a:avLst/>
              </a:prstGeom>
              <a:blipFill>
                <a:blip r:embed="rId8"/>
                <a:stretch>
                  <a:fillRect l="-2726" t="-1099" r="-255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D5FBD1F-3F18-C0D6-C300-12AA46B1C25E}"/>
              </a:ext>
            </a:extLst>
          </p:cNvPr>
          <p:cNvSpPr txBox="1"/>
          <p:nvPr/>
        </p:nvSpPr>
        <p:spPr>
          <a:xfrm>
            <a:off x="449989" y="4593781"/>
            <a:ext cx="462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DB7155-1C31-09C1-193F-CA08C6E501A4}"/>
              </a:ext>
            </a:extLst>
          </p:cNvPr>
          <p:cNvSpPr txBox="1"/>
          <p:nvPr/>
        </p:nvSpPr>
        <p:spPr>
          <a:xfrm>
            <a:off x="449989" y="5069269"/>
            <a:ext cx="554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2D8AC5-C8CC-2E40-914A-578466029B06}"/>
                  </a:ext>
                </a:extLst>
              </p:cNvPr>
              <p:cNvSpPr txBox="1"/>
              <p:nvPr/>
            </p:nvSpPr>
            <p:spPr>
              <a:xfrm>
                <a:off x="449989" y="5544757"/>
                <a:ext cx="46839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直接开平方，得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2D8AC5-C8CC-2E40-914A-578466029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44757"/>
                <a:ext cx="4683951" cy="554686"/>
              </a:xfrm>
              <a:prstGeom prst="rect">
                <a:avLst/>
              </a:prstGeom>
              <a:blipFill>
                <a:blip r:embed="rId9"/>
                <a:stretch>
                  <a:fillRect l="-2083" t="-1099" r="-195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F6B11E-A88A-C0AB-3D0D-13362C4830FB}"/>
                  </a:ext>
                </a:extLst>
              </p:cNvPr>
              <p:cNvSpPr txBox="1"/>
              <p:nvPr/>
            </p:nvSpPr>
            <p:spPr>
              <a:xfrm>
                <a:off x="449989" y="6070409"/>
                <a:ext cx="47999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F6B11E-A88A-C0AB-3D0D-13362C483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70409"/>
                <a:ext cx="4799965" cy="554686"/>
              </a:xfrm>
              <a:prstGeom prst="rect">
                <a:avLst/>
              </a:prstGeom>
              <a:blipFill>
                <a:blip r:embed="rId10"/>
                <a:stretch>
                  <a:fillRect l="-2033" t="-1099" r="-190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449989" y="764704"/>
            <a:ext cx="187743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7" name="yt_shape_10817"/>
          <p:cNvSpPr txBox="1"/>
          <p:nvPr/>
        </p:nvSpPr>
        <p:spPr>
          <a:xfrm>
            <a:off x="540000" y="900000"/>
            <a:ext cx="4100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18" name="yt_shape_10818"/>
          <p:cNvSpPr txBox="1"/>
          <p:nvPr/>
        </p:nvSpPr>
        <p:spPr>
          <a:xfrm>
            <a:off x="540000" y="1379303"/>
            <a:ext cx="581890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解：直接开平方，得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19" name="yt_shape_10819"/>
              <p:cNvSpPr txBox="1"/>
              <p:nvPr/>
            </p:nvSpPr>
            <p:spPr>
              <a:xfrm>
                <a:off x="540000" y="2338738"/>
                <a:ext cx="315310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19" name="yt_shape_10819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3153107" cy="642163"/>
              </a:xfrm>
              <a:prstGeom prst="rect">
                <a:avLst/>
              </a:prstGeom>
              <a:blipFill>
                <a:blip r:embed="rId2"/>
                <a:stretch>
                  <a:fillRect l="-5996" r="-502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46CA07-D54E-D0D4-5DE8-487AED3616EB}"/>
              </a:ext>
            </a:extLst>
          </p:cNvPr>
          <p:cNvSpPr txBox="1"/>
          <p:nvPr/>
        </p:nvSpPr>
        <p:spPr>
          <a:xfrm>
            <a:off x="449989" y="1332497"/>
            <a:ext cx="594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解：直接开平方，得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C5300A-3866-D66F-4CA9-80547D832924}"/>
              </a:ext>
            </a:extLst>
          </p:cNvPr>
          <p:cNvSpPr txBox="1"/>
          <p:nvPr/>
        </p:nvSpPr>
        <p:spPr>
          <a:xfrm>
            <a:off x="449989" y="1807985"/>
            <a:ext cx="499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C8710E-71DB-0C0C-693F-5472932F7510}"/>
                  </a:ext>
                </a:extLst>
              </p:cNvPr>
              <p:cNvSpPr txBox="1"/>
              <p:nvPr/>
            </p:nvSpPr>
            <p:spPr>
              <a:xfrm>
                <a:off x="449989" y="2291932"/>
                <a:ext cx="33026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89C8710E-71DB-0C0C-693F-5472932F7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1932"/>
                <a:ext cx="3302698" cy="729565"/>
              </a:xfrm>
              <a:prstGeom prst="rect">
                <a:avLst/>
              </a:prstGeom>
              <a:blipFill>
                <a:blip r:embed="rId3"/>
                <a:stretch>
                  <a:fillRect l="-2952" r="-295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1444</Words>
  <Application>Microsoft Office PowerPoint</Application>
  <PresentationFormat>宽屏</PresentationFormat>
  <Paragraphs>156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_⨹_1_15103,isEnd</vt:lpstr>
      <vt:lpstr>_⨹_1_45a5d</vt:lpstr>
      <vt:lpstr>_⨹_1_48d80,isEnd</vt:lpstr>
      <vt:lpstr>_⨹_1_9ffcd</vt:lpstr>
      <vt:lpstr>_⨹_1_a68e5</vt:lpstr>
      <vt:lpstr>_⨹_1_ba523,isEnd</vt:lpstr>
      <vt:lpstr>_⨹_1_d21f9</vt:lpstr>
      <vt:lpstr>_⨹_11_19a00</vt:lpstr>
      <vt:lpstr>_⨹_32_11463</vt:lpstr>
      <vt:lpstr>_⨹_4_412da,isEnd</vt:lpstr>
      <vt:lpstr>_⨹_9_7c16c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