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5" r:id="rId7"/>
    <p:sldId id="327" r:id="rId8"/>
    <p:sldId id="318" r:id="rId9"/>
    <p:sldId id="320" r:id="rId10"/>
    <p:sldId id="321" r:id="rId11"/>
    <p:sldId id="324" r:id="rId12"/>
    <p:sldId id="325" r:id="rId13"/>
    <p:sldId id="329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47" name="yt_image_1144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0" name="yt_shape_11450"/>
          <p:cNvSpPr txBox="1"/>
          <p:nvPr/>
        </p:nvSpPr>
        <p:spPr>
          <a:xfrm>
            <a:off x="540000" y="148216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一元二次方程的有关概念</a:t>
            </a:r>
          </a:p>
        </p:txBody>
      </p:sp>
      <p:sp>
        <p:nvSpPr>
          <p:cNvPr id="11451" name="yt_shape_11451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（聊城市中考）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326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2" name="yt_table_114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00019"/>
              </p:ext>
            </p:extLst>
          </p:nvPr>
        </p:nvGraphicFramePr>
        <p:xfrm>
          <a:off x="540047" y="2931034"/>
          <a:ext cx="624268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sp>
        <p:nvSpPr>
          <p:cNvPr id="11454" name="yt_shape_11454"/>
          <p:cNvSpPr txBox="1"/>
          <p:nvPr/>
        </p:nvSpPr>
        <p:spPr>
          <a:xfrm>
            <a:off x="540119" y="39325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8a9b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5" name="yt_table_114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543282"/>
              </p:ext>
            </p:extLst>
          </p:nvPr>
        </p:nvGraphicFramePr>
        <p:xfrm>
          <a:off x="540047" y="4892023"/>
          <a:ext cx="79622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sp>
        <p:nvSpPr>
          <p:cNvPr id="11457" name="yt_shape_11457"/>
          <p:cNvSpPr txBox="1"/>
          <p:nvPr/>
        </p:nvSpPr>
        <p:spPr>
          <a:xfrm>
            <a:off x="540120" y="5418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（枣庄市中考）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9f9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459619" title="H_25.973701">
            <a:extLst>
              <a:ext uri="{FF2B5EF4-FFF2-40B4-BE49-F238E27FC236}">
                <a16:creationId xmlns:a16="http://schemas.microsoft.com/office/drawing/2014/main" id="{5D7827CE-B3C1-0F53-97CC-E3AF319E2D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C1BCA8-3113-D5BE-D1EA-663C04CC5884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5FFA5-3A6A-AA38-1224-1657B4CFE88D}"/>
              </a:ext>
            </a:extLst>
          </p:cNvPr>
          <p:cNvSpPr txBox="1"/>
          <p:nvPr/>
        </p:nvSpPr>
        <p:spPr>
          <a:xfrm>
            <a:off x="1059708" y="43612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2C94B3-15DA-D928-1A3B-49723AAA1AFD}"/>
              </a:ext>
            </a:extLst>
          </p:cNvPr>
          <p:cNvSpPr txBox="1"/>
          <p:nvPr/>
        </p:nvSpPr>
        <p:spPr>
          <a:xfrm>
            <a:off x="1364509" y="584687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的两实数根为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4d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80DD2A-E3C1-8282-35CF-07A9B8CAD823}"/>
              </a:ext>
            </a:extLst>
          </p:cNvPr>
          <p:cNvSpPr txBox="1"/>
          <p:nvPr/>
        </p:nvSpPr>
        <p:spPr>
          <a:xfrm>
            <a:off x="6904882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6" name="yt_shape_1150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05" name="yt_image_1150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8" name="yt_shape_11508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某造纸厂为节约木材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实现企业绿色低碳发展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9f38"/>
              </a:rPr>
              <a:t>通过技术改造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使再生纸项目的生产规模不断扩大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月份共生产再生纸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a1f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月份再生纸产量是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月份再生纸的产量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月份再生纸产量为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月份再生纸产量为（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月份再生纸的产量为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B46C79-8807-EA08-8295-9FE6DAC03735}"/>
              </a:ext>
            </a:extLst>
          </p:cNvPr>
          <p:cNvSpPr txBox="1"/>
          <p:nvPr/>
        </p:nvSpPr>
        <p:spPr>
          <a:xfrm>
            <a:off x="450108" y="3337311"/>
            <a:ext cx="10317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月份再生纸产量为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月份再生纸产量为（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108A6D-F7EC-8D6D-29F9-5AFC0A8E813B}"/>
              </a:ext>
            </a:extLst>
          </p:cNvPr>
          <p:cNvSpPr txBox="1"/>
          <p:nvPr/>
        </p:nvSpPr>
        <p:spPr>
          <a:xfrm>
            <a:off x="450108" y="3812799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B9B99-A349-7082-855D-55626F66E8B6}"/>
              </a:ext>
            </a:extLst>
          </p:cNvPr>
          <p:cNvSpPr txBox="1"/>
          <p:nvPr/>
        </p:nvSpPr>
        <p:spPr>
          <a:xfrm>
            <a:off x="450108" y="4288287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84CF96-E9F4-08D7-5F75-F2E7E856D9C7}"/>
              </a:ext>
            </a:extLst>
          </p:cNvPr>
          <p:cNvSpPr txBox="1"/>
          <p:nvPr/>
        </p:nvSpPr>
        <p:spPr>
          <a:xfrm>
            <a:off x="450108" y="4763776"/>
            <a:ext cx="246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79565F-BB94-978E-411D-1F328C5077E2}"/>
              </a:ext>
            </a:extLst>
          </p:cNvPr>
          <p:cNvSpPr txBox="1"/>
          <p:nvPr/>
        </p:nvSpPr>
        <p:spPr>
          <a:xfrm>
            <a:off x="450108" y="5239263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月份再生纸的产量为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1" name="yt_shape_11511"/>
              <p:cNvSpPr txBox="1"/>
              <p:nvPr/>
            </p:nvSpPr>
            <p:spPr>
              <a:xfrm>
                <a:off x="540119" y="900000"/>
                <a:ext cx="11651881" cy="15485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月份每吨再生纸的利润为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月份再生纸产量比上月增加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6163"/>
                  </a:rPr>
                  <a:t> </a:t>
                </a:r>
                <a:r>
                  <a:rPr lang="zh-CN" altLang="zh-CN" sz="2400" b="0" i="0" u="none" spc="15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endParaRPr lang="en-US" altLang="zh-CN" sz="2400" b="0" i="0" u="none" spc="15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月份每吨再生利润比上月增加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月份再生纸项目月利润达到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66</a:t>
                </a:r>
                <a:r>
                  <a:rPr lang="zh-CN" altLang="zh-CN" sz="2400" b="0" i="0" u="none" spc="15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5a72"/>
                  </a:rPr>
                  <a:t>万</a:t>
                </a:r>
                <a:r>
                  <a:rPr lang="zh-CN" altLang="zh-CN" sz="2400" b="0" i="0" u="none" spc="15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11" name="yt_shape_11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651881" cy="1548565"/>
              </a:xfrm>
              <a:prstGeom prst="rect">
                <a:avLst/>
              </a:prstGeom>
              <a:blipFill>
                <a:blip r:embed="rId2"/>
                <a:stretch>
                  <a:fillRect l="-1622" t="-3543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13" name="yt_shape_11513"/>
              <p:cNvSpPr txBox="1"/>
              <p:nvPr/>
            </p:nvSpPr>
            <p:spPr>
              <a:xfrm>
                <a:off x="540000" y="2499353"/>
                <a:ext cx="9041578" cy="15485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660000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（不合题意，舍去），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3" name="yt_shape_11513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9353"/>
                <a:ext cx="9041578" cy="1548565"/>
              </a:xfrm>
              <a:prstGeom prst="rect">
                <a:avLst/>
              </a:prstGeom>
              <a:blipFill>
                <a:blip r:embed="rId3"/>
                <a:stretch>
                  <a:fillRect l="-2090" r="-1079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E9A59A-066E-5C79-0B1C-8F7C916E8A3C}"/>
                  </a:ext>
                </a:extLst>
              </p:cNvPr>
              <p:cNvSpPr txBox="1"/>
              <p:nvPr/>
            </p:nvSpPr>
            <p:spPr>
              <a:xfrm>
                <a:off x="449989" y="2452547"/>
                <a:ext cx="91342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660000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00E9A59A-066E-5C79-0B1C-8F7C916E8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52547"/>
                <a:ext cx="9134222" cy="727342"/>
              </a:xfrm>
              <a:prstGeom prst="rect">
                <a:avLst/>
              </a:prstGeom>
              <a:blipFill>
                <a:blip r:embed="rId4"/>
                <a:stretch>
                  <a:fillRect l="-1068" r="-106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2B027B4-1D5D-23F1-EB95-41E94680147C}"/>
              </a:ext>
            </a:extLst>
          </p:cNvPr>
          <p:cNvSpPr txBox="1"/>
          <p:nvPr/>
        </p:nvSpPr>
        <p:spPr>
          <a:xfrm>
            <a:off x="449989" y="3086277"/>
            <a:ext cx="6558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BF683-56C0-5265-7DAD-8465291087DF}"/>
              </a:ext>
            </a:extLst>
          </p:cNvPr>
          <p:cNvSpPr txBox="1"/>
          <p:nvPr/>
        </p:nvSpPr>
        <p:spPr>
          <a:xfrm>
            <a:off x="449989" y="3561765"/>
            <a:ext cx="1486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5" name="yt_shape_1151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月份每吨再生纸的利润为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1f70"/>
              </a:rPr>
              <a:t>月每吨再生纸利润的月平均增长率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月份再生纸产量比上月增长的百分数相同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f39a"/>
              </a:rPr>
              <a:t>月份再生纸项目月利润比上月增加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月份每吨再生纸的利润是多少元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至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月每吨再生纸利润的月平均增长率为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0120b"/>
              </a:rPr>
              <a:t>月份再生纸的产量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ed983"/>
              </a:rPr>
              <a:t> 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月份每吨再生纸的利润是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F9245F-A075-4FF2-CD5C-A3AA5C6D3475}"/>
              </a:ext>
            </a:extLst>
          </p:cNvPr>
          <p:cNvSpPr txBox="1"/>
          <p:nvPr/>
        </p:nvSpPr>
        <p:spPr>
          <a:xfrm>
            <a:off x="450108" y="2279658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月每吨再生纸利润的月平均增长率为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0120b"/>
              </a:rPr>
              <a:t>月份再生纸的产量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73E35F-9DB5-3C58-D638-E08F1FB824AA}"/>
              </a:ext>
            </a:extLst>
          </p:cNvPr>
          <p:cNvSpPr txBox="1"/>
          <p:nvPr/>
        </p:nvSpPr>
        <p:spPr>
          <a:xfrm>
            <a:off x="450108" y="2755146"/>
            <a:ext cx="145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6F795C-8880-6A0F-EED2-089574223892}"/>
              </a:ext>
            </a:extLst>
          </p:cNvPr>
          <p:cNvSpPr txBox="1"/>
          <p:nvPr/>
        </p:nvSpPr>
        <p:spPr>
          <a:xfrm>
            <a:off x="450108" y="3230634"/>
            <a:ext cx="10305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ed983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90267E-4BA2-B877-BF90-1F9AA0B9A713}"/>
              </a:ext>
            </a:extLst>
          </p:cNvPr>
          <p:cNvSpPr txBox="1"/>
          <p:nvPr/>
        </p:nvSpPr>
        <p:spPr>
          <a:xfrm>
            <a:off x="450108" y="3706122"/>
            <a:ext cx="1473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2188D4-F31A-5819-6C7D-F4DAD550D12F}"/>
              </a:ext>
            </a:extLst>
          </p:cNvPr>
          <p:cNvSpPr txBox="1"/>
          <p:nvPr/>
        </p:nvSpPr>
        <p:spPr>
          <a:xfrm>
            <a:off x="450108" y="4181610"/>
            <a:ext cx="383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B0321F-C52B-144B-97FA-73C2B682DE40}"/>
              </a:ext>
            </a:extLst>
          </p:cNvPr>
          <p:cNvSpPr txBox="1"/>
          <p:nvPr/>
        </p:nvSpPr>
        <p:spPr>
          <a:xfrm>
            <a:off x="450108" y="4657098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月份每吨再生纸的利润是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一元二次方程的解法</a:t>
            </a:r>
          </a:p>
        </p:txBody>
      </p:sp>
      <p:sp>
        <p:nvSpPr>
          <p:cNvPr id="11459" name="yt_shape_1145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（雅安市中考）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配方后得到方程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b76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0" name="yt_table_114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081746"/>
              </p:ext>
            </p:extLst>
          </p:nvPr>
        </p:nvGraphicFramePr>
        <p:xfrm>
          <a:off x="540047" y="2348869"/>
          <a:ext cx="7505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pic>
        <p:nvPicPr>
          <p:cNvPr id="3" name="yt_shape_1714121459677" title="H_25.973701">
            <a:extLst>
              <a:ext uri="{FF2B5EF4-FFF2-40B4-BE49-F238E27FC236}">
                <a16:creationId xmlns:a16="http://schemas.microsoft.com/office/drawing/2014/main" id="{5A565D9F-FB18-3C20-4577-3E2BF65D3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32870B-5B0A-B992-E1BA-94CAA8FA9EA8}"/>
              </a:ext>
            </a:extLst>
          </p:cNvPr>
          <p:cNvSpPr txBox="1"/>
          <p:nvPr/>
        </p:nvSpPr>
        <p:spPr>
          <a:xfrm>
            <a:off x="3602883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2" name="yt_shape_11462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63" name="yt_shape_11463"/>
          <p:cNvSpPr txBox="1"/>
          <p:nvPr/>
        </p:nvSpPr>
        <p:spPr>
          <a:xfrm>
            <a:off x="540000" y="1379303"/>
            <a:ext cx="37205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64" name="yt_shape_11464"/>
          <p:cNvSpPr txBox="1"/>
          <p:nvPr/>
        </p:nvSpPr>
        <p:spPr>
          <a:xfrm>
            <a:off x="540000" y="1858606"/>
            <a:ext cx="28741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11465" name="yt_shape_11465"/>
          <p:cNvSpPr txBox="1"/>
          <p:nvPr/>
        </p:nvSpPr>
        <p:spPr>
          <a:xfrm>
            <a:off x="540000" y="2818041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6" name="yt_shape_11466"/>
              <p:cNvSpPr txBox="1"/>
              <p:nvPr/>
            </p:nvSpPr>
            <p:spPr>
              <a:xfrm>
                <a:off x="540000" y="3297344"/>
                <a:ext cx="3773725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6" name="yt_shape_11466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7344"/>
                <a:ext cx="3773725" cy="946798"/>
              </a:xfrm>
              <a:prstGeom prst="rect">
                <a:avLst/>
              </a:prstGeom>
              <a:blipFill>
                <a:blip r:embed="rId2"/>
                <a:stretch>
                  <a:fillRect l="-5008" t="-5806" r="-3877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68" name="yt_shape_11468"/>
          <p:cNvSpPr txBox="1"/>
          <p:nvPr/>
        </p:nvSpPr>
        <p:spPr>
          <a:xfrm>
            <a:off x="540000" y="4294930"/>
            <a:ext cx="3852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9" name="yt_shape_11469"/>
              <p:cNvSpPr txBox="1"/>
              <p:nvPr/>
            </p:nvSpPr>
            <p:spPr>
              <a:xfrm>
                <a:off x="540000" y="4774233"/>
                <a:ext cx="4081245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9" name="yt_shape_11469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4233"/>
                <a:ext cx="4081245" cy="1122871"/>
              </a:xfrm>
              <a:prstGeom prst="rect">
                <a:avLst/>
              </a:prstGeom>
              <a:blipFill>
                <a:blip r:embed="rId3"/>
                <a:stretch>
                  <a:fillRect l="-4634" t="-4348" r="-373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D39195-99F6-E692-9A6E-596F47F5E659}"/>
              </a:ext>
            </a:extLst>
          </p:cNvPr>
          <p:cNvSpPr txBox="1"/>
          <p:nvPr/>
        </p:nvSpPr>
        <p:spPr>
          <a:xfrm>
            <a:off x="449989" y="1811800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4BA6B8-388E-ED1D-9D84-E3CB1E8B995D}"/>
              </a:ext>
            </a:extLst>
          </p:cNvPr>
          <p:cNvSpPr txBox="1"/>
          <p:nvPr/>
        </p:nvSpPr>
        <p:spPr>
          <a:xfrm>
            <a:off x="497614" y="2287288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31390-884E-00DF-B1AD-E0F59B2017E1}"/>
              </a:ext>
            </a:extLst>
          </p:cNvPr>
          <p:cNvSpPr txBox="1"/>
          <p:nvPr/>
        </p:nvSpPr>
        <p:spPr>
          <a:xfrm>
            <a:off x="449989" y="3250538"/>
            <a:ext cx="28627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249D20-2E4A-A5D0-A29F-733D4257AA32}"/>
                  </a:ext>
                </a:extLst>
              </p:cNvPr>
              <p:cNvSpPr txBox="1"/>
              <p:nvPr/>
            </p:nvSpPr>
            <p:spPr>
              <a:xfrm>
                <a:off x="497614" y="3726026"/>
                <a:ext cx="38696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BD249D20-2E4A-A5D0-A29F-733D4257A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26026"/>
                <a:ext cx="3869690" cy="555765"/>
              </a:xfrm>
              <a:prstGeom prst="rect">
                <a:avLst/>
              </a:prstGeom>
              <a:blipFill>
                <a:blip r:embed="rId4"/>
                <a:stretch>
                  <a:fillRect l="-2524" r="-268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E0DC2BB-4C33-116C-EE40-9E8BAABF20C4}"/>
              </a:ext>
            </a:extLst>
          </p:cNvPr>
          <p:cNvSpPr txBox="1"/>
          <p:nvPr/>
        </p:nvSpPr>
        <p:spPr>
          <a:xfrm>
            <a:off x="449989" y="4727427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1CD46B-6458-DB50-6B32-CB818A9D61D8}"/>
                  </a:ext>
                </a:extLst>
              </p:cNvPr>
              <p:cNvSpPr txBox="1"/>
              <p:nvPr/>
            </p:nvSpPr>
            <p:spPr>
              <a:xfrm>
                <a:off x="497614" y="5202915"/>
                <a:ext cx="24438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541CD46B-6458-DB50-6B32-CB818A9D61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202915"/>
                <a:ext cx="2443861" cy="730136"/>
              </a:xfrm>
              <a:prstGeom prst="rect">
                <a:avLst/>
              </a:prstGeom>
              <a:blipFill>
                <a:blip r:embed="rId5"/>
                <a:stretch>
                  <a:fillRect l="-3990" r="-399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1" name="yt_shape_11471"/>
          <p:cNvSpPr txBox="1"/>
          <p:nvPr/>
        </p:nvSpPr>
        <p:spPr>
          <a:xfrm>
            <a:off x="540000" y="900000"/>
            <a:ext cx="714458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一元二次方程根的判别式及根与系数的关系</a:t>
            </a:r>
          </a:p>
        </p:txBody>
      </p:sp>
      <p:sp>
        <p:nvSpPr>
          <p:cNvPr id="11472" name="yt_shape_1147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（黔西南州中考）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b43"/>
              </a:rPr>
              <a:t>有实数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3" name="yt_table_114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282945"/>
              </p:ext>
            </p:extLst>
          </p:nvPr>
        </p:nvGraphicFramePr>
        <p:xfrm>
          <a:off x="540047" y="2348869"/>
          <a:ext cx="6378893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732088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11475" name="yt_shape_11475"/>
          <p:cNvSpPr txBox="1"/>
          <p:nvPr/>
        </p:nvSpPr>
        <p:spPr>
          <a:xfrm>
            <a:off x="540119" y="335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5e9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76" name="yt_shape_11476"/>
              <p:cNvSpPr txBox="1"/>
              <p:nvPr/>
            </p:nvSpPr>
            <p:spPr>
              <a:xfrm>
                <a:off x="540119" y="4309858"/>
                <a:ext cx="11111999" cy="12761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（宜昌市中考）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661f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76" name="yt_shape_11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09858"/>
                <a:ext cx="11111999" cy="1276183"/>
              </a:xfrm>
              <a:prstGeom prst="rect">
                <a:avLst/>
              </a:prstGeom>
              <a:blipFill>
                <a:blip r:embed="rId2"/>
                <a:stretch>
                  <a:fillRect l="-1701" b="-1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8" name="yt_shape_11478"/>
          <p:cNvSpPr txBox="1"/>
          <p:nvPr/>
        </p:nvSpPr>
        <p:spPr>
          <a:xfrm>
            <a:off x="540119" y="56368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（达州市中考）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b8e9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459748">
            <a:extLst>
              <a:ext uri="{FF2B5EF4-FFF2-40B4-BE49-F238E27FC236}">
                <a16:creationId xmlns:a16="http://schemas.microsoft.com/office/drawing/2014/main" id="{4A49546E-A3D6-AB14-F132-121280CAD2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9498D6-55A7-E307-3FB9-3359D255131D}"/>
              </a:ext>
            </a:extLst>
          </p:cNvPr>
          <p:cNvSpPr txBox="1"/>
          <p:nvPr/>
        </p:nvSpPr>
        <p:spPr>
          <a:xfrm>
            <a:off x="4118821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9D23D9-C393-70FA-1B40-964C5398EE3D}"/>
              </a:ext>
            </a:extLst>
          </p:cNvPr>
          <p:cNvSpPr txBox="1"/>
          <p:nvPr/>
        </p:nvSpPr>
        <p:spPr>
          <a:xfrm>
            <a:off x="3775921" y="377910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D56569-6DED-4A46-71DC-850E7F454FE3}"/>
              </a:ext>
            </a:extLst>
          </p:cNvPr>
          <p:cNvSpPr txBox="1"/>
          <p:nvPr/>
        </p:nvSpPr>
        <p:spPr>
          <a:xfrm>
            <a:off x="1669308" y="51025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972074-ABF8-17C4-5959-74C01D79362A}"/>
              </a:ext>
            </a:extLst>
          </p:cNvPr>
          <p:cNvSpPr txBox="1"/>
          <p:nvPr/>
        </p:nvSpPr>
        <p:spPr>
          <a:xfrm>
            <a:off x="4774458" y="60655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9" name="yt_shape_11479"/>
              <p:cNvSpPr txBox="1"/>
              <p:nvPr/>
            </p:nvSpPr>
            <p:spPr>
              <a:xfrm>
                <a:off x="540119" y="900000"/>
                <a:ext cx="11492915" cy="2080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（鄂州市中考）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58d2f"/>
                  </a:rPr>
                  <a:t>有两个不等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9" name="yt_shape_11479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0249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C9D8FF-0E19-7108-CFC3-0977E06EB93F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76016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E0C9D8FF-0E19-7108-CFC3-0977E06EB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7601648" cy="727279"/>
              </a:xfrm>
              <a:prstGeom prst="rect">
                <a:avLst/>
              </a:prstGeom>
              <a:blipFill>
                <a:blip r:embed="rId3"/>
                <a:stretch>
                  <a:fillRect l="-1283" r="-12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3" name="yt_shape_11483"/>
          <p:cNvSpPr txBox="1"/>
          <p:nvPr/>
        </p:nvSpPr>
        <p:spPr>
          <a:xfrm>
            <a:off x="540000" y="900000"/>
            <a:ext cx="87507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若方程两实根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4" name="yt_shape_11484"/>
              <p:cNvSpPr txBox="1"/>
              <p:nvPr/>
            </p:nvSpPr>
            <p:spPr>
              <a:xfrm>
                <a:off x="540000" y="1379303"/>
                <a:ext cx="6437660" cy="4187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4" name="yt_shape_1148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437660" cy="4187237"/>
              </a:xfrm>
              <a:prstGeom prst="rect">
                <a:avLst/>
              </a:prstGeom>
              <a:blipFill>
                <a:blip r:embed="rId2"/>
                <a:stretch>
                  <a:fillRect l="-2936" r="-1894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3F7FF3-2795-E00F-B4E8-B3259FAA5F3C}"/>
                  </a:ext>
                </a:extLst>
              </p:cNvPr>
              <p:cNvSpPr txBox="1"/>
              <p:nvPr/>
            </p:nvSpPr>
            <p:spPr>
              <a:xfrm>
                <a:off x="449989" y="1332497"/>
                <a:ext cx="2920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AD3F7FF3-2795-E00F-B4E8-B3259FAA5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32497"/>
                <a:ext cx="2920111" cy="766077"/>
              </a:xfrm>
              <a:prstGeom prst="rect">
                <a:avLst/>
              </a:prstGeom>
              <a:blipFill>
                <a:blip r:embed="rId3"/>
                <a:stretch>
                  <a:fillRect l="-3340" r="-313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7E442C8-542C-A852-9A42-259499D6618F}"/>
              </a:ext>
            </a:extLst>
          </p:cNvPr>
          <p:cNvSpPr txBox="1"/>
          <p:nvPr/>
        </p:nvSpPr>
        <p:spPr>
          <a:xfrm>
            <a:off x="449989" y="2004962"/>
            <a:ext cx="655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561371-C9EB-E044-81E9-6E2D4EAA55B9}"/>
              </a:ext>
            </a:extLst>
          </p:cNvPr>
          <p:cNvSpPr txBox="1"/>
          <p:nvPr/>
        </p:nvSpPr>
        <p:spPr>
          <a:xfrm>
            <a:off x="449989" y="2480450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F451F-22CA-5A41-4822-0821B7A28580}"/>
              </a:ext>
            </a:extLst>
          </p:cNvPr>
          <p:cNvSpPr txBox="1"/>
          <p:nvPr/>
        </p:nvSpPr>
        <p:spPr>
          <a:xfrm>
            <a:off x="449989" y="2955938"/>
            <a:ext cx="611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64F077-66A8-D253-24EA-7D35CCF8C2C6}"/>
              </a:ext>
            </a:extLst>
          </p:cNvPr>
          <p:cNvSpPr txBox="1"/>
          <p:nvPr/>
        </p:nvSpPr>
        <p:spPr>
          <a:xfrm>
            <a:off x="449989" y="3431426"/>
            <a:ext cx="345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BCFC45-9C0E-3910-46B4-4C22554155BF}"/>
              </a:ext>
            </a:extLst>
          </p:cNvPr>
          <p:cNvSpPr txBox="1"/>
          <p:nvPr/>
        </p:nvSpPr>
        <p:spPr>
          <a:xfrm>
            <a:off x="449989" y="3906914"/>
            <a:ext cx="537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5E4589-15DB-E6A4-907B-0237B5C3E820}"/>
                  </a:ext>
                </a:extLst>
              </p:cNvPr>
              <p:cNvSpPr txBox="1"/>
              <p:nvPr/>
            </p:nvSpPr>
            <p:spPr>
              <a:xfrm>
                <a:off x="449989" y="4382402"/>
                <a:ext cx="15485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4, 'mathAnswerShape': 1}">
                <a:extLst>
                  <a:ext uri="{FF2B5EF4-FFF2-40B4-BE49-F238E27FC236}">
                    <a16:creationId xmlns:a16="http://schemas.microsoft.com/office/drawing/2014/main" id="{9F5E4589-15DB-E6A4-907B-0237B5C3E8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2402"/>
                <a:ext cx="1548512" cy="766077"/>
              </a:xfrm>
              <a:prstGeom prst="rect">
                <a:avLst/>
              </a:prstGeom>
              <a:blipFill>
                <a:blip r:embed="rId4"/>
                <a:stretch>
                  <a:fillRect l="-6299" r="-59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AF8AB16-FE1F-95EF-B5DD-B2116063FF13}"/>
              </a:ext>
            </a:extLst>
          </p:cNvPr>
          <p:cNvSpPr txBox="1"/>
          <p:nvPr/>
        </p:nvSpPr>
        <p:spPr>
          <a:xfrm>
            <a:off x="449989" y="5054867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用一元二次方程解决实际问题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群里共有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个好友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每个好友都分别给群里的其他好友发一条信息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57d"/>
              </a:rPr>
              <a:t>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发信息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8" name="yt_table_11488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875943"/>
                  </p:ext>
                </p:extLst>
              </p:nvPr>
            </p:nvGraphicFramePr>
            <p:xfrm>
              <a:off x="540047" y="2348869"/>
              <a:ext cx="7753668" cy="1342898"/>
            </p:xfrm>
            <a:graphic>
              <a:graphicData uri="http://schemas.openxmlformats.org/drawingml/2006/table">
                <a:tbl>
                  <a:tblPr/>
                  <a:tblGrid>
                    <a:gridCol w="4431030">
                      <a:extLst>
                        <a:ext uri="{9D8B030D-6E8A-4147-A177-3AD203B41FA5}">
                          <a16:colId xmlns:a16="http://schemas.microsoft.com/office/drawing/2014/main" val="10308"/>
                        </a:ext>
                      </a:extLst>
                    </a:gridCol>
                    <a:gridCol w="3322638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88" name="yt_table_11488" descr="{&quot;rangeId&quot;:12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875943"/>
                  </p:ext>
                </p:extLst>
              </p:nvPr>
            </p:nvGraphicFramePr>
            <p:xfrm>
              <a:off x="540047" y="2348869"/>
              <a:ext cx="7753668" cy="1265428"/>
            </p:xfrm>
            <a:graphic>
              <a:graphicData uri="http://schemas.openxmlformats.org/drawingml/2006/table">
                <a:tbl>
                  <a:tblPr/>
                  <a:tblGrid>
                    <a:gridCol w="4431030">
                      <a:extLst>
                        <a:ext uri="{9D8B030D-6E8A-4147-A177-3AD203B41FA5}">
                          <a16:colId xmlns:a16="http://schemas.microsoft.com/office/drawing/2014/main" val="10308"/>
                        </a:ext>
                      </a:extLst>
                    </a:gridCol>
                    <a:gridCol w="3322638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103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510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459814" title="H_25.973701">
            <a:extLst>
              <a:ext uri="{FF2B5EF4-FFF2-40B4-BE49-F238E27FC236}">
                <a16:creationId xmlns:a16="http://schemas.microsoft.com/office/drawing/2014/main" id="{19CB410A-10E4-F89E-FFD7-36FA435B3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DEE5E6-381E-5A4D-CF83-CCCB0343B227}"/>
              </a:ext>
            </a:extLst>
          </p:cNvPr>
          <p:cNvSpPr txBox="1"/>
          <p:nvPr/>
        </p:nvSpPr>
        <p:spPr>
          <a:xfrm>
            <a:off x="50221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" name="yt_shape_1148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的下方作正方形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ae4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的上方作正方形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AENM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b8b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AENM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490" name="yt_image_11490" title="H_132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337090"/>
            <a:ext cx="1214107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492"/>
              <p:cNvSpPr txBox="1"/>
              <p:nvPr/>
            </p:nvSpPr>
            <p:spPr>
              <a:xfrm>
                <a:off x="540000" y="2432920"/>
                <a:ext cx="4507644" cy="26636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1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2920"/>
                <a:ext cx="4507644" cy="2663614"/>
              </a:xfrm>
              <a:prstGeom prst="rect">
                <a:avLst/>
              </a:prstGeom>
              <a:blipFill>
                <a:blip r:embed="rId3"/>
                <a:stretch>
                  <a:fillRect l="-4195" t="-1831" r="-3112" b="-3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494"/>
              <p:cNvSpPr txBox="1"/>
              <p:nvPr/>
            </p:nvSpPr>
            <p:spPr>
              <a:xfrm>
                <a:off x="540000" y="5147322"/>
                <a:ext cx="5552930" cy="1489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（舍去），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47322"/>
                <a:ext cx="5552930" cy="1489639"/>
              </a:xfrm>
              <a:prstGeom prst="rect">
                <a:avLst/>
              </a:prstGeom>
              <a:blipFill>
                <a:blip r:embed="rId4"/>
                <a:stretch>
                  <a:fillRect l="-3407" r="-2418" b="-6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4408133-2C0A-6E3C-9517-7E38F7B91A60}"/>
              </a:ext>
            </a:extLst>
          </p:cNvPr>
          <p:cNvSpPr txBox="1"/>
          <p:nvPr/>
        </p:nvSpPr>
        <p:spPr>
          <a:xfrm>
            <a:off x="449989" y="2386114"/>
            <a:ext cx="430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17AFF3-149B-66AC-6E01-1D5AD172AB01}"/>
              </a:ext>
            </a:extLst>
          </p:cNvPr>
          <p:cNvSpPr txBox="1"/>
          <p:nvPr/>
        </p:nvSpPr>
        <p:spPr>
          <a:xfrm>
            <a:off x="449989" y="2861602"/>
            <a:ext cx="2953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E8F099-6456-F394-D110-45727F9AACA9}"/>
              </a:ext>
            </a:extLst>
          </p:cNvPr>
          <p:cNvSpPr txBox="1"/>
          <p:nvPr/>
        </p:nvSpPr>
        <p:spPr>
          <a:xfrm>
            <a:off x="449989" y="3337090"/>
            <a:ext cx="464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A9249C-1D48-7ED6-97E0-A713777F91AB}"/>
              </a:ext>
            </a:extLst>
          </p:cNvPr>
          <p:cNvSpPr txBox="1"/>
          <p:nvPr/>
        </p:nvSpPr>
        <p:spPr>
          <a:xfrm>
            <a:off x="449989" y="3812578"/>
            <a:ext cx="282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91FB78-A281-157C-F20A-C2D774391C08}"/>
                  </a:ext>
                </a:extLst>
              </p:cNvPr>
              <p:cNvSpPr txBox="1"/>
              <p:nvPr/>
            </p:nvSpPr>
            <p:spPr>
              <a:xfrm>
                <a:off x="449989" y="4288066"/>
                <a:ext cx="2857945" cy="829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91FB78-A281-157C-F20A-C2D774391C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8066"/>
                <a:ext cx="2857945" cy="829514"/>
              </a:xfrm>
              <a:prstGeom prst="rect">
                <a:avLst/>
              </a:prstGeom>
              <a:blipFill>
                <a:blip r:embed="rId5"/>
                <a:stretch>
                  <a:fillRect l="-3412" r="-3198"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57DF215-3C73-6025-F113-69A00942C3FE}"/>
                  </a:ext>
                </a:extLst>
              </p:cNvPr>
              <p:cNvSpPr txBox="1"/>
              <p:nvPr/>
            </p:nvSpPr>
            <p:spPr>
              <a:xfrm>
                <a:off x="449989" y="5100516"/>
                <a:ext cx="5679313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57DF215-3C73-6025-F113-69A00942C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0516"/>
                <a:ext cx="5679313" cy="853136"/>
              </a:xfrm>
              <a:prstGeom prst="rect">
                <a:avLst/>
              </a:prstGeom>
              <a:blipFill>
                <a:blip r:embed="rId6"/>
                <a:stretch>
                  <a:fillRect l="-1719" r="-1719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D4DD59-2795-6E49-C97C-7B395C0DDF5C}"/>
                  </a:ext>
                </a:extLst>
              </p:cNvPr>
              <p:cNvSpPr txBox="1"/>
              <p:nvPr/>
            </p:nvSpPr>
            <p:spPr>
              <a:xfrm>
                <a:off x="449989" y="5860040"/>
                <a:ext cx="2193099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D4DD59-2795-6E49-C97C-7B395C0DDF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0040"/>
                <a:ext cx="2193099" cy="809320"/>
              </a:xfrm>
              <a:prstGeom prst="rect">
                <a:avLst/>
              </a:prstGeom>
              <a:blipFill>
                <a:blip r:embed="rId7"/>
                <a:stretch>
                  <a:fillRect l="-4444" r="-4444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96" name="yt_image_1149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9" name="yt_shape_11499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b861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0" name="yt_table_11500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1339003"/>
                  </p:ext>
                </p:extLst>
              </p:nvPr>
            </p:nvGraphicFramePr>
            <p:xfrm>
              <a:off x="540047" y="2441600"/>
              <a:ext cx="7666991" cy="671449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252444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500" name="yt_table_11500" descr="{&quot;rangeId&quot;:1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1339003"/>
                  </p:ext>
                </p:extLst>
              </p:nvPr>
            </p:nvGraphicFramePr>
            <p:xfrm>
              <a:off x="540047" y="2441600"/>
              <a:ext cx="7666991" cy="63271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252444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79710" r="-12439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01" name="yt_shape_11501"/>
          <p:cNvSpPr txBox="1"/>
          <p:nvPr/>
        </p:nvSpPr>
        <p:spPr>
          <a:xfrm>
            <a:off x="540119" y="31249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某公司四月份生产零件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第二季度共生产零件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设该公司五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8c3e"/>
              </a:rPr>
              <a:t>六月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份平均每月的增长率为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2" name="yt_table_115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513004"/>
              </p:ext>
            </p:extLst>
          </p:nvPr>
        </p:nvGraphicFramePr>
        <p:xfrm>
          <a:off x="540047" y="4084397"/>
          <a:ext cx="6091238" cy="1901952"/>
        </p:xfrm>
        <a:graphic>
          <a:graphicData uri="http://schemas.openxmlformats.org/drawingml/2006/table">
            <a:tbl>
              <a:tblPr/>
              <a:tblGrid>
                <a:gridCol w="6091238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EEC7F08-C4DA-C80B-81FC-4F3283316796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007E87-280B-6A54-FC94-A3B1EC3A5AE0}"/>
              </a:ext>
            </a:extLst>
          </p:cNvPr>
          <p:cNvSpPr txBox="1"/>
          <p:nvPr/>
        </p:nvSpPr>
        <p:spPr>
          <a:xfrm>
            <a:off x="7311282" y="35536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1450</Words>
  <Application>Microsoft Office PowerPoint</Application>
  <PresentationFormat>宽屏</PresentationFormat>
  <Paragraphs>148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,isEnd</vt:lpstr>
      <vt:lpstr>_⨹_1_0ab8b</vt:lpstr>
      <vt:lpstr>_⨹_1_35a72</vt:lpstr>
      <vt:lpstr>_⨹_1_46163</vt:lpstr>
      <vt:lpstr>_⨹_1_8661f,isEnd</vt:lpstr>
      <vt:lpstr>_⨹_1_8f4d6,isEnd</vt:lpstr>
      <vt:lpstr>_⨹_1_a7b76</vt:lpstr>
      <vt:lpstr>_⨹_1_b5ae4</vt:lpstr>
      <vt:lpstr>_⨹_1_bb8e9,isEnd</vt:lpstr>
      <vt:lpstr>_⨹_1_d557d</vt:lpstr>
      <vt:lpstr>_⨹_1_d9a1f</vt:lpstr>
      <vt:lpstr>_⨹_1_ed983</vt:lpstr>
      <vt:lpstr>_⨹_1_ff5e9,isEnd</vt:lpstr>
      <vt:lpstr>_⨹_15_c1f70</vt:lpstr>
      <vt:lpstr>_⨹_15_cf39a</vt:lpstr>
      <vt:lpstr>_⨹_2_26326</vt:lpstr>
      <vt:lpstr>_⨹_2_78c3e</vt:lpstr>
      <vt:lpstr>_⨹_2_ce9f9,isEnd</vt:lpstr>
      <vt:lpstr>_⨹_3_78a9b</vt:lpstr>
      <vt:lpstr>_⨹_3_83b43</vt:lpstr>
      <vt:lpstr>_⨹_3_9b861</vt:lpstr>
      <vt:lpstr>_⨹_5_58d2f</vt:lpstr>
      <vt:lpstr>_⨹_6_c9f38</vt:lpstr>
      <vt:lpstr>_⨹_8_0120b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2024-04-28T02:19:29Z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