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1" r:id="rId7"/>
    <p:sldId id="313" r:id="rId8"/>
    <p:sldId id="314" r:id="rId9"/>
    <p:sldId id="316" r:id="rId10"/>
    <p:sldId id="318" r:id="rId11"/>
    <p:sldId id="319" r:id="rId12"/>
    <p:sldId id="321" r:id="rId13"/>
    <p:sldId id="322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0" name="yt_shape_139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69" name="yt_image_1396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2" name="yt_shape_13972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概率的意义</a:t>
            </a:r>
          </a:p>
        </p:txBody>
      </p:sp>
      <p:sp>
        <p:nvSpPr>
          <p:cNvPr id="13973" name="yt_shape_13973"/>
          <p:cNvSpPr txBox="1"/>
          <p:nvPr/>
        </p:nvSpPr>
        <p:spPr>
          <a:xfrm>
            <a:off x="540000" y="1971599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74" name="yt_table_1397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804481"/>
              </p:ext>
            </p:extLst>
          </p:nvPr>
        </p:nvGraphicFramePr>
        <p:xfrm>
          <a:off x="540047" y="2450902"/>
          <a:ext cx="11111864" cy="1901952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明天下雨的概率为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意味着明天有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的时间下雨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经过有信号灯的十字路口时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可能遇到红灯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也可能遇到绿灯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某彩票中奖概率是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张这种彩票一定会有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张中奖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小明前几次的数学测试成绩都在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分以上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这次数学测试成绩也一定在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分以上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</a:tbl>
          </a:graphicData>
        </a:graphic>
      </p:graphicFrame>
      <p:pic>
        <p:nvPicPr>
          <p:cNvPr id="3" name="yt_shape_1714121801782" title="H_26.259764">
            <a:extLst>
              <a:ext uri="{FF2B5EF4-FFF2-40B4-BE49-F238E27FC236}">
                <a16:creationId xmlns:a16="http://schemas.microsoft.com/office/drawing/2014/main" id="{A3CBD362-CE7B-B20E-7BE5-5BA297F2F5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57145C-50C3-D5FC-09F9-E235390FDD7F}"/>
              </a:ext>
            </a:extLst>
          </p:cNvPr>
          <p:cNvSpPr txBox="1"/>
          <p:nvPr/>
        </p:nvSpPr>
        <p:spPr>
          <a:xfrm>
            <a:off x="5936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10" name="yt_shape_14010"/>
              <p:cNvSpPr txBox="1"/>
              <p:nvPr/>
            </p:nvSpPr>
            <p:spPr>
              <a:xfrm>
                <a:off x="540119" y="900000"/>
                <a:ext cx="11492915" cy="53639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（盘锦市中考）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2+2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的所有整数解中任取一个数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它是偶数的概率是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某路口南北方向红绿灯的设置时间为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红灯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绿灯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黄灯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4b0e,isEnd"/>
                  </a:rPr>
                  <a:t>某司机由南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往北开车到达该路口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他遇到红灯的概率大还是遇到绿灯的概率大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（遇到红灯）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40+60+3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（遇到绿灯）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40+60+3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遇到绿灯的概率大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10" name="yt_shape_140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63969"/>
              </a:xfrm>
              <a:prstGeom prst="rect">
                <a:avLst/>
              </a:prstGeom>
              <a:blipFill>
                <a:blip r:embed="rId2"/>
                <a:stretch>
                  <a:fillRect l="-1645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0A72ED-8B48-1088-8CC4-41957D6D1443}"/>
                  </a:ext>
                </a:extLst>
              </p:cNvPr>
              <p:cNvSpPr txBox="1"/>
              <p:nvPr/>
            </p:nvSpPr>
            <p:spPr>
              <a:xfrm>
                <a:off x="7203332" y="1939858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0A72ED-8B48-1088-8CC4-41957D6D14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3332" y="1939858"/>
                <a:ext cx="661099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3CBD75-17C3-DE38-E561-67E089185E83}"/>
                  </a:ext>
                </a:extLst>
              </p:cNvPr>
              <p:cNvSpPr txBox="1"/>
              <p:nvPr/>
            </p:nvSpPr>
            <p:spPr>
              <a:xfrm>
                <a:off x="450108" y="3714568"/>
                <a:ext cx="535692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（遇到红灯）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40+60+3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IsSplitBraceMath': 1, 'pageBreak': True}">
                <a:extLst>
                  <a:ext uri="{FF2B5EF4-FFF2-40B4-BE49-F238E27FC236}">
                    <a16:creationId xmlns:a16="http://schemas.microsoft.com/office/drawing/2014/main" id="{3E3CBD75-17C3-DE38-E561-67E089185E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4568"/>
                <a:ext cx="5356923" cy="769061"/>
              </a:xfrm>
              <a:prstGeom prst="rect">
                <a:avLst/>
              </a:prstGeom>
              <a:blipFill>
                <a:blip r:embed="rId4"/>
                <a:stretch>
                  <a:fillRect l="-1820" r="-170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21DF31-9E6D-E315-A262-7E39A6B91021}"/>
                  </a:ext>
                </a:extLst>
              </p:cNvPr>
              <p:cNvSpPr txBox="1"/>
              <p:nvPr/>
            </p:nvSpPr>
            <p:spPr>
              <a:xfrm>
                <a:off x="497733" y="4390017"/>
                <a:ext cx="46996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（遇到绿灯）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40+60+3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hasSerialNum': 1, 'IsSplitBraceMath': 1, 'pageBreak': True}">
                <a:extLst>
                  <a:ext uri="{FF2B5EF4-FFF2-40B4-BE49-F238E27FC236}">
                    <a16:creationId xmlns:a16="http://schemas.microsoft.com/office/drawing/2014/main" id="{2C21DF31-9E6D-E315-A262-7E39A6B91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390017"/>
                <a:ext cx="4699698" cy="769062"/>
              </a:xfrm>
              <a:prstGeom prst="rect">
                <a:avLst/>
              </a:prstGeom>
              <a:blipFill>
                <a:blip r:embed="rId5"/>
                <a:stretch>
                  <a:fillRect l="-2075" r="-207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9B52F0-C45D-18D0-8076-3DA1436213D8}"/>
                  </a:ext>
                </a:extLst>
              </p:cNvPr>
              <p:cNvSpPr txBox="1"/>
              <p:nvPr/>
            </p:nvSpPr>
            <p:spPr>
              <a:xfrm>
                <a:off x="450108" y="5065467"/>
                <a:ext cx="20565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hasSerialNum': 1, 'IsSplitBraceMath': 1, 'pageBreak': True}">
                <a:extLst>
                  <a:ext uri="{FF2B5EF4-FFF2-40B4-BE49-F238E27FC236}">
                    <a16:creationId xmlns:a16="http://schemas.microsoft.com/office/drawing/2014/main" id="{E99B52F0-C45D-18D0-8076-3DA1436213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65467"/>
                <a:ext cx="2056511" cy="769061"/>
              </a:xfrm>
              <a:prstGeom prst="rect">
                <a:avLst/>
              </a:prstGeom>
              <a:blipFill>
                <a:blip r:embed="rId6"/>
                <a:stretch>
                  <a:fillRect l="-4748" r="-445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C6633E7-B2D4-670E-DBBD-040C20B75A7C}"/>
              </a:ext>
            </a:extLst>
          </p:cNvPr>
          <p:cNvSpPr txBox="1"/>
          <p:nvPr/>
        </p:nvSpPr>
        <p:spPr>
          <a:xfrm>
            <a:off x="450108" y="5740916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遇到绿灯的概率大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7" name="yt_shape_1401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在一个不透明的袋子中装有仅颜色不同的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其中红球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黑球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先从袋子中取出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再从袋子中随机摸出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3131"/>
              </a:rPr>
              <a:t>摸出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黑球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记为事件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请完成下列表格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19" name="yt_table_1401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96720"/>
              </p:ext>
            </p:extLst>
          </p:nvPr>
        </p:nvGraphicFramePr>
        <p:xfrm>
          <a:off x="540000" y="2491102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54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9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72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事件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必然事件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随机事件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21" name="yt_shape_14021"/>
              <p:cNvSpPr txBox="1"/>
              <p:nvPr/>
            </p:nvSpPr>
            <p:spPr>
              <a:xfrm>
                <a:off x="540119" y="3894708"/>
                <a:ext cx="11492915" cy="27508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先从袋子中取出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个红球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再放入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个一样的黑球并摇匀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随机摸出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8030"/>
                  </a:rPr>
                  <a:t>个黑球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的概率等于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）根据题意得：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21" name="yt_shape_14021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94708"/>
                <a:ext cx="11492915" cy="2750818"/>
              </a:xfrm>
              <a:prstGeom prst="rect">
                <a:avLst/>
              </a:prstGeom>
              <a:blipFill>
                <a:blip r:embed="rId2"/>
                <a:stretch>
                  <a:fillRect l="-1645" t="-1996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B3369D-2941-41F9-45B1-44693F3C041F}"/>
              </a:ext>
            </a:extLst>
          </p:cNvPr>
          <p:cNvSpPr txBox="1"/>
          <p:nvPr/>
        </p:nvSpPr>
        <p:spPr>
          <a:xfrm>
            <a:off x="5512957" y="319786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F67312-18A7-CDE5-0872-AC018936A012}"/>
              </a:ext>
            </a:extLst>
          </p:cNvPr>
          <p:cNvSpPr txBox="1"/>
          <p:nvPr/>
        </p:nvSpPr>
        <p:spPr>
          <a:xfrm>
            <a:off x="9244140" y="316928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7880B0-04FD-24B7-DD7B-6FA7688BC794}"/>
                  </a:ext>
                </a:extLst>
              </p:cNvPr>
              <p:cNvSpPr txBox="1"/>
              <p:nvPr/>
            </p:nvSpPr>
            <p:spPr>
              <a:xfrm>
                <a:off x="450108" y="4996808"/>
                <a:ext cx="481145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）根据题意得：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6}">
                <a:extLst>
                  <a:ext uri="{FF2B5EF4-FFF2-40B4-BE49-F238E27FC236}">
                    <a16:creationId xmlns:a16="http://schemas.microsoft.com/office/drawing/2014/main" id="{6C7880B0-04FD-24B7-DD7B-6FA7688BC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96808"/>
                <a:ext cx="4811458" cy="769061"/>
              </a:xfrm>
              <a:prstGeom prst="rect">
                <a:avLst/>
              </a:prstGeom>
              <a:blipFill>
                <a:blip r:embed="rId3"/>
                <a:stretch>
                  <a:fillRect l="-2028" r="-19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B3FC21C-67C9-E045-00CC-4BA46CA4FB7E}"/>
              </a:ext>
            </a:extLst>
          </p:cNvPr>
          <p:cNvSpPr txBox="1"/>
          <p:nvPr/>
        </p:nvSpPr>
        <p:spPr>
          <a:xfrm>
            <a:off x="450108" y="5672257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F8F3C0-DB7D-EFF2-0995-F8E58C14F4E5}"/>
              </a:ext>
            </a:extLst>
          </p:cNvPr>
          <p:cNvSpPr txBox="1"/>
          <p:nvPr/>
        </p:nvSpPr>
        <p:spPr>
          <a:xfrm>
            <a:off x="450108" y="6147745"/>
            <a:ext cx="2248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7" name="yt_shape_140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26" name="yt_image_1402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29" name="yt_shape_14029"/>
              <p:cNvSpPr txBox="1"/>
              <p:nvPr/>
            </p:nvSpPr>
            <p:spPr>
              <a:xfrm>
                <a:off x="540119" y="1431377"/>
                <a:ext cx="11492915" cy="49202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有一类随机事件概率的计算方法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d8b9b"/>
                  </a:rPr>
                  <a:t>设试验结果落在某个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区域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中的每一点的机会均等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用事件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试验结果落在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中的一个小区域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bbe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那么事件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发生的概率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的面积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的面积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有一块边长为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ea4a7"/>
                  </a:rPr>
                  <a:t>的正方形飞镖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游戏板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假设飞镖投在游戏板上的每一点的机会均等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在飞镖游戏板上画有半径为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的一个圆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5ec73"/>
                  </a:rPr>
                  <a:t>求飞镖落在圆内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的圆的面积为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的正方形飞镖游戏板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（飞镖落在圆内）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29" name="yt_shape_14029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4920258"/>
              </a:xfrm>
              <a:prstGeom prst="rect">
                <a:avLst/>
              </a:prstGeom>
              <a:blipFill>
                <a:blip r:embed="rId3"/>
                <a:stretch>
                  <a:fillRect l="-1645" t="-1115" b="-1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34" name="yt_image_14034" title="H_109.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35996" y="4887021"/>
            <a:ext cx="2436935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266E9F-5ED3-73FF-046B-7C9CEA40F3E7}"/>
              </a:ext>
            </a:extLst>
          </p:cNvPr>
          <p:cNvSpPr txBox="1"/>
          <p:nvPr/>
        </p:nvSpPr>
        <p:spPr>
          <a:xfrm>
            <a:off x="450108" y="4663394"/>
            <a:ext cx="7987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的圆的面积为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FD972F-4B05-2D7D-A0B8-CD33F194D6C7}"/>
              </a:ext>
            </a:extLst>
          </p:cNvPr>
          <p:cNvSpPr txBox="1"/>
          <p:nvPr/>
        </p:nvSpPr>
        <p:spPr>
          <a:xfrm>
            <a:off x="450108" y="5138882"/>
            <a:ext cx="917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的正方形飞镖游戏板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1C2E51-F958-D9D6-33FB-1DEE0F98E2C8}"/>
                  </a:ext>
                </a:extLst>
              </p:cNvPr>
              <p:cNvSpPr txBox="1"/>
              <p:nvPr/>
            </p:nvSpPr>
            <p:spPr>
              <a:xfrm>
                <a:off x="450108" y="5614370"/>
                <a:ext cx="4745736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（飞镖落在圆内）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1A1C2E51-F958-D9D6-33FB-1DEE0F98E2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14370"/>
                <a:ext cx="4745736" cy="736486"/>
              </a:xfrm>
              <a:prstGeom prst="rect">
                <a:avLst/>
              </a:prstGeom>
              <a:blipFill>
                <a:blip r:embed="rId5"/>
                <a:stretch>
                  <a:fillRect l="-2057" r="-205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6" name="yt_shape_14036"/>
          <p:cNvSpPr txBox="1"/>
          <p:nvPr/>
        </p:nvSpPr>
        <p:spPr>
          <a:xfrm>
            <a:off x="540000" y="900000"/>
            <a:ext cx="110414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飞镖在游戏板上的落点记为点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为钝角三角形的概率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037"/>
              <p:cNvSpPr txBox="1"/>
              <p:nvPr/>
            </p:nvSpPr>
            <p:spPr>
              <a:xfrm>
                <a:off x="540119" y="1531667"/>
                <a:ext cx="9019980" cy="24664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）易知当点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落在以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为直径的半圆形内时，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cf5d0"/>
                  </a:rPr>
                  <a:t>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钝角三角形，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半圆形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·π·15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为钝角三角形）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037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019980" cy="2466444"/>
              </a:xfrm>
              <a:prstGeom prst="rect">
                <a:avLst/>
              </a:prstGeom>
              <a:blipFill>
                <a:blip r:embed="rId2"/>
                <a:stretch>
                  <a:fillRect l="-2096" t="-1975" b="-3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39" name="yt_image_140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549" y="1847914"/>
            <a:ext cx="2436935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009F9E-7068-851F-7372-3D19DCFFC178}"/>
              </a:ext>
            </a:extLst>
          </p:cNvPr>
          <p:cNvSpPr txBox="1"/>
          <p:nvPr/>
        </p:nvSpPr>
        <p:spPr>
          <a:xfrm>
            <a:off x="450108" y="1484861"/>
            <a:ext cx="883824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）易知当点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落在以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为直径的半圆形内时，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cf5d0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BB2C11-6BDB-2494-F2A9-36267284F7F1}"/>
              </a:ext>
            </a:extLst>
          </p:cNvPr>
          <p:cNvSpPr txBox="1"/>
          <p:nvPr/>
        </p:nvSpPr>
        <p:spPr>
          <a:xfrm>
            <a:off x="9048328" y="127297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钝角三角形，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BEACE6-5D46-F312-BAAE-69BD29AF4865}"/>
                  </a:ext>
                </a:extLst>
              </p:cNvPr>
              <p:cNvSpPr txBox="1"/>
              <p:nvPr/>
            </p:nvSpPr>
            <p:spPr>
              <a:xfrm>
                <a:off x="450108" y="1771765"/>
                <a:ext cx="49140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半圆形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·π·15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BEACE6-5D46-F312-BAAE-69BD29AF48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71765"/>
                <a:ext cx="4914011" cy="772808"/>
              </a:xfrm>
              <a:prstGeom prst="rect">
                <a:avLst/>
              </a:prstGeom>
              <a:blipFill>
                <a:blip r:embed="rId4"/>
                <a:stretch>
                  <a:fillRect l="-1985" r="-173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D20FE11-3800-CD13-CFB8-176035171BD7}"/>
                  </a:ext>
                </a:extLst>
              </p:cNvPr>
              <p:cNvSpPr txBox="1"/>
              <p:nvPr/>
            </p:nvSpPr>
            <p:spPr>
              <a:xfrm>
                <a:off x="450108" y="2450961"/>
                <a:ext cx="5652198" cy="9060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为钝角三角形）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D20FE11-3800-CD13-CFB8-176035171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50961"/>
                <a:ext cx="5652198" cy="906031"/>
              </a:xfrm>
              <a:prstGeom prst="rect">
                <a:avLst/>
              </a:prstGeom>
              <a:blipFill>
                <a:blip r:embed="rId5"/>
                <a:stretch>
                  <a:fillRect l="-1726" r="-1834" b="-2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6" name="yt_shape_1397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小亮是一名职业足球队员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根据以往比赛数据统计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8021"/>
              </a:rPr>
              <a:t>小亮进球率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他明天将参加一场比赛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下面几种说法正确的是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77" name="yt_table_1397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65189"/>
              </p:ext>
            </p:extLst>
          </p:nvPr>
        </p:nvGraphicFramePr>
        <p:xfrm>
          <a:off x="540047" y="1859435"/>
          <a:ext cx="5054600" cy="1901952"/>
        </p:xfrm>
        <a:graphic>
          <a:graphicData uri="http://schemas.openxmlformats.org/drawingml/2006/table">
            <a:tbl>
              <a:tblPr/>
              <a:tblGrid>
                <a:gridCol w="5054600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小亮明天的进球率为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小亮明天每射球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次必进球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小亮明天有可能进球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小亮明天肯定进球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75F0E67-253D-8AD0-B8E4-B6CD2912422B}"/>
              </a:ext>
            </a:extLst>
          </p:cNvPr>
          <p:cNvSpPr txBox="1"/>
          <p:nvPr/>
        </p:nvSpPr>
        <p:spPr>
          <a:xfrm>
            <a:off x="86797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9" name="yt_shape_13979"/>
              <p:cNvSpPr txBox="1"/>
              <p:nvPr/>
            </p:nvSpPr>
            <p:spPr>
              <a:xfrm>
                <a:off x="540119" y="900000"/>
                <a:ext cx="11492915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事件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发生的概率为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大量重复做这种试验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事件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平均每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caabe,isEnd"/>
                  </a:rPr>
                  <a:t>次发生的次数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79" name="yt_shape_139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9535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6AD8006-741F-7198-2AFE-5A65AAA0E729}"/>
              </a:ext>
            </a:extLst>
          </p:cNvPr>
          <p:cNvSpPr txBox="1"/>
          <p:nvPr/>
        </p:nvSpPr>
        <p:spPr>
          <a:xfrm>
            <a:off x="1364508" y="1527628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1" name="yt_shape_13981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求随机事件的概率</a:t>
            </a:r>
          </a:p>
        </p:txBody>
      </p:sp>
      <p:sp>
        <p:nvSpPr>
          <p:cNvPr id="13982" name="yt_shape_13982"/>
          <p:cNvSpPr txBox="1"/>
          <p:nvPr/>
        </p:nvSpPr>
        <p:spPr>
          <a:xfrm>
            <a:off x="540120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（广东省中考）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某学校开设了劳动教育课程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小明从感兴趣的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6695"/>
              </a:rPr>
              <a:t>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陶艺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门课程中随机选择一门学习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79dff"/>
              </a:rPr>
              <a:t>每门课程被选中的可能性相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小明恰好选中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烹饪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83" name="yt_table_13983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9589261"/>
                  </p:ext>
                </p:extLst>
              </p:nvPr>
            </p:nvGraphicFramePr>
            <p:xfrm>
              <a:off x="540047" y="2829000"/>
              <a:ext cx="7066916" cy="67468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3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983" name="yt_table_13983" descr="{&quot;rangeId&quot;:6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9589261"/>
                  </p:ext>
                </p:extLst>
              </p:nvPr>
            </p:nvGraphicFramePr>
            <p:xfrm>
              <a:off x="540047" y="2829000"/>
              <a:ext cx="7066916" cy="63576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3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984" name="yt_shape_13984"/>
          <p:cNvSpPr txBox="1"/>
          <p:nvPr/>
        </p:nvSpPr>
        <p:spPr>
          <a:xfrm>
            <a:off x="540119" y="3515409"/>
            <a:ext cx="11492915" cy="25594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不透明袋中有红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白两种颜色的小球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c920,isEnd"/>
              </a:rPr>
              <a:t>这些球除颜色外无其他差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从袋中随机取出一个球是红球的概率为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若袋中有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bb50,isEnd"/>
              </a:rPr>
              <a:t>则袋中红球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4121801849" title="H_26.259764">
            <a:extLst>
              <a:ext uri="{FF2B5EF4-FFF2-40B4-BE49-F238E27FC236}">
                <a16:creationId xmlns:a16="http://schemas.microsoft.com/office/drawing/2014/main" id="{A7A3E1FA-9926-747A-223E-BC1A1BB7C0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122A8A-C74D-D99A-0916-89822A800C58}"/>
              </a:ext>
            </a:extLst>
          </p:cNvPr>
          <p:cNvSpPr txBox="1"/>
          <p:nvPr/>
        </p:nvSpPr>
        <p:spPr>
          <a:xfrm>
            <a:off x="5707909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9E845C-3955-9A92-42BB-0F041B7E05D5}"/>
              </a:ext>
            </a:extLst>
          </p:cNvPr>
          <p:cNvSpPr txBox="1"/>
          <p:nvPr/>
        </p:nvSpPr>
        <p:spPr>
          <a:xfrm>
            <a:off x="1364508" y="441957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87" name="yt_image_139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3908" y="2348880"/>
            <a:ext cx="1464183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23392" y="836712"/>
            <a:ext cx="11568608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en-US" sz="240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（济南市中考）</a:t>
            </a:r>
            <a:r>
              <a:rPr lang="zh-CN" altLang="en-US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en-US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在两个同心圆中</a:t>
            </a:r>
            <a:r>
              <a:rPr lang="zh-CN" altLang="en-US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四条直径把大圆分成八等份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en-US" sz="2400">
                <a:solidFill>
                  <a:srgbClr val="000000"/>
                </a:solidFill>
                <a:latin typeface="Times New Roman" pitchFamily="24"/>
                <a:ea typeface="宋体" pitchFamily="24"/>
                <a:sym typeface="_⨹_5_2a6b9,isEnd"/>
              </a:rPr>
              <a:t>若将飞镖随</a:t>
            </a:r>
            <a:r>
              <a:rPr lang="zh-CN" altLang="en-US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en-US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en-US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机投掷到圆面上</a:t>
            </a:r>
            <a:r>
              <a:rPr lang="zh-CN" altLang="en-US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则飞镖落在黑色区域的概率是</a:t>
            </a:r>
            <a:r>
              <a:rPr lang="zh-CN" altLang="en-US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lang="zh-CN" altLang="en-US"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31DDDE-E9C6-A952-8F8D-5507423166C1}"/>
                  </a:ext>
                </a:extLst>
              </p:cNvPr>
              <p:cNvSpPr txBox="1"/>
              <p:nvPr/>
            </p:nvSpPr>
            <p:spPr>
              <a:xfrm>
                <a:off x="7392144" y="1124744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31DDDE-E9C6-A952-8F8D-5507423166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2144" y="1124744"/>
                <a:ext cx="661099" cy="726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9" name="yt_shape_13989"/>
              <p:cNvSpPr txBox="1"/>
              <p:nvPr/>
            </p:nvSpPr>
            <p:spPr>
              <a:xfrm>
                <a:off x="540119" y="900000"/>
                <a:ext cx="11492915" cy="46857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掷一枚骰子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观察向上一面的点数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求下列事件的概率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点数为偶数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）点数为偶数有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种可能，即点数为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（点数为偶数）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点数大于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解：掷一枚骰子，向上一面的点数可能为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7_8648e"/>
                  </a:rPr>
                  <a:t>种，这些点数出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现的可能性相等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）点数大于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且小于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种可能，即点数为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（点数大于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且小于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9" name="yt_shape_13989" descr="{&quot;rangeId&quot;: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85706"/>
              </a:xfrm>
              <a:prstGeom prst="rect">
                <a:avLst/>
              </a:prstGeom>
              <a:blipFill>
                <a:blip r:embed="rId2"/>
                <a:stretch>
                  <a:fillRect l="-1645" t="-1172" b="-1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E30457-0EEB-84C8-68ED-B6EE37BFB57C}"/>
              </a:ext>
            </a:extLst>
          </p:cNvPr>
          <p:cNvSpPr txBox="1"/>
          <p:nvPr/>
        </p:nvSpPr>
        <p:spPr>
          <a:xfrm>
            <a:off x="450108" y="1804170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）点数为偶数有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种可能，即点数为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648133-C79A-3204-D01A-5169A54E2086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426154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（点数为偶数）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pageBreak': True}">
                <a:extLst>
                  <a:ext uri="{FF2B5EF4-FFF2-40B4-BE49-F238E27FC236}">
                    <a16:creationId xmlns:a16="http://schemas.microsoft.com/office/drawing/2014/main" id="{99648133-C79A-3204-D01A-5169A54E20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4261548" cy="769062"/>
              </a:xfrm>
              <a:prstGeom prst="rect">
                <a:avLst/>
              </a:prstGeom>
              <a:blipFill>
                <a:blip r:embed="rId3"/>
                <a:stretch>
                  <a:fillRect l="-2289" r="-21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44B09D4-7E2A-14DE-E8DB-83A76870A602}"/>
              </a:ext>
            </a:extLst>
          </p:cNvPr>
          <p:cNvSpPr txBox="1"/>
          <p:nvPr/>
        </p:nvSpPr>
        <p:spPr>
          <a:xfrm>
            <a:off x="450108" y="3430596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解：掷一枚骰子，向上一面的点数可能为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8648e"/>
              </a:rPr>
              <a:t>种，这些点数出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CFC5CD-FDD7-7685-FEDB-ACB63A60AB84}"/>
              </a:ext>
            </a:extLst>
          </p:cNvPr>
          <p:cNvSpPr txBox="1"/>
          <p:nvPr/>
        </p:nvSpPr>
        <p:spPr>
          <a:xfrm>
            <a:off x="450108" y="3906084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现的可能性相等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995269-DB1B-B98A-5ACB-50D2480070F5}"/>
              </a:ext>
            </a:extLst>
          </p:cNvPr>
          <p:cNvSpPr txBox="1"/>
          <p:nvPr/>
        </p:nvSpPr>
        <p:spPr>
          <a:xfrm>
            <a:off x="450108" y="4381572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）点数大于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种可能，即点数为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D73FC1C-A9D9-2B8E-5DBC-2A734F7AB9D1}"/>
                  </a:ext>
                </a:extLst>
              </p:cNvPr>
              <p:cNvSpPr txBox="1"/>
              <p:nvPr/>
            </p:nvSpPr>
            <p:spPr>
              <a:xfrm>
                <a:off x="450108" y="4857061"/>
                <a:ext cx="49473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（点数大于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且小于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, 'hasSerialNum': 1, 'pageBreak': True}">
                <a:extLst>
                  <a:ext uri="{FF2B5EF4-FFF2-40B4-BE49-F238E27FC236}">
                    <a16:creationId xmlns:a16="http://schemas.microsoft.com/office/drawing/2014/main" id="{0D73FC1C-A9D9-2B8E-5DBC-2A734F7AB9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7061"/>
                <a:ext cx="4947348" cy="730136"/>
              </a:xfrm>
              <a:prstGeom prst="rect">
                <a:avLst/>
              </a:prstGeom>
              <a:blipFill>
                <a:blip r:embed="rId4"/>
                <a:stretch>
                  <a:fillRect l="-1973" r="-197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7" name="yt_shape_13997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对概率的意义理解不清而出错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98" name="yt_shape_13998"/>
              <p:cNvSpPr txBox="1"/>
              <p:nvPr/>
            </p:nvSpPr>
            <p:spPr>
              <a:xfrm>
                <a:off x="540119" y="1389434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连续抛掷一枚质地均匀的一元硬币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次正面朝上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8e99,isEnd"/>
                  </a:rPr>
                  <a:t>次抛掷该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硬币出现正面朝上的概率是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98" name="yt_shape_139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801917" title="H_26.259764">
            <a:extLst>
              <a:ext uri="{FF2B5EF4-FFF2-40B4-BE49-F238E27FC236}">
                <a16:creationId xmlns:a16="http://schemas.microsoft.com/office/drawing/2014/main" id="{9BB3A8B9-20B2-6AA9-FD41-65264E6A0A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E54D26-0DDB-92EC-7258-A157813D3DC4}"/>
                  </a:ext>
                </a:extLst>
              </p:cNvPr>
              <p:cNvSpPr txBox="1"/>
              <p:nvPr/>
            </p:nvSpPr>
            <p:spPr>
              <a:xfrm>
                <a:off x="4460133" y="1628800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E54D26-0DDB-92EC-7258-A157813D3D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0133" y="1628800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1" name="yt_shape_1400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00" name="yt_image_1400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3" name="yt_shape_14003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三个数字随机生成的点的坐标列成下表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4e733"/>
              </a:rPr>
              <a:t>如果每个点出现的可能性相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那么从中任意取一点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这个点在函数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图象上的概率是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04" name="yt_table_1400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088390"/>
              </p:ext>
            </p:extLst>
          </p:nvPr>
        </p:nvGraphicFramePr>
        <p:xfrm>
          <a:off x="540000" y="2593964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06" name="yt_table_1400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3459565"/>
                  </p:ext>
                </p:extLst>
              </p:nvPr>
            </p:nvGraphicFramePr>
            <p:xfrm>
              <a:off x="540047" y="4564373"/>
              <a:ext cx="7590791" cy="674878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006" name="yt_table_14006" descr="{&quot;rangeId&quot;:12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3459565"/>
                  </p:ext>
                </p:extLst>
              </p:nvPr>
            </p:nvGraphicFramePr>
            <p:xfrm>
              <a:off x="540047" y="4564373"/>
              <a:ext cx="7590791" cy="635953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7914" r="-5429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0395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58E0F19-0298-E868-8232-447A8E61F927}"/>
              </a:ext>
            </a:extLst>
          </p:cNvPr>
          <p:cNvSpPr txBox="1"/>
          <p:nvPr/>
        </p:nvSpPr>
        <p:spPr>
          <a:xfrm>
            <a:off x="9444883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7" name="yt_shape_1400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随机选择标有序号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①②③④⑤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中的一个小正方形涂黑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bd95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图中阴影部分构成轴对称图形的概率是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09" name="yt_table_14009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5561068"/>
                  </p:ext>
                </p:extLst>
              </p:nvPr>
            </p:nvGraphicFramePr>
            <p:xfrm>
              <a:off x="540047" y="1859435"/>
              <a:ext cx="7066916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009" name="yt_table_14009_skip" descr="{&quot;rangeId&quot;:13,&quot;type&quot;:&quot;Option&quot;,&quot;drawing&quot;:[&quot;yt_image_14008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5561068"/>
                  </p:ext>
                </p:extLst>
              </p:nvPr>
            </p:nvGraphicFramePr>
            <p:xfrm>
              <a:off x="540047" y="1859435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008" name="yt_image_14008_skip" title="H_82.8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41375" y="1859435"/>
            <a:ext cx="1308396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1B497-64DE-8D21-1E75-77E1862B67CB}"/>
              </a:ext>
            </a:extLst>
          </p:cNvPr>
          <p:cNvSpPr txBox="1"/>
          <p:nvPr/>
        </p:nvSpPr>
        <p:spPr>
          <a:xfrm>
            <a:off x="62413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1014</Words>
  <Application>Microsoft Office PowerPoint</Application>
  <PresentationFormat>宽屏</PresentationFormat>
  <Paragraphs>118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,isEnd</vt:lpstr>
      <vt:lpstr>_⨹_1_4bbec</vt:lpstr>
      <vt:lpstr>_⨹_1_bbd95</vt:lpstr>
      <vt:lpstr>_⨹_1_cf5d0</vt:lpstr>
      <vt:lpstr>_⨹_1_f6695</vt:lpstr>
      <vt:lpstr>_⨹_11_cc920,isEnd</vt:lpstr>
      <vt:lpstr>_⨹_12_4e733</vt:lpstr>
      <vt:lpstr>_⨹_12_79dff</vt:lpstr>
      <vt:lpstr>_⨹_2_33131</vt:lpstr>
      <vt:lpstr>_⨹_3_48030</vt:lpstr>
      <vt:lpstr>_⨹_4_78e99,isEnd</vt:lpstr>
      <vt:lpstr>_⨹_5_2a6b9,isEnd</vt:lpstr>
      <vt:lpstr>_⨹_5_6bb50,isEnd</vt:lpstr>
      <vt:lpstr>_⨹_5_c4b0e,isEnd</vt:lpstr>
      <vt:lpstr>_⨹_5_f8021</vt:lpstr>
      <vt:lpstr>_⨹_6_caabe,isEnd</vt:lpstr>
      <vt:lpstr>_⨹_6_ea4a7</vt:lpstr>
      <vt:lpstr>_⨹_7_5ec73</vt:lpstr>
      <vt:lpstr>_⨹_7_8648e</vt:lpstr>
      <vt:lpstr>_⨹_9_d8b9b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2024-04-26T08:46:26Z</dcterms:created>
  <dcterms:modified xsi:type="dcterms:W3CDTF">2024-04-28T05:10:43Z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