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0" r:id="rId6"/>
    <p:sldId id="312" r:id="rId7"/>
    <p:sldId id="313" r:id="rId8"/>
    <p:sldId id="316" r:id="rId9"/>
    <p:sldId id="318" r:id="rId10"/>
    <p:sldId id="322" r:id="rId11"/>
    <p:sldId id="324" r:id="rId12"/>
    <p:sldId id="326" r:id="rId13"/>
    <p:sldId id="327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7" Type="http://schemas.openxmlformats.org/officeDocument/2006/relationships/image" Target="../media/image2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0.png"/><Relationship Id="rId5" Type="http://schemas.openxmlformats.org/officeDocument/2006/relationships/image" Target="../media/image19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Relationship Id="rId5" Type="http://schemas.openxmlformats.org/officeDocument/2006/relationships/image" Target="../media/image27.png"/><Relationship Id="rId4" Type="http://schemas.openxmlformats.org/officeDocument/2006/relationships/image" Target="../media/image19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4" name="yt_shape_1020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03" name="yt_image_1020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6" name="yt_shape_10206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二次根式的除法</a:t>
            </a:r>
          </a:p>
        </p:txBody>
      </p:sp>
      <p:sp>
        <p:nvSpPr>
          <p:cNvPr id="10207" name="yt_shape_10207"/>
          <p:cNvSpPr txBox="1"/>
          <p:nvPr/>
        </p:nvSpPr>
        <p:spPr>
          <a:xfrm>
            <a:off x="540000" y="1971599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08" name="yt_table_10208" title="H_159.4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0409231"/>
                  </p:ext>
                </p:extLst>
              </p:nvPr>
            </p:nvGraphicFramePr>
            <p:xfrm>
              <a:off x="540047" y="2450902"/>
              <a:ext cx="3510217" cy="2024636"/>
            </p:xfrm>
            <a:graphic>
              <a:graphicData uri="http://schemas.openxmlformats.org/drawingml/2006/table">
                <a:tbl>
                  <a:tblPr/>
                  <a:tblGrid>
                    <a:gridCol w="3510217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08" name="yt_table_10208" descr="{&quot;rangeId&quot;:2,&quot;type&quot;:&quot;Option&quot;}" title="H_159.4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0409231"/>
                  </p:ext>
                </p:extLst>
              </p:nvPr>
            </p:nvGraphicFramePr>
            <p:xfrm>
              <a:off x="540047" y="2450902"/>
              <a:ext cx="3510217" cy="2024636"/>
            </p:xfrm>
            <a:graphic>
              <a:graphicData uri="http://schemas.openxmlformats.org/drawingml/2006/table">
                <a:tbl>
                  <a:tblPr/>
                  <a:tblGrid>
                    <a:gridCol w="3510217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b="-3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299" b="-27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9038" b="-101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  <a:tr h="461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40789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68934" title="H_26.259764">
            <a:extLst>
              <a:ext uri="{FF2B5EF4-FFF2-40B4-BE49-F238E27FC236}">
                <a16:creationId xmlns:a16="http://schemas.microsoft.com/office/drawing/2014/main" id="{3903CCEE-F626-FCDD-D119-3D8DE2017A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463B25-AC4F-E57C-207C-0F375D535FAB}"/>
              </a:ext>
            </a:extLst>
          </p:cNvPr>
          <p:cNvSpPr txBox="1"/>
          <p:nvPr/>
        </p:nvSpPr>
        <p:spPr>
          <a:xfrm>
            <a:off x="3802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67" name="yt_shape_10267"/>
              <p:cNvSpPr txBox="1"/>
              <p:nvPr/>
            </p:nvSpPr>
            <p:spPr>
              <a:xfrm>
                <a:off x="540000" y="1399183"/>
                <a:ext cx="3150093" cy="44018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67" name="yt_shape_102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183"/>
                <a:ext cx="3150093" cy="4401846"/>
              </a:xfrm>
              <a:prstGeom prst="rect">
                <a:avLst/>
              </a:prstGeom>
              <a:blipFill>
                <a:blip r:embed="rId2"/>
                <a:stretch>
                  <a:fillRect l="-6008" r="-2326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B8E7D6-63C1-44B8-AAB8-DEE984E701FB}"/>
                  </a:ext>
                </a:extLst>
              </p:cNvPr>
              <p:cNvSpPr txBox="1"/>
              <p:nvPr/>
            </p:nvSpPr>
            <p:spPr>
              <a:xfrm>
                <a:off x="449989" y="2138571"/>
                <a:ext cx="3299714" cy="7950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B8E7D6-63C1-44B8-AAB8-DEE984E701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8571"/>
                <a:ext cx="3299714" cy="795033"/>
              </a:xfrm>
              <a:prstGeom prst="rect">
                <a:avLst/>
              </a:prstGeom>
              <a:blipFill>
                <a:blip r:embed="rId3"/>
                <a:stretch>
                  <a:fillRect l="-2957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C9D37B9-75FD-8CA7-5D27-EF29D1FDF60C}"/>
              </a:ext>
            </a:extLst>
          </p:cNvPr>
          <p:cNvSpPr txBox="1"/>
          <p:nvPr/>
        </p:nvSpPr>
        <p:spPr>
          <a:xfrm>
            <a:off x="1669189" y="2839992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18694F-2C0A-6EB9-76A6-22F897436776}"/>
                  </a:ext>
                </a:extLst>
              </p:cNvPr>
              <p:cNvSpPr txBox="1"/>
              <p:nvPr/>
            </p:nvSpPr>
            <p:spPr>
              <a:xfrm>
                <a:off x="449989" y="4283029"/>
                <a:ext cx="315950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18694F-2C0A-6EB9-76A6-22F897436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3029"/>
                <a:ext cx="3159507" cy="1061162"/>
              </a:xfrm>
              <a:prstGeom prst="rect">
                <a:avLst/>
              </a:prstGeom>
              <a:blipFill>
                <a:blip r:embed="rId4"/>
                <a:stretch>
                  <a:fillRect l="-3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4E4FFA-BC75-35F3-ACF3-2CD0A6E476F5}"/>
                  </a:ext>
                </a:extLst>
              </p:cNvPr>
              <p:cNvSpPr txBox="1"/>
              <p:nvPr/>
            </p:nvSpPr>
            <p:spPr>
              <a:xfrm>
                <a:off x="1669189" y="5250579"/>
                <a:ext cx="10247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4E4FFA-BC75-35F3-ACF3-2CD0A6E47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250579"/>
                <a:ext cx="1024764" cy="554685"/>
              </a:xfrm>
              <a:prstGeom prst="rect">
                <a:avLst/>
              </a:prstGeom>
              <a:blipFill>
                <a:blip r:embed="rId5"/>
                <a:stretch>
                  <a:fillRect l="-9524" r="-9524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80390" y="869599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119" y="900000"/>
                <a:ext cx="11492915" cy="1885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通过计算发现人站在海拔高度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711e"/>
                  </a:rPr>
                  <a:t>看见的水平距离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符合公式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已知一登山运动员从海拔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米处登上海拔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米的山顶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eb67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求他看到的水平距离是原来的多少倍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5" name="yt_shape_10275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885644"/>
              </a:xfrm>
              <a:prstGeom prst="rect">
                <a:avLst/>
              </a:prstGeom>
              <a:blipFill>
                <a:blip r:embed="rId2"/>
                <a:stretch>
                  <a:fillRect l="-1701" t="-2913" r="-549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7" name="yt_image_10277" title="H_107.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094" y="2988796"/>
            <a:ext cx="182381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79" name="yt_shape_10279"/>
              <p:cNvSpPr txBox="1"/>
              <p:nvPr/>
            </p:nvSpPr>
            <p:spPr>
              <a:xfrm>
                <a:off x="540000" y="4405167"/>
                <a:ext cx="5161798" cy="1923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解：依题意，得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答：他看到的水平距离是原来的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9" name="yt_shape_1027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5167"/>
                <a:ext cx="5161798" cy="1923796"/>
              </a:xfrm>
              <a:prstGeom prst="rect">
                <a:avLst/>
              </a:prstGeom>
              <a:blipFill>
                <a:blip r:embed="rId4"/>
                <a:stretch>
                  <a:fillRect l="-3664" t="-2857" r="-2719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97462D-77EA-B5D1-4A1C-A2361B68A717}"/>
              </a:ext>
            </a:extLst>
          </p:cNvPr>
          <p:cNvSpPr txBox="1"/>
          <p:nvPr/>
        </p:nvSpPr>
        <p:spPr>
          <a:xfrm>
            <a:off x="449989" y="435836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CA0697-C3C2-45A7-4CA5-4C07C7961799}"/>
                  </a:ext>
                </a:extLst>
              </p:cNvPr>
              <p:cNvSpPr txBox="1"/>
              <p:nvPr/>
            </p:nvSpPr>
            <p:spPr>
              <a:xfrm>
                <a:off x="449989" y="4833850"/>
                <a:ext cx="4114355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5ACA0697-C3C2-45A7-4CA5-4C07C7961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33850"/>
                <a:ext cx="4114355" cy="1061162"/>
              </a:xfrm>
              <a:prstGeom prst="rect">
                <a:avLst/>
              </a:prstGeom>
              <a:blipFill>
                <a:blip r:embed="rId5"/>
                <a:stretch>
                  <a:fillRect l="-2370" r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1A7668-FA4C-439E-C152-8E2B7A6AAB8C}"/>
                  </a:ext>
                </a:extLst>
              </p:cNvPr>
              <p:cNvSpPr txBox="1"/>
              <p:nvPr/>
            </p:nvSpPr>
            <p:spPr>
              <a:xfrm>
                <a:off x="449989" y="5801399"/>
                <a:ext cx="52919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答：他看到的水平距离是原来的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481A7668-FA4C-439E-C152-8E2B7A6AA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01399"/>
                <a:ext cx="5291963" cy="555765"/>
              </a:xfrm>
              <a:prstGeom prst="rect">
                <a:avLst/>
              </a:prstGeom>
              <a:blipFill>
                <a:blip r:embed="rId6"/>
                <a:stretch>
                  <a:fillRect l="-1843" r="-184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4" name="yt_shape_1028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83" name="yt_image_1028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286" name="yt_shape_10286"/>
              <p:cNvSpPr txBox="1"/>
              <p:nvPr/>
            </p:nvSpPr>
            <p:spPr>
              <a:xfrm>
                <a:off x="540119" y="1431377"/>
                <a:ext cx="11492915" cy="55349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（注重过程学习）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老师在讲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二次根式的乘除法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e8b7f"/>
                  </a:rPr>
                  <a:t>在黑板上写出下面的一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道题作为练习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的代数表示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3_a2bf3"/>
                  </a:rPr>
                  <a:t>，小豪、小麦两位同学跑上讲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台，写下了下面两种解法：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小豪：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小麦：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老师看罢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提出下面的问题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0286" name="yt_shape_10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534913"/>
              </a:xfrm>
              <a:prstGeom prst="rect">
                <a:avLst/>
              </a:prstGeom>
              <a:blipFill>
                <a:blip r:embed="rId3"/>
                <a:stretch>
                  <a:fillRect l="-1645" t="-1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000" y="900000"/>
                <a:ext cx="7730386" cy="3666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两位同学的解法都正确吗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）两位同学的解法都正确；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请你再给出一种不同于两人的解法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8" name="yt_shape_10298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30386" cy="3666709"/>
              </a:xfrm>
              <a:prstGeom prst="rect">
                <a:avLst/>
              </a:prstGeom>
              <a:blipFill>
                <a:blip r:embed="rId2"/>
                <a:stretch>
                  <a:fillRect l="-2445" t="-1498" r="-1498" b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BA952B-3D53-0654-5C88-E5D47EC98840}"/>
              </a:ext>
            </a:extLst>
          </p:cNvPr>
          <p:cNvSpPr txBox="1"/>
          <p:nvPr/>
        </p:nvSpPr>
        <p:spPr>
          <a:xfrm>
            <a:off x="449989" y="132868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）两位同学的解法都正确；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432218-1EC4-F9DD-B681-C3C5BCAC1346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3456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D4432218-1EC4-F9DD-B681-C3C5BCAC1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345688" cy="613931"/>
              </a:xfrm>
              <a:prstGeom prst="rect">
                <a:avLst/>
              </a:prstGeom>
              <a:blipFill>
                <a:blip r:embed="rId3"/>
                <a:stretch>
                  <a:fillRect l="-2914" r="-273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446DED-16CB-719C-6068-17A9037D6EAC}"/>
                  </a:ext>
                </a:extLst>
              </p:cNvPr>
              <p:cNvSpPr txBox="1"/>
              <p:nvPr/>
            </p:nvSpPr>
            <p:spPr>
              <a:xfrm>
                <a:off x="449989" y="2799977"/>
                <a:ext cx="2431289" cy="612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12446DED-16CB-719C-6068-17A9037D6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9977"/>
                <a:ext cx="2431289" cy="612788"/>
              </a:xfrm>
              <a:prstGeom prst="rect">
                <a:avLst/>
              </a:prstGeom>
              <a:blipFill>
                <a:blip r:embed="rId4"/>
                <a:stretch>
                  <a:fillRect l="-4010" r="-401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A44D18-B29E-3353-8B11-B03560CD884F}"/>
                  </a:ext>
                </a:extLst>
              </p:cNvPr>
              <p:cNvSpPr txBox="1"/>
              <p:nvPr/>
            </p:nvSpPr>
            <p:spPr>
              <a:xfrm>
                <a:off x="449989" y="3319153"/>
                <a:ext cx="1805814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D6A44D18-B29E-3353-8B11-B03560CD8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19153"/>
                <a:ext cx="1805814" cy="613169"/>
              </a:xfrm>
              <a:prstGeom prst="rect">
                <a:avLst/>
              </a:prstGeom>
              <a:blipFill>
                <a:blip r:embed="rId5"/>
                <a:stretch>
                  <a:fillRect l="-5405" r="-506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F6CE03-EE13-FB8B-A9A5-79C82E3C14CA}"/>
                  </a:ext>
                </a:extLst>
              </p:cNvPr>
              <p:cNvSpPr txBox="1"/>
              <p:nvPr/>
            </p:nvSpPr>
            <p:spPr>
              <a:xfrm>
                <a:off x="449989" y="3838710"/>
                <a:ext cx="7835709" cy="7393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56F6CE03-EE13-FB8B-A9A5-79C82E3C1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8710"/>
                <a:ext cx="7835709" cy="739344"/>
              </a:xfrm>
              <a:prstGeom prst="rect">
                <a:avLst/>
              </a:prstGeom>
              <a:blipFill>
                <a:blip r:embed="rId6"/>
                <a:stretch>
                  <a:fillRect l="-1245" r="-132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09" name="yt_shape_10209"/>
              <p:cNvSpPr txBox="1"/>
              <p:nvPr/>
            </p:nvSpPr>
            <p:spPr>
              <a:xfrm>
                <a:off x="540119" y="900000"/>
                <a:ext cx="11492915" cy="3464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某精密仪器的一个零件上有一个矩形的孔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它的宽为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d797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则这个孔的长为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209" name="yt_shape_10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64025"/>
              </a:xfrm>
              <a:prstGeom prst="rect">
                <a:avLst/>
              </a:prstGeom>
              <a:blipFill>
                <a:blip r:embed="rId2"/>
                <a:stretch>
                  <a:fillRect l="-1645" t="-1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4758CC-130A-28D1-08EB-CB9EAA2A7B7B}"/>
                  </a:ext>
                </a:extLst>
              </p:cNvPr>
              <p:cNvSpPr txBox="1"/>
              <p:nvPr/>
            </p:nvSpPr>
            <p:spPr>
              <a:xfrm>
                <a:off x="4737311" y="1328682"/>
                <a:ext cx="90093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hasSerialNum': 1, 'pageBreak': True}">
                <a:extLst>
                  <a:ext uri="{FF2B5EF4-FFF2-40B4-BE49-F238E27FC236}">
                    <a16:creationId xmlns:a16="http://schemas.microsoft.com/office/drawing/2014/main" id="{0B4758CC-130A-28D1-08EB-CB9EAA2A7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7311" y="1328682"/>
                <a:ext cx="900938" cy="6153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0FD70CA-11A4-FC6A-0547-FDD80861738A}"/>
              </a:ext>
            </a:extLst>
          </p:cNvPr>
          <p:cNvCxnSpPr/>
          <p:nvPr/>
        </p:nvCxnSpPr>
        <p:spPr>
          <a:xfrm>
            <a:off x="4474897" y="1916318"/>
            <a:ext cx="10733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7FE2A92-7015-3D5E-AC5C-79C5C108E3AF}"/>
                  </a:ext>
                </a:extLst>
              </p:cNvPr>
              <p:cNvSpPr txBox="1"/>
              <p:nvPr/>
            </p:nvSpPr>
            <p:spPr>
              <a:xfrm>
                <a:off x="3079262" y="1647759"/>
                <a:ext cx="141109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7FE2A92-7015-3D5E-AC5C-79C5C108E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262" y="1647759"/>
                <a:ext cx="1411097" cy="10611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FEB692B-0DFC-838E-115E-E9CE59A3925C}"/>
              </a:ext>
            </a:extLst>
          </p:cNvPr>
          <p:cNvCxnSpPr/>
          <p:nvPr/>
        </p:nvCxnSpPr>
        <p:spPr>
          <a:xfrm>
            <a:off x="2816848" y="2636912"/>
            <a:ext cx="158350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4930739-2402-D6E1-2705-5925C653EDC5}"/>
              </a:ext>
            </a:extLst>
          </p:cNvPr>
          <p:cNvSpPr txBox="1"/>
          <p:nvPr/>
        </p:nvSpPr>
        <p:spPr>
          <a:xfrm>
            <a:off x="5224673" y="1850462"/>
            <a:ext cx="637286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599170-D665-4A5A-17A4-463191C94994}"/>
                  </a:ext>
                </a:extLst>
              </p:cNvPr>
              <p:cNvSpPr txBox="1"/>
              <p:nvPr/>
            </p:nvSpPr>
            <p:spPr>
              <a:xfrm>
                <a:off x="3869583" y="3258841"/>
                <a:ext cx="1100964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, 'hasSerialNum': 1, 'pageBreak': True}">
                <a:extLst>
                  <a:ext uri="{FF2B5EF4-FFF2-40B4-BE49-F238E27FC236}">
                    <a16:creationId xmlns:a16="http://schemas.microsoft.com/office/drawing/2014/main" id="{E3599170-D665-4A5A-17A4-463191C949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9583" y="3258841"/>
                <a:ext cx="1100964" cy="613169"/>
              </a:xfrm>
              <a:prstGeom prst="rect">
                <a:avLst/>
              </a:prstGeom>
              <a:blipFill>
                <a:blip r:embed="rId5"/>
                <a:stretch>
                  <a:fillRect l="-888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17" name="yt_shape_10217"/>
              <p:cNvSpPr txBox="1"/>
              <p:nvPr/>
            </p:nvSpPr>
            <p:spPr>
              <a:xfrm>
                <a:off x="540000" y="1552553"/>
                <a:ext cx="4539704" cy="2938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17" name="yt_shape_10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2553"/>
                <a:ext cx="4539704" cy="2938177"/>
              </a:xfrm>
              <a:prstGeom prst="rect">
                <a:avLst/>
              </a:prstGeom>
              <a:blipFill>
                <a:blip r:embed="rId2"/>
                <a:stretch>
                  <a:fillRect l="-4167" r="-17473" b="-2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9ACC43-409A-B737-BCA3-69793B915C22}"/>
                  </a:ext>
                </a:extLst>
              </p:cNvPr>
              <p:cNvSpPr txBox="1"/>
              <p:nvPr/>
            </p:nvSpPr>
            <p:spPr>
              <a:xfrm>
                <a:off x="449989" y="2291115"/>
                <a:ext cx="467588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9ACC43-409A-B737-BCA3-69793B915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1115"/>
                <a:ext cx="4675886" cy="613931"/>
              </a:xfrm>
              <a:prstGeom prst="rect">
                <a:avLst/>
              </a:prstGeom>
              <a:blipFill>
                <a:blip r:embed="rId3"/>
                <a:stretch>
                  <a:fillRect l="-208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70EF8F-93F0-5805-C680-88F6A282FEAC}"/>
                  </a:ext>
                </a:extLst>
              </p:cNvPr>
              <p:cNvSpPr txBox="1"/>
              <p:nvPr/>
            </p:nvSpPr>
            <p:spPr>
              <a:xfrm>
                <a:off x="449989" y="3778984"/>
                <a:ext cx="422516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70EF8F-93F0-5805-C680-88F6A282F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8984"/>
                <a:ext cx="4225163" cy="730136"/>
              </a:xfrm>
              <a:prstGeom prst="rect">
                <a:avLst/>
              </a:prstGeom>
              <a:blipFill>
                <a:blip r:embed="rId4"/>
                <a:stretch>
                  <a:fillRect l="-230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40000" y="995450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计算下列各题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6878" y="2311848"/>
            <a:ext cx="195438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解：原式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185580" y="3886577"/>
                <a:ext cx="2422586" cy="6225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5580" y="3886577"/>
                <a:ext cx="2422586" cy="622543"/>
              </a:xfrm>
              <a:prstGeom prst="rect">
                <a:avLst/>
              </a:prstGeom>
              <a:blipFill>
                <a:blip r:embed="rId5"/>
                <a:stretch>
                  <a:fillRect l="-4030" r="-3023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5" name="yt_shape_10225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商的算术平方根</a:t>
            </a:r>
          </a:p>
        </p:txBody>
      </p:sp>
      <p:sp>
        <p:nvSpPr>
          <p:cNvPr id="10226" name="yt_shape_10226"/>
          <p:cNvSpPr txBox="1"/>
          <p:nvPr/>
        </p:nvSpPr>
        <p:spPr>
          <a:xfrm>
            <a:off x="540000" y="1389434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27" name="yt_table_10227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3461842"/>
                  </p:ext>
                </p:extLst>
              </p:nvPr>
            </p:nvGraphicFramePr>
            <p:xfrm>
              <a:off x="540047" y="1868737"/>
              <a:ext cx="4042728" cy="3870200"/>
            </p:xfrm>
            <a:graphic>
              <a:graphicData uri="http://schemas.openxmlformats.org/drawingml/2006/table">
                <a:tbl>
                  <a:tblPr/>
                  <a:tblGrid>
                    <a:gridCol w="4042728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9+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27" name="yt_table_10227" descr="{&quot;rangeId&quot;:6,&quot;type&quot;:&quot;Option&quot;}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3461842"/>
                  </p:ext>
                </p:extLst>
              </p:nvPr>
            </p:nvGraphicFramePr>
            <p:xfrm>
              <a:off x="540047" y="1868737"/>
              <a:ext cx="4042728" cy="3646932"/>
            </p:xfrm>
            <a:graphic>
              <a:graphicData uri="http://schemas.openxmlformats.org/drawingml/2006/table">
                <a:tbl>
                  <a:tblPr/>
                  <a:tblGrid>
                    <a:gridCol w="4042728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1342" b="-1033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9333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69004" title="H_26.259764">
            <a:extLst>
              <a:ext uri="{FF2B5EF4-FFF2-40B4-BE49-F238E27FC236}">
                <a16:creationId xmlns:a16="http://schemas.microsoft.com/office/drawing/2014/main" id="{36E1E822-E625-F41C-EC89-59B658DC5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F389B2-5DD1-F089-8064-EE28F7A2B119}"/>
              </a:ext>
            </a:extLst>
          </p:cNvPr>
          <p:cNvSpPr txBox="1"/>
          <p:nvPr/>
        </p:nvSpPr>
        <p:spPr>
          <a:xfrm>
            <a:off x="3802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28" name="yt_shape_10228"/>
              <p:cNvSpPr txBox="1"/>
              <p:nvPr/>
            </p:nvSpPr>
            <p:spPr>
              <a:xfrm>
                <a:off x="540000" y="900000"/>
                <a:ext cx="5958491" cy="37662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04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09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28" name="yt_shape_102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58491" cy="3766224"/>
              </a:xfrm>
              <a:prstGeom prst="rect">
                <a:avLst/>
              </a:prstGeom>
              <a:blipFill>
                <a:blip r:embed="rId2"/>
                <a:stretch>
                  <a:fillRect l="-3173" t="-1459" r="-2252" b="-1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E4707B-FD40-9D24-6DC0-E2800643B43C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39615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E4707B-FD40-9D24-6DC0-E2800643B4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3961511" cy="772808"/>
              </a:xfrm>
              <a:prstGeom prst="rect">
                <a:avLst/>
              </a:prstGeom>
              <a:blipFill>
                <a:blip r:embed="rId3"/>
                <a:stretch>
                  <a:fillRect l="-246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4AE935-9D18-DEC4-CBC4-A80A47C5937C}"/>
                  </a:ext>
                </a:extLst>
              </p:cNvPr>
              <p:cNvSpPr txBox="1"/>
              <p:nvPr/>
            </p:nvSpPr>
            <p:spPr>
              <a:xfrm>
                <a:off x="449989" y="3942977"/>
                <a:ext cx="48759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4AE935-9D18-DEC4-CBC4-A80A47C593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2977"/>
                <a:ext cx="4875911" cy="733629"/>
              </a:xfrm>
              <a:prstGeom prst="rect">
                <a:avLst/>
              </a:prstGeom>
              <a:blipFill>
                <a:blip r:embed="rId4"/>
                <a:stretch>
                  <a:fillRect l="-2000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3215680" y="2296906"/>
                <a:ext cx="2156360" cy="772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680" y="2296906"/>
                <a:ext cx="2156360" cy="772134"/>
              </a:xfrm>
              <a:prstGeom prst="rect">
                <a:avLst/>
              </a:prstGeom>
              <a:blipFill>
                <a:blip r:embed="rId5"/>
                <a:stretch>
                  <a:fillRect l="-4533" r="-36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3215680" y="4005064"/>
                <a:ext cx="2156360" cy="7743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680" y="4005064"/>
                <a:ext cx="2156360" cy="774379"/>
              </a:xfrm>
              <a:prstGeom prst="rect">
                <a:avLst/>
              </a:prstGeom>
              <a:blipFill>
                <a:blip r:embed="rId6"/>
                <a:stretch>
                  <a:fillRect l="-4533" r="-368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7" name="yt_shape_10237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最简二次根式</a:t>
            </a:r>
          </a:p>
        </p:txBody>
      </p:sp>
      <p:sp>
        <p:nvSpPr>
          <p:cNvPr id="10238" name="yt_shape_10238"/>
          <p:cNvSpPr txBox="1"/>
          <p:nvPr/>
        </p:nvSpPr>
        <p:spPr>
          <a:xfrm>
            <a:off x="540000" y="1389434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（桂林市中考）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9" name="yt_table_10239" title="H_109.1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6444040"/>
                  </p:ext>
                </p:extLst>
              </p:nvPr>
            </p:nvGraphicFramePr>
            <p:xfrm>
              <a:off x="540047" y="1868737"/>
              <a:ext cx="4175443" cy="1505141"/>
            </p:xfrm>
            <a:graphic>
              <a:graphicData uri="http://schemas.openxmlformats.org/drawingml/2006/table">
                <a:tbl>
                  <a:tblPr/>
                  <a:tblGrid>
                    <a:gridCol w="2381123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79432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39" name="yt_table_10239" descr="{&quot;rangeId&quot;:9,&quot;type&quot;:&quot;Option&quot;}" title="H_109.1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6444040"/>
                  </p:ext>
                </p:extLst>
              </p:nvPr>
            </p:nvGraphicFramePr>
            <p:xfrm>
              <a:off x="540047" y="1868737"/>
              <a:ext cx="4175443" cy="1385761"/>
            </p:xfrm>
            <a:graphic>
              <a:graphicData uri="http://schemas.openxmlformats.org/drawingml/2006/table">
                <a:tbl>
                  <a:tblPr/>
                  <a:tblGrid>
                    <a:gridCol w="2381123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79432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448" b="-7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542" b="-7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2308" r="-75448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542" t="-192308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0" name="yt_shape_10240"/>
              <p:cNvSpPr txBox="1"/>
              <p:nvPr/>
            </p:nvSpPr>
            <p:spPr>
              <a:xfrm>
                <a:off x="540000" y="3304980"/>
                <a:ext cx="5232202" cy="29046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写出下列二次根式的最简二次根式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𝑥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40" name="yt_shape_10240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4980"/>
                <a:ext cx="5232202" cy="2904641"/>
              </a:xfrm>
              <a:prstGeom prst="rect">
                <a:avLst/>
              </a:prstGeom>
              <a:blipFill>
                <a:blip r:embed="rId3"/>
                <a:stretch>
                  <a:fillRect l="-3613" t="-1677" r="-2564" b="-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69072" title="H_26.259764">
            <a:extLst>
              <a:ext uri="{FF2B5EF4-FFF2-40B4-BE49-F238E27FC236}">
                <a16:creationId xmlns:a16="http://schemas.microsoft.com/office/drawing/2014/main" id="{3698F6B3-9C50-2210-E4B8-AC57BA41E2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F93C9E-4EFA-7A85-1854-68BC243F1874}"/>
              </a:ext>
            </a:extLst>
          </p:cNvPr>
          <p:cNvSpPr txBox="1"/>
          <p:nvPr/>
        </p:nvSpPr>
        <p:spPr>
          <a:xfrm>
            <a:off x="8069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C9BC24-F4A9-E5BF-7EA4-007121228550}"/>
                  </a:ext>
                </a:extLst>
              </p:cNvPr>
              <p:cNvSpPr txBox="1"/>
              <p:nvPr/>
            </p:nvSpPr>
            <p:spPr>
              <a:xfrm>
                <a:off x="2450366" y="3733662"/>
                <a:ext cx="93579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71C9BC24-F4A9-E5BF-7EA4-007121228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366" y="3733662"/>
                <a:ext cx="935799" cy="1061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EAEA7B1-38C8-71DC-DFF3-B9A8ED252721}"/>
              </a:ext>
            </a:extLst>
          </p:cNvPr>
          <p:cNvCxnSpPr/>
          <p:nvPr/>
        </p:nvCxnSpPr>
        <p:spPr>
          <a:xfrm>
            <a:off x="2187952" y="4653136"/>
            <a:ext cx="11082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8FB0B2-3A1A-3736-4026-D85E39EE1F57}"/>
                  </a:ext>
                </a:extLst>
              </p:cNvPr>
              <p:cNvSpPr txBox="1"/>
              <p:nvPr/>
            </p:nvSpPr>
            <p:spPr>
              <a:xfrm>
                <a:off x="2758341" y="4701212"/>
                <a:ext cx="11009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10, 'hasSerialNum': 1}">
                <a:extLst>
                  <a:ext uri="{FF2B5EF4-FFF2-40B4-BE49-F238E27FC236}">
                    <a16:creationId xmlns:a16="http://schemas.microsoft.com/office/drawing/2014/main" id="{618FB0B2-3A1A-3736-4026-D85E39EE1F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8341" y="4701212"/>
                <a:ext cx="1100964" cy="615391"/>
              </a:xfrm>
              <a:prstGeom prst="rect">
                <a:avLst/>
              </a:prstGeom>
              <a:blipFill>
                <a:blip r:embed="rId6"/>
                <a:stretch>
                  <a:fillRect l="-828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50CEFBD-74E0-0FCE-218F-330491AEAB03}"/>
              </a:ext>
            </a:extLst>
          </p:cNvPr>
          <p:cNvCxnSpPr/>
          <p:nvPr/>
        </p:nvCxnSpPr>
        <p:spPr>
          <a:xfrm>
            <a:off x="2238752" y="5229200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6E1A31-8D28-21FB-DCCB-BBDAB4ADF91E}"/>
                  </a:ext>
                </a:extLst>
              </p:cNvPr>
              <p:cNvSpPr txBox="1"/>
              <p:nvPr/>
            </p:nvSpPr>
            <p:spPr>
              <a:xfrm>
                <a:off x="2582573" y="5222991"/>
                <a:ext cx="1211263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10, 'hasSerialNum': 1}">
                <a:extLst>
                  <a:ext uri="{FF2B5EF4-FFF2-40B4-BE49-F238E27FC236}">
                    <a16:creationId xmlns:a16="http://schemas.microsoft.com/office/drawing/2014/main" id="{086E1A31-8D28-21FB-DCCB-BBDAB4ADF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2573" y="5222991"/>
                <a:ext cx="1211263" cy="10053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6BE8C21-DEC3-FBC7-AB2A-02BB76EFEFBB}"/>
              </a:ext>
            </a:extLst>
          </p:cNvPr>
          <p:cNvCxnSpPr/>
          <p:nvPr/>
        </p:nvCxnSpPr>
        <p:spPr>
          <a:xfrm>
            <a:off x="2320159" y="6093296"/>
            <a:ext cx="13836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7" name="yt_shape_10247"/>
              <p:cNvSpPr txBox="1"/>
              <p:nvPr/>
            </p:nvSpPr>
            <p:spPr>
              <a:xfrm>
                <a:off x="540000" y="900000"/>
                <a:ext cx="6376297" cy="479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忽视隐含条件，误认为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致错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7" name="yt_shape_10247" descr="{&quot;rangeId&quot;:11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76297" cy="479940"/>
              </a:xfrm>
              <a:prstGeom prst="rect">
                <a:avLst/>
              </a:prstGeom>
              <a:blipFill>
                <a:blip r:embed="rId2"/>
                <a:stretch>
                  <a:fillRect t="-2564" r="-1912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9" name="yt_shape_10249"/>
              <p:cNvSpPr txBox="1"/>
              <p:nvPr/>
            </p:nvSpPr>
            <p:spPr>
              <a:xfrm>
                <a:off x="540000" y="1430728"/>
                <a:ext cx="8490979" cy="1897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化成最简二次根式为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9" name="yt_shape_10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0728"/>
                <a:ext cx="8490979" cy="1897635"/>
              </a:xfrm>
              <a:prstGeom prst="rect">
                <a:avLst/>
              </a:prstGeom>
              <a:blipFill>
                <a:blip r:embed="rId3"/>
                <a:stretch>
                  <a:fillRect l="-2227" r="-1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69192" title="H_26.259764">
            <a:extLst>
              <a:ext uri="{FF2B5EF4-FFF2-40B4-BE49-F238E27FC236}">
                <a16:creationId xmlns:a16="http://schemas.microsoft.com/office/drawing/2014/main" id="{60C9843C-14CC-7C13-23FB-A4E5CD5957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090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B60B75-47E7-C0A8-EE5D-7E4A23A2FF76}"/>
                  </a:ext>
                </a:extLst>
              </p:cNvPr>
              <p:cNvSpPr txBox="1"/>
              <p:nvPr/>
            </p:nvSpPr>
            <p:spPr>
              <a:xfrm>
                <a:off x="6486426" y="1268760"/>
                <a:ext cx="184384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B60B75-47E7-C0A8-EE5D-7E4A23A2F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426" y="1268760"/>
                <a:ext cx="1843849" cy="1061162"/>
              </a:xfrm>
              <a:prstGeom prst="rect">
                <a:avLst/>
              </a:prstGeom>
              <a:blipFill>
                <a:blip r:embed="rId5"/>
                <a:stretch>
                  <a:fillRect l="-4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0119F3F-5379-2076-6B24-0FA692A1F2C8}"/>
              </a:ext>
            </a:extLst>
          </p:cNvPr>
          <p:cNvCxnSpPr/>
          <p:nvPr/>
        </p:nvCxnSpPr>
        <p:spPr>
          <a:xfrm>
            <a:off x="5966837" y="2132856"/>
            <a:ext cx="22734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4E336932-3C95-B722-733B-25EA581EBA27}"/>
              </a:ext>
            </a:extLst>
          </p:cNvPr>
          <p:cNvSpPr txBox="1"/>
          <p:nvPr/>
        </p:nvSpPr>
        <p:spPr>
          <a:xfrm>
            <a:off x="7315799" y="2351472"/>
            <a:ext cx="1646936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yt_shape_102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53" name="yt_image_1025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56" name="yt_shape_10256"/>
              <p:cNvSpPr txBox="1"/>
              <p:nvPr/>
            </p:nvSpPr>
            <p:spPr>
              <a:xfrm>
                <a:off x="540000" y="1482165"/>
                <a:ext cx="917276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（聊城市中考）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56" name="yt_shape_1025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172767" cy="920637"/>
              </a:xfrm>
              <a:prstGeom prst="rect">
                <a:avLst/>
              </a:prstGeom>
              <a:blipFill>
                <a:blip r:embed="rId3"/>
                <a:stretch>
                  <a:fillRect l="-2061" r="-1064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8" name="yt_table_10258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7703196"/>
                  </p:ext>
                </p:extLst>
              </p:nvPr>
            </p:nvGraphicFramePr>
            <p:xfrm>
              <a:off x="540047" y="2453590"/>
              <a:ext cx="7514591" cy="681609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58" name="yt_table_10258" descr="{&quot;rangeId&quot;:14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7703196"/>
                  </p:ext>
                </p:extLst>
              </p:nvPr>
            </p:nvGraphicFramePr>
            <p:xfrm>
              <a:off x="540047" y="2453590"/>
              <a:ext cx="7514591" cy="642303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9878" r="-15749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9" name="yt_shape_10259"/>
              <p:cNvSpPr txBox="1"/>
              <p:nvPr/>
            </p:nvSpPr>
            <p:spPr>
              <a:xfrm>
                <a:off x="540000" y="3146539"/>
                <a:ext cx="10488641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若最简二次根式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的被开方数相同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59" name="yt_shape_1025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6539"/>
                <a:ext cx="10488641" cy="465512"/>
              </a:xfrm>
              <a:prstGeom prst="rect">
                <a:avLst/>
              </a:prstGeom>
              <a:blipFill>
                <a:blip r:embed="rId5"/>
                <a:stretch>
                  <a:fillRect l="-1802" t="-3896" r="-81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61" name="yt_table_10261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4386863"/>
                  </p:ext>
                </p:extLst>
              </p:nvPr>
            </p:nvGraphicFramePr>
            <p:xfrm>
              <a:off x="540047" y="3662839"/>
              <a:ext cx="7819391" cy="672846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61" name="yt_table_10261" descr="{&quot;rangeId&quot;:15,&quot;type&quot;:&quot;Option&quot;}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4386863"/>
                  </p:ext>
                </p:extLst>
              </p:nvPr>
            </p:nvGraphicFramePr>
            <p:xfrm>
              <a:off x="540047" y="3662839"/>
              <a:ext cx="7819391" cy="634048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275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19878" r="-17278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2" name="yt_shape_10262"/>
              <p:cNvSpPr txBox="1"/>
              <p:nvPr/>
            </p:nvSpPr>
            <p:spPr>
              <a:xfrm>
                <a:off x="540120" y="4347535"/>
                <a:ext cx="11492915" cy="9945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某矩形的长为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8576,isEnd"/>
                  </a:rPr>
                  <a:t>要在这个矩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形中分割出一个面积最大的正方形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则此正方形的边长为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62" name="yt_shape_102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347535"/>
                <a:ext cx="11492915" cy="994568"/>
              </a:xfrm>
              <a:prstGeom prst="rect">
                <a:avLst/>
              </a:prstGeom>
              <a:blipFill>
                <a:blip r:embed="rId7"/>
                <a:stretch>
                  <a:fillRect l="-1645" t="-1840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8A2C0F-CDE1-7C00-124F-E8EB0C7BAE64}"/>
              </a:ext>
            </a:extLst>
          </p:cNvPr>
          <p:cNvSpPr txBox="1"/>
          <p:nvPr/>
        </p:nvSpPr>
        <p:spPr>
          <a:xfrm>
            <a:off x="8703783" y="1559559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524506-EF3A-3A68-FFD1-19F095986749}"/>
              </a:ext>
            </a:extLst>
          </p:cNvPr>
          <p:cNvSpPr txBox="1"/>
          <p:nvPr/>
        </p:nvSpPr>
        <p:spPr>
          <a:xfrm>
            <a:off x="10024391" y="3099733"/>
            <a:ext cx="383286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8DA34D-E4EE-46C5-5CAC-9BD813AA5951}"/>
                  </a:ext>
                </a:extLst>
              </p:cNvPr>
              <p:cNvSpPr txBox="1"/>
              <p:nvPr/>
            </p:nvSpPr>
            <p:spPr>
              <a:xfrm>
                <a:off x="8679708" y="4740098"/>
                <a:ext cx="1269239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1C8DA34D-E4EE-46C5-5CAC-9BD813AA5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708" y="4740098"/>
                <a:ext cx="1269239" cy="558242"/>
              </a:xfrm>
              <a:prstGeom prst="rect">
                <a:avLst/>
              </a:prstGeom>
              <a:blipFill>
                <a:blip r:embed="rId8"/>
                <a:stretch>
                  <a:fillRect l="-7692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64" name="yt_shape_10264"/>
              <p:cNvSpPr txBox="1"/>
              <p:nvPr/>
            </p:nvSpPr>
            <p:spPr>
              <a:xfrm>
                <a:off x="540119" y="900000"/>
                <a:ext cx="11492915" cy="24109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（随州市中考）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则根据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a238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5484,isEnd"/>
                  </a:rPr>
                  <a:t>是大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264" name="yt_shape_10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10981"/>
              </a:xfrm>
              <a:prstGeom prst="rect">
                <a:avLst/>
              </a:prstGeom>
              <a:blipFill>
                <a:blip r:embed="rId2"/>
                <a:stretch>
                  <a:fillRect l="-1645" t="-1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210329-4931-8A79-1BDC-25B5CFDF3CDE}"/>
              </a:ext>
            </a:extLst>
          </p:cNvPr>
          <p:cNvSpPr txBox="1"/>
          <p:nvPr/>
        </p:nvSpPr>
        <p:spPr>
          <a:xfrm>
            <a:off x="4812558" y="234099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C2D8EC-349E-5572-D808-D541DF847B86}"/>
              </a:ext>
            </a:extLst>
          </p:cNvPr>
          <p:cNvSpPr txBox="1"/>
          <p:nvPr/>
        </p:nvSpPr>
        <p:spPr>
          <a:xfrm>
            <a:off x="7403357" y="234099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540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_⨹_1_3a238,isEnd</vt:lpstr>
      <vt:lpstr>_⨹_1_3d797,isEnd</vt:lpstr>
      <vt:lpstr>_⨹_1_beb67</vt:lpstr>
      <vt:lpstr>_⨹_10_e8b7f</vt:lpstr>
      <vt:lpstr>_⨹_13_a2bf3</vt:lpstr>
      <vt:lpstr>_⨹_2_35484,isEnd</vt:lpstr>
      <vt:lpstr>_⨹_5_18576,isEnd</vt:lpstr>
      <vt:lpstr>_⨹_7_c711e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2024-04-28T01:35:55Z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