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0" r:id="rId6"/>
    <p:sldId id="311" r:id="rId7"/>
    <p:sldId id="314" r:id="rId8"/>
    <p:sldId id="318" r:id="rId9"/>
    <p:sldId id="320" r:id="rId10"/>
    <p:sldId id="322" r:id="rId11"/>
    <p:sldId id="323" r:id="rId12"/>
    <p:sldId id="324" r:id="rId13"/>
    <p:sldId id="325" r:id="rId14"/>
    <p:sldId id="328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724" y="10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0" name="yt_shape_1171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09" name="yt_image_1170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12" name="yt_shape_11712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相似图形的识别</a:t>
            </a:r>
          </a:p>
        </p:txBody>
      </p:sp>
      <p:sp>
        <p:nvSpPr>
          <p:cNvPr id="11713" name="yt_shape_11713"/>
          <p:cNvSpPr txBox="1"/>
          <p:nvPr/>
        </p:nvSpPr>
        <p:spPr>
          <a:xfrm>
            <a:off x="540000" y="1971599"/>
            <a:ext cx="73016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下列各选项中的两个图形是相似图形的是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714" name="yt_image_1171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3266"/>
            <a:ext cx="4759923" cy="872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16" name="yt_shape_11716"/>
          <p:cNvSpPr txBox="1"/>
          <p:nvPr/>
        </p:nvSpPr>
        <p:spPr>
          <a:xfrm>
            <a:off x="540000" y="3525970"/>
            <a:ext cx="66684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是相似多边形的一组是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717" name="yt_image_1171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163352"/>
            <a:ext cx="2028661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18" name="yt_image_117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661" y="4157637"/>
            <a:ext cx="1265047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21" name="yt_shape_11721"/>
          <p:cNvSpPr txBox="1"/>
          <p:nvPr/>
        </p:nvSpPr>
        <p:spPr>
          <a:xfrm>
            <a:off x="1354296" y="481600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722" name="yt_shape_11722"/>
          <p:cNvSpPr txBox="1"/>
          <p:nvPr/>
        </p:nvSpPr>
        <p:spPr>
          <a:xfrm>
            <a:off x="3575720" y="481600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pic>
        <p:nvPicPr>
          <p:cNvPr id="11723" name="yt_image_117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0000" y="5481088"/>
            <a:ext cx="1833406" cy="47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24" name="yt_image_117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33406" y="5481088"/>
            <a:ext cx="1684452" cy="47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27" name="yt_shape_11727"/>
          <p:cNvSpPr txBox="1"/>
          <p:nvPr/>
        </p:nvSpPr>
        <p:spPr>
          <a:xfrm>
            <a:off x="1265076" y="5957719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728" name="yt_shape_11728"/>
          <p:cNvSpPr txBox="1"/>
          <p:nvPr/>
        </p:nvSpPr>
        <p:spPr>
          <a:xfrm>
            <a:off x="3575720" y="5957719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4121500313">
            <a:extLst>
              <a:ext uri="{FF2B5EF4-FFF2-40B4-BE49-F238E27FC236}">
                <a16:creationId xmlns:a16="http://schemas.microsoft.com/office/drawing/2014/main" id="{B302C436-AB94-668B-F86E-6ABE1AEE9CF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DCE736-6AFA-E343-E219-49B9A830E552}"/>
              </a:ext>
            </a:extLst>
          </p:cNvPr>
          <p:cNvSpPr txBox="1"/>
          <p:nvPr/>
        </p:nvSpPr>
        <p:spPr>
          <a:xfrm>
            <a:off x="6850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DFD5DF-05A7-E724-B947-BAB4797A6DB3}"/>
              </a:ext>
            </a:extLst>
          </p:cNvPr>
          <p:cNvSpPr txBox="1"/>
          <p:nvPr/>
        </p:nvSpPr>
        <p:spPr>
          <a:xfrm>
            <a:off x="6241189" y="34791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80" name="yt_shape_11780"/>
              <p:cNvSpPr txBox="1"/>
              <p:nvPr/>
            </p:nvSpPr>
            <p:spPr>
              <a:xfrm>
                <a:off x="540119" y="724406"/>
                <a:ext cx="11492915" cy="11224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f2f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780" name="yt_shape_117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24406"/>
                <a:ext cx="11492915" cy="1122487"/>
              </a:xfrm>
              <a:prstGeom prst="rect">
                <a:avLst/>
              </a:prstGeom>
              <a:blipFill>
                <a:blip r:embed="rId2"/>
                <a:stretch>
                  <a:fillRect l="-1645" t="-10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82" name="yt_image_11782" title="H_111.4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304" y="2882210"/>
            <a:ext cx="2442911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57075434-B5E9-BADD-DE35-D9C886200A08}"/>
              </a:ext>
            </a:extLst>
          </p:cNvPr>
          <p:cNvSpPr txBox="1"/>
          <p:nvPr/>
        </p:nvSpPr>
        <p:spPr>
          <a:xfrm>
            <a:off x="449989" y="1567664"/>
            <a:ext cx="503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2C6F74-9AF1-69CA-82EB-C2FC1DE97DB1}"/>
              </a:ext>
            </a:extLst>
          </p:cNvPr>
          <p:cNvSpPr txBox="1"/>
          <p:nvPr/>
        </p:nvSpPr>
        <p:spPr>
          <a:xfrm>
            <a:off x="449989" y="1918901"/>
            <a:ext cx="5118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6FF3F4-362A-1F13-D279-130B9BFD8DD0}"/>
              </a:ext>
            </a:extLst>
          </p:cNvPr>
          <p:cNvSpPr txBox="1"/>
          <p:nvPr/>
        </p:nvSpPr>
        <p:spPr>
          <a:xfrm>
            <a:off x="449989" y="2278941"/>
            <a:ext cx="2856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4B9DA56-0424-C397-D3EE-126100305912}"/>
              </a:ext>
            </a:extLst>
          </p:cNvPr>
          <p:cNvSpPr txBox="1"/>
          <p:nvPr/>
        </p:nvSpPr>
        <p:spPr>
          <a:xfrm>
            <a:off x="449989" y="2636912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10CA09-A67D-1A93-116E-B83ED11344CA}"/>
              </a:ext>
            </a:extLst>
          </p:cNvPr>
          <p:cNvSpPr txBox="1"/>
          <p:nvPr/>
        </p:nvSpPr>
        <p:spPr>
          <a:xfrm>
            <a:off x="449989" y="2996952"/>
            <a:ext cx="455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E8FBA35-FDC8-BB30-84DA-A7EB4B9176FA}"/>
              </a:ext>
            </a:extLst>
          </p:cNvPr>
          <p:cNvSpPr txBox="1"/>
          <p:nvPr/>
        </p:nvSpPr>
        <p:spPr>
          <a:xfrm>
            <a:off x="449989" y="3356992"/>
            <a:ext cx="5085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1B5B0B9-88DB-8FB6-763E-B1F4E37FE6F3}"/>
                  </a:ext>
                </a:extLst>
              </p:cNvPr>
              <p:cNvSpPr txBox="1"/>
              <p:nvPr/>
            </p:nvSpPr>
            <p:spPr>
              <a:xfrm>
                <a:off x="449989" y="3573016"/>
                <a:ext cx="7012051" cy="8001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1B5B0B9-88DB-8FB6-763E-B1F4E37FE6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3016"/>
                <a:ext cx="7012051" cy="800177"/>
              </a:xfrm>
              <a:prstGeom prst="rect">
                <a:avLst/>
              </a:prstGeom>
              <a:blipFill>
                <a:blip r:embed="rId4"/>
                <a:stretch>
                  <a:fillRect l="-1391" r="-13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BB07C721-FA8C-AD30-1FFD-5D7A34A0405C}"/>
              </a:ext>
            </a:extLst>
          </p:cNvPr>
          <p:cNvSpPr txBox="1"/>
          <p:nvPr/>
        </p:nvSpPr>
        <p:spPr>
          <a:xfrm>
            <a:off x="449989" y="4149080"/>
            <a:ext cx="4544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易知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94CFE8F-8ABB-9A6E-B1F9-BBE86AE45B9A}"/>
              </a:ext>
            </a:extLst>
          </p:cNvPr>
          <p:cNvSpPr txBox="1"/>
          <p:nvPr/>
        </p:nvSpPr>
        <p:spPr>
          <a:xfrm>
            <a:off x="449989" y="4509120"/>
            <a:ext cx="320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方程两边同时除以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B0393F2-506F-602C-5446-65DA71937663}"/>
                  </a:ext>
                </a:extLst>
              </p:cNvPr>
              <p:cNvSpPr txBox="1"/>
              <p:nvPr/>
            </p:nvSpPr>
            <p:spPr>
              <a:xfrm>
                <a:off x="449989" y="4725144"/>
                <a:ext cx="7154354" cy="809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（负值舍去），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B0393F2-506F-602C-5446-65DA719376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25144"/>
                <a:ext cx="7154354" cy="809320"/>
              </a:xfrm>
              <a:prstGeom prst="rect">
                <a:avLst/>
              </a:prstGeom>
              <a:blipFill>
                <a:blip r:embed="rId5"/>
                <a:stretch>
                  <a:fillRect l="-1364" r="-1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yt_shape_2">
                <a:extLst>
                  <a:ext uri="{FF2B5EF4-FFF2-40B4-BE49-F238E27FC236}">
                    <a16:creationId xmlns:a16="http://schemas.microsoft.com/office/drawing/2014/main" id="{FBF67765-DD9D-D992-8F8A-EDCC0910E2F9}"/>
                  </a:ext>
                </a:extLst>
              </p:cNvPr>
              <p:cNvSpPr txBox="1"/>
              <p:nvPr/>
            </p:nvSpPr>
            <p:spPr>
              <a:xfrm>
                <a:off x="540000" y="6232076"/>
                <a:ext cx="4045788" cy="1557671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noAutofit/>
              </a:bodyPr>
              <a:lstStyle/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/>
              </a:p>
            </p:txBody>
          </p:sp>
        </mc:Choice>
        <mc:Fallback>
          <p:sp>
            <p:nvSpPr>
              <p:cNvPr id="15" name="yt_shape_2">
                <a:extLst>
                  <a:ext uri="{FF2B5EF4-FFF2-40B4-BE49-F238E27FC236}">
                    <a16:creationId xmlns:a16="http://schemas.microsoft.com/office/drawing/2014/main" id="{FBF67765-DD9D-D992-8F8A-EDCC0910E2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232076"/>
                <a:ext cx="4045788" cy="1557671"/>
              </a:xfrm>
              <a:prstGeom prst="rect">
                <a:avLst/>
              </a:prstGeom>
              <a:blipFill>
                <a:blip r:embed="rId6"/>
                <a:stretch>
                  <a:fillRect l="-4676" r="-3771" b="-3516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8B88EF6-C075-3FD5-B47B-9D42AAC012D5}"/>
                  </a:ext>
                </a:extLst>
              </p:cNvPr>
              <p:cNvSpPr txBox="1"/>
              <p:nvPr/>
            </p:nvSpPr>
            <p:spPr>
              <a:xfrm>
                <a:off x="449989" y="5301208"/>
                <a:ext cx="3208783" cy="876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8B88EF6-C075-3FD5-B47B-9D42AAC012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01208"/>
                <a:ext cx="3208783" cy="876694"/>
              </a:xfrm>
              <a:prstGeom prst="rect">
                <a:avLst/>
              </a:prstGeom>
              <a:blipFill>
                <a:blip r:embed="rId7"/>
                <a:stretch>
                  <a:fillRect l="-3042" r="-3232" b="-2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A0411A33-24AB-D82E-9C58-516DA625A24C}"/>
                  </a:ext>
                </a:extLst>
              </p:cNvPr>
              <p:cNvSpPr txBox="1"/>
              <p:nvPr/>
            </p:nvSpPr>
            <p:spPr>
              <a:xfrm>
                <a:off x="449989" y="5949280"/>
                <a:ext cx="4186745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A0411A33-24AB-D82E-9C58-516DA625A2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49280"/>
                <a:ext cx="4186745" cy="853136"/>
              </a:xfrm>
              <a:prstGeom prst="rect">
                <a:avLst/>
              </a:prstGeom>
              <a:blipFill>
                <a:blip r:embed="rId8"/>
                <a:stretch>
                  <a:fillRect l="-2329" r="-2329" b="-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6" grpId="0" build="allAtOnce"/>
      <p:bldP spid="1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" name="yt_shape_1178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（南通市中考）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的延长线上任意一点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853d"/>
              </a:rPr>
              <a:t>以线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为边作一个菱形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10bb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787" name="yt_image_11787" title="H_104.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2768346"/>
            <a:ext cx="1878222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789"/>
          <p:cNvSpPr txBox="1"/>
          <p:nvPr/>
        </p:nvSpPr>
        <p:spPr>
          <a:xfrm>
            <a:off x="540000" y="2409151"/>
            <a:ext cx="554639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菱形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与菱形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相似，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73DB4A-E31B-E459-481A-7D4AB4217064}"/>
              </a:ext>
            </a:extLst>
          </p:cNvPr>
          <p:cNvSpPr txBox="1"/>
          <p:nvPr/>
        </p:nvSpPr>
        <p:spPr>
          <a:xfrm>
            <a:off x="449989" y="2362345"/>
            <a:ext cx="5601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菱形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与菱形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5F41BE-2B38-1990-2DAE-66A1DCAA104D}"/>
              </a:ext>
            </a:extLst>
          </p:cNvPr>
          <p:cNvSpPr txBox="1"/>
          <p:nvPr/>
        </p:nvSpPr>
        <p:spPr>
          <a:xfrm>
            <a:off x="449989" y="2837833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71194A8-A46D-4160-1901-6EDCFBD28C6D}"/>
              </a:ext>
            </a:extLst>
          </p:cNvPr>
          <p:cNvSpPr txBox="1"/>
          <p:nvPr/>
        </p:nvSpPr>
        <p:spPr>
          <a:xfrm>
            <a:off x="449989" y="3313321"/>
            <a:ext cx="567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3CA32CC-3AEF-96EC-3658-0F2E26274B4F}"/>
              </a:ext>
            </a:extLst>
          </p:cNvPr>
          <p:cNvSpPr txBox="1"/>
          <p:nvPr/>
        </p:nvSpPr>
        <p:spPr>
          <a:xfrm>
            <a:off x="449989" y="3788809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7C7D435-1A0F-8F38-37D0-763CE708E01D}"/>
              </a:ext>
            </a:extLst>
          </p:cNvPr>
          <p:cNvSpPr txBox="1"/>
          <p:nvPr/>
        </p:nvSpPr>
        <p:spPr>
          <a:xfrm>
            <a:off x="449989" y="4264297"/>
            <a:ext cx="3945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320D769-1975-E053-0741-3D2F5AF5C36D}"/>
              </a:ext>
            </a:extLst>
          </p:cNvPr>
          <p:cNvSpPr txBox="1"/>
          <p:nvPr/>
        </p:nvSpPr>
        <p:spPr>
          <a:xfrm>
            <a:off x="449989" y="4739785"/>
            <a:ext cx="30280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59FADD4-77D4-73DA-1987-5DB2543AAFF3}"/>
              </a:ext>
            </a:extLst>
          </p:cNvPr>
          <p:cNvSpPr txBox="1"/>
          <p:nvPr/>
        </p:nvSpPr>
        <p:spPr>
          <a:xfrm>
            <a:off x="449989" y="5215273"/>
            <a:ext cx="194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1" name="yt_shape_1179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90" name="yt_image_11790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795"/>
              <p:cNvSpPr txBox="1"/>
              <p:nvPr/>
            </p:nvSpPr>
            <p:spPr>
              <a:xfrm>
                <a:off x="540119" y="1482165"/>
                <a:ext cx="11492915" cy="42795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若沿矩形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四周有宽为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的环形区域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图中所形成的两个矩形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dcc2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）不相似，理由：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1795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4279569"/>
              </a:xfrm>
              <a:prstGeom prst="rect">
                <a:avLst/>
              </a:prstGeom>
              <a:blipFill>
                <a:blip r:embed="rId3"/>
                <a:stretch>
                  <a:fillRect l="-1645" t="-1140" b="-3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97" name="yt_image_11797" title="H_139.0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032" y="3119673"/>
            <a:ext cx="4577239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0833E6D-B3EE-90CA-DF16-D4A91424E4DC}"/>
              </a:ext>
            </a:extLst>
          </p:cNvPr>
          <p:cNvSpPr txBox="1"/>
          <p:nvPr/>
        </p:nvSpPr>
        <p:spPr>
          <a:xfrm>
            <a:off x="450108" y="2861823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）不相似，理由：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05AD43-27A6-E0FF-DF23-C50CCC997F1C}"/>
              </a:ext>
            </a:extLst>
          </p:cNvPr>
          <p:cNvSpPr txBox="1"/>
          <p:nvPr/>
        </p:nvSpPr>
        <p:spPr>
          <a:xfrm>
            <a:off x="450108" y="3337311"/>
            <a:ext cx="611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1A03889-188E-162A-2648-40224A39273A}"/>
                  </a:ext>
                </a:extLst>
              </p:cNvPr>
              <p:cNvSpPr txBox="1"/>
              <p:nvPr/>
            </p:nvSpPr>
            <p:spPr>
              <a:xfrm>
                <a:off x="450108" y="3812799"/>
                <a:ext cx="179933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21}">
                <a:extLst>
                  <a:ext uri="{FF2B5EF4-FFF2-40B4-BE49-F238E27FC236}">
                    <a16:creationId xmlns:a16="http://schemas.microsoft.com/office/drawing/2014/main" id="{91A03889-188E-162A-2648-40224A3927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12799"/>
                <a:ext cx="1799336" cy="769062"/>
              </a:xfrm>
              <a:prstGeom prst="rect">
                <a:avLst/>
              </a:prstGeom>
              <a:blipFill>
                <a:blip r:embed="rId5"/>
                <a:stretch>
                  <a:fillRect l="-5424" r="-5085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8BAB39C-A95B-AC8F-9971-C069606B4150}"/>
                  </a:ext>
                </a:extLst>
              </p:cNvPr>
              <p:cNvSpPr txBox="1"/>
              <p:nvPr/>
            </p:nvSpPr>
            <p:spPr>
              <a:xfrm>
                <a:off x="450108" y="4488249"/>
                <a:ext cx="2135886" cy="85453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21}">
                <a:extLst>
                  <a:ext uri="{FF2B5EF4-FFF2-40B4-BE49-F238E27FC236}">
                    <a16:creationId xmlns:a16="http://schemas.microsoft.com/office/drawing/2014/main" id="{C8BAB39C-A95B-AC8F-9971-C069606B41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88249"/>
                <a:ext cx="2135886" cy="854532"/>
              </a:xfrm>
              <a:prstGeom prst="rect">
                <a:avLst/>
              </a:prstGeom>
              <a:blipFill>
                <a:blip r:embed="rId6"/>
                <a:stretch>
                  <a:fillRect l="-4571" r="-4571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09F587C-68F3-4B22-4528-3929B2C74334}"/>
              </a:ext>
            </a:extLst>
          </p:cNvPr>
          <p:cNvSpPr txBox="1"/>
          <p:nvPr/>
        </p:nvSpPr>
        <p:spPr>
          <a:xfrm>
            <a:off x="450108" y="5249170"/>
            <a:ext cx="433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800"/>
              <p:cNvSpPr txBox="1"/>
              <p:nvPr/>
            </p:nvSpPr>
            <p:spPr>
              <a:xfrm>
                <a:off x="540000" y="900000"/>
                <a:ext cx="9430467" cy="29254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为多少时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图中的两个矩形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相似，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时，图中的两个矩形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800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430467" cy="2925481"/>
              </a:xfrm>
              <a:prstGeom prst="rect">
                <a:avLst/>
              </a:prstGeom>
              <a:blipFill>
                <a:blip r:embed="rId2"/>
                <a:stretch>
                  <a:fillRect l="-2004" t="-1875" r="-1099" b="-54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02" name="yt_image_11802" title="H_139.0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4760" y="1531667"/>
            <a:ext cx="4577239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8D0AA6-82AD-728F-D642-7A4ACEF8A641}"/>
              </a:ext>
            </a:extLst>
          </p:cNvPr>
          <p:cNvSpPr txBox="1"/>
          <p:nvPr/>
        </p:nvSpPr>
        <p:spPr>
          <a:xfrm>
            <a:off x="449989" y="1328682"/>
            <a:ext cx="563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相似，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A20D92-012D-932B-EBE8-FEEA36F907FB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6075680" cy="854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4BA20D92-012D-932B-EBE8-FEEA36F907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6075680" cy="854533"/>
              </a:xfrm>
              <a:prstGeom prst="rect">
                <a:avLst/>
              </a:prstGeom>
              <a:blipFill>
                <a:blip r:embed="rId4"/>
                <a:stretch>
                  <a:fillRect l="-1606" r="-1707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B204D80-8B26-9E41-7C49-232F88B72FA8}"/>
                  </a:ext>
                </a:extLst>
              </p:cNvPr>
              <p:cNvSpPr txBox="1"/>
              <p:nvPr/>
            </p:nvSpPr>
            <p:spPr>
              <a:xfrm>
                <a:off x="449989" y="2565091"/>
                <a:ext cx="5847080" cy="85453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}">
                <a:extLst>
                  <a:ext uri="{FF2B5EF4-FFF2-40B4-BE49-F238E27FC236}">
                    <a16:creationId xmlns:a16="http://schemas.microsoft.com/office/drawing/2014/main" id="{0B204D80-8B26-9E41-7C49-232F88B72F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65091"/>
                <a:ext cx="5847080" cy="854532"/>
              </a:xfrm>
              <a:prstGeom prst="rect">
                <a:avLst/>
              </a:prstGeom>
              <a:blipFill>
                <a:blip r:embed="rId5"/>
                <a:stretch>
                  <a:fillRect l="-1668" r="-1668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512FE30-1021-B740-B67B-832B2A8B1914}"/>
              </a:ext>
            </a:extLst>
          </p:cNvPr>
          <p:cNvSpPr txBox="1"/>
          <p:nvPr/>
        </p:nvSpPr>
        <p:spPr>
          <a:xfrm>
            <a:off x="449989" y="3326011"/>
            <a:ext cx="7842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时，图中的两个矩形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9" name="yt_shape_11729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相似多边形的性质</a:t>
            </a:r>
          </a:p>
        </p:txBody>
      </p:sp>
      <p:sp>
        <p:nvSpPr>
          <p:cNvPr id="11730" name="yt_shape_11730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相似于四边形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4_685e6"/>
              </a:rPr>
              <a:t>B'C'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31" name="yt_table_1173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155503"/>
              </p:ext>
            </p:extLst>
          </p:nvPr>
        </p:nvGraphicFramePr>
        <p:xfrm>
          <a:off x="540047" y="2348869"/>
          <a:ext cx="76574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</a:tbl>
          </a:graphicData>
        </a:graphic>
      </p:graphicFrame>
      <p:sp>
        <p:nvSpPr>
          <p:cNvPr id="11733" name="yt_shape_11733"/>
          <p:cNvSpPr txBox="1"/>
          <p:nvPr/>
        </p:nvSpPr>
        <p:spPr>
          <a:xfrm>
            <a:off x="540000" y="2875040"/>
            <a:ext cx="78499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有两个形状相似的星星图案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737" name="yt_shape_11737"/>
          <p:cNvSpPr txBox="1"/>
          <p:nvPr/>
        </p:nvSpPr>
        <p:spPr>
          <a:xfrm>
            <a:off x="540000" y="516014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34" name="yt_shape_11734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577024" y="3645024"/>
            <a:ext cx="3037951" cy="1603008"/>
            <a:chOff x="0" y="0"/>
            <a:chExt cx="3037951" cy="1603008"/>
          </a:xfrm>
        </p:grpSpPr>
        <p:pic>
          <p:nvPicPr>
            <p:cNvPr id="2" name="yt_image_11734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037951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36" name="yt_shape_11736"/>
            <p:cNvSpPr txBox="1"/>
            <p:nvPr/>
          </p:nvSpPr>
          <p:spPr>
            <a:xfrm>
              <a:off x="985694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500375">
            <a:extLst>
              <a:ext uri="{FF2B5EF4-FFF2-40B4-BE49-F238E27FC236}">
                <a16:creationId xmlns:a16="http://schemas.microsoft.com/office/drawing/2014/main" id="{46C76385-290D-9834-9360-7462F18DCB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45C8D72-0210-CCEC-6C02-C1306BECF008}"/>
              </a:ext>
            </a:extLst>
          </p:cNvPr>
          <p:cNvSpPr txBox="1"/>
          <p:nvPr/>
        </p:nvSpPr>
        <p:spPr>
          <a:xfrm>
            <a:off x="19741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D9803B-09C5-1CDA-9CD8-03C2638F81B1}"/>
              </a:ext>
            </a:extLst>
          </p:cNvPr>
          <p:cNvSpPr txBox="1"/>
          <p:nvPr/>
        </p:nvSpPr>
        <p:spPr>
          <a:xfrm>
            <a:off x="7690576" y="282823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38" name="yt_shape_11738"/>
              <p:cNvSpPr txBox="1"/>
              <p:nvPr/>
            </p:nvSpPr>
            <p:spPr>
              <a:xfrm>
                <a:off x="540119" y="900000"/>
                <a:ext cx="11492915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EFDA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89eb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38" name="yt_shape_117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2295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43" name="yt_shape_11743"/>
          <p:cNvSpPr txBox="1"/>
          <p:nvPr/>
        </p:nvSpPr>
        <p:spPr>
          <a:xfrm>
            <a:off x="540000" y="375204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40" name="yt_shape_11740" title="H_116.2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3618" y="2225447"/>
            <a:ext cx="1764763" cy="1476135"/>
            <a:chOff x="0" y="0"/>
            <a:chExt cx="1764763" cy="1476135"/>
          </a:xfrm>
        </p:grpSpPr>
        <p:pic>
          <p:nvPicPr>
            <p:cNvPr id="2" name="yt_image_1174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64763" cy="1080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42" name="yt_shape_11742"/>
            <p:cNvSpPr txBox="1"/>
            <p:nvPr/>
          </p:nvSpPr>
          <p:spPr>
            <a:xfrm>
              <a:off x="349100" y="111613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CE9A339-8DDD-37D0-1FFE-984182DED90A}"/>
                  </a:ext>
                </a:extLst>
              </p:cNvPr>
              <p:cNvSpPr txBox="1"/>
              <p:nvPr/>
            </p:nvSpPr>
            <p:spPr>
              <a:xfrm>
                <a:off x="1107333" y="1196752"/>
                <a:ext cx="78968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CE9A339-8DDD-37D0-1FFE-984182DED9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1196752"/>
                <a:ext cx="789686" cy="7295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4" name="yt_shape_11744"/>
          <p:cNvSpPr txBox="1"/>
          <p:nvPr/>
        </p:nvSpPr>
        <p:spPr>
          <a:xfrm>
            <a:off x="540000" y="900000"/>
            <a:ext cx="90136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如图所示的两个相似四边形中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求未知边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745" name="yt_image_11745" title="H_128.2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3751" y="1531667"/>
            <a:ext cx="3544497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747" name="yt_shape_11747"/>
              <p:cNvSpPr txBox="1"/>
              <p:nvPr/>
            </p:nvSpPr>
            <p:spPr>
              <a:xfrm>
                <a:off x="540000" y="3210871"/>
                <a:ext cx="8617744" cy="15876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解：由于两个四边形相似，它们的对应边成比例，对应角相等，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77°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83°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117°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83°.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47" name="yt_shape_11747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10871"/>
                <a:ext cx="8617744" cy="1587679"/>
              </a:xfrm>
              <a:prstGeom prst="rect">
                <a:avLst/>
              </a:prstGeom>
              <a:blipFill>
                <a:blip r:embed="rId3"/>
                <a:stretch>
                  <a:fillRect l="-2194" t="-3462" r="-1203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1358C6A-08C1-130E-AE55-5994C0C6F7F8}"/>
              </a:ext>
            </a:extLst>
          </p:cNvPr>
          <p:cNvSpPr txBox="1"/>
          <p:nvPr/>
        </p:nvSpPr>
        <p:spPr>
          <a:xfrm>
            <a:off x="449989" y="3164065"/>
            <a:ext cx="871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解：由于两个四边形相似，它们的对应边成比例，对应角相等，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972AAC6-E6C5-7BA7-E770-45B9999D78E3}"/>
                  </a:ext>
                </a:extLst>
              </p:cNvPr>
              <p:cNvSpPr txBox="1"/>
              <p:nvPr/>
            </p:nvSpPr>
            <p:spPr>
              <a:xfrm>
                <a:off x="449989" y="3639553"/>
                <a:ext cx="543020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31.5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27.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mathAnswerShape': 1}">
                <a:extLst>
                  <a:ext uri="{FF2B5EF4-FFF2-40B4-BE49-F238E27FC236}">
                    <a16:creationId xmlns:a16="http://schemas.microsoft.com/office/drawing/2014/main" id="{1972AAC6-E6C5-7BA7-E770-45B9999D78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39553"/>
                <a:ext cx="5430202" cy="766077"/>
              </a:xfrm>
              <a:prstGeom prst="rect">
                <a:avLst/>
              </a:prstGeom>
              <a:blipFill>
                <a:blip r:embed="rId4"/>
                <a:stretch>
                  <a:fillRect l="-1796" r="-179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192174D-554F-F2F0-454B-960305E59653}"/>
              </a:ext>
            </a:extLst>
          </p:cNvPr>
          <p:cNvSpPr txBox="1"/>
          <p:nvPr/>
        </p:nvSpPr>
        <p:spPr>
          <a:xfrm>
            <a:off x="449989" y="4312018"/>
            <a:ext cx="589330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83°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83°.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9" name="yt_shape_11749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相似多边形的判定</a:t>
            </a:r>
          </a:p>
        </p:txBody>
      </p:sp>
      <p:sp>
        <p:nvSpPr>
          <p:cNvPr id="11750" name="yt_shape_11750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在下列四个命题中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所有等腰直角三角形都相似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所有等边三角形都相似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8b75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所有正方形都相似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所有菱形都相似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其中真命题有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51" name="yt_table_1175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70126"/>
              </p:ext>
            </p:extLst>
          </p:nvPr>
        </p:nvGraphicFramePr>
        <p:xfrm>
          <a:off x="540047" y="2348869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</a:tbl>
          </a:graphicData>
        </a:graphic>
      </p:graphicFrame>
      <p:sp>
        <p:nvSpPr>
          <p:cNvPr id="11753" name="yt_shape_11753"/>
          <p:cNvSpPr txBox="1"/>
          <p:nvPr/>
        </p:nvSpPr>
        <p:spPr>
          <a:xfrm>
            <a:off x="540000" y="2875040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在下列各个矩形中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55" name="yt_table_1175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480271"/>
              </p:ext>
            </p:extLst>
          </p:nvPr>
        </p:nvGraphicFramePr>
        <p:xfrm>
          <a:off x="540047" y="5085184"/>
          <a:ext cx="7157086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甲和乙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甲和丙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乙和丙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乙和丙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</a:tbl>
          </a:graphicData>
        </a:graphic>
      </p:graphicFrame>
      <p:pic>
        <p:nvPicPr>
          <p:cNvPr id="11754" name="yt_image_11754_skip" title="H_91.0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9144" y="3680583"/>
            <a:ext cx="4678576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500446" title="H_26.259764">
            <a:extLst>
              <a:ext uri="{FF2B5EF4-FFF2-40B4-BE49-F238E27FC236}">
                <a16:creationId xmlns:a16="http://schemas.microsoft.com/office/drawing/2014/main" id="{DAD28CBB-DED7-71A5-1B80-064C819429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AB6240-7411-91F9-67D0-8B2E40DB35F7}"/>
              </a:ext>
            </a:extLst>
          </p:cNvPr>
          <p:cNvSpPr txBox="1"/>
          <p:nvPr/>
        </p:nvSpPr>
        <p:spPr>
          <a:xfrm>
            <a:off x="8451107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86B2AE-7B65-0D46-13F0-D7DA24EE0901}"/>
              </a:ext>
            </a:extLst>
          </p:cNvPr>
          <p:cNvSpPr txBox="1"/>
          <p:nvPr/>
        </p:nvSpPr>
        <p:spPr>
          <a:xfrm>
            <a:off x="5326789" y="28282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7" name="yt_shape_11757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b248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4dee,isEnd"/>
              </a:rPr>
              <a:t>不相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一块玻璃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配上一个边宽为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厘米的镜框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32a7,isEnd"/>
              </a:rPr>
              <a:t>玻璃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与镜框的外边是相似的矩形吗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759" name="yt_image_11759" title="H_102.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8738" y="3299001"/>
            <a:ext cx="1814522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61" name="yt_shape_11761"/>
          <p:cNvSpPr txBox="1"/>
          <p:nvPr/>
        </p:nvSpPr>
        <p:spPr>
          <a:xfrm>
            <a:off x="540000" y="4649093"/>
            <a:ext cx="876021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解：不相似，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因为玻璃的长与宽的相似比为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而镜框的长与宽的比为（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所以玻璃与镜框的外边不是相似的矩形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F57E4C-DE0D-A40F-ADBC-0DCF387EC75C}"/>
              </a:ext>
            </a:extLst>
          </p:cNvPr>
          <p:cNvSpPr txBox="1"/>
          <p:nvPr/>
        </p:nvSpPr>
        <p:spPr>
          <a:xfrm>
            <a:off x="7158692" y="1328682"/>
            <a:ext cx="10944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E30203-C0D0-6C3F-B461-FA96C6309F91}"/>
              </a:ext>
            </a:extLst>
          </p:cNvPr>
          <p:cNvSpPr txBox="1"/>
          <p:nvPr/>
        </p:nvSpPr>
        <p:spPr>
          <a:xfrm>
            <a:off x="449989" y="460228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解：不相似，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229937-5BDA-6A3A-34B6-CA529AB33E37}"/>
              </a:ext>
            </a:extLst>
          </p:cNvPr>
          <p:cNvSpPr txBox="1"/>
          <p:nvPr/>
        </p:nvSpPr>
        <p:spPr>
          <a:xfrm>
            <a:off x="449989" y="5077775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因为玻璃的长与宽的相似比为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582BC0-8E50-3A78-AD19-70C7D5E3A53F}"/>
              </a:ext>
            </a:extLst>
          </p:cNvPr>
          <p:cNvSpPr txBox="1"/>
          <p:nvPr/>
        </p:nvSpPr>
        <p:spPr>
          <a:xfrm>
            <a:off x="449989" y="5553263"/>
            <a:ext cx="8855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而镜框的长与宽的比为（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3B56AE-9758-BB2C-35C1-BB689388B1D7}"/>
              </a:ext>
            </a:extLst>
          </p:cNvPr>
          <p:cNvSpPr txBox="1"/>
          <p:nvPr/>
        </p:nvSpPr>
        <p:spPr>
          <a:xfrm>
            <a:off x="449989" y="6028751"/>
            <a:ext cx="543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所以玻璃与镜框的外边不是相似的矩形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2" name="yt_shape_11762"/>
          <p:cNvSpPr txBox="1"/>
          <p:nvPr/>
        </p:nvSpPr>
        <p:spPr>
          <a:xfrm>
            <a:off x="540000" y="900000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忽略判定两个多边形相似的条件</a:t>
            </a:r>
          </a:p>
        </p:txBody>
      </p:sp>
      <p:sp>
        <p:nvSpPr>
          <p:cNvPr id="11763" name="yt_shape_11763"/>
          <p:cNvSpPr txBox="1"/>
          <p:nvPr/>
        </p:nvSpPr>
        <p:spPr>
          <a:xfrm>
            <a:off x="540000" y="1389434"/>
            <a:ext cx="43487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64" name="yt_table_1176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671416"/>
              </p:ext>
            </p:extLst>
          </p:nvPr>
        </p:nvGraphicFramePr>
        <p:xfrm>
          <a:off x="540047" y="1868737"/>
          <a:ext cx="4919663" cy="1901952"/>
        </p:xfrm>
        <a:graphic>
          <a:graphicData uri="http://schemas.openxmlformats.org/drawingml/2006/table">
            <a:tbl>
              <a:tblPr/>
              <a:tblGrid>
                <a:gridCol w="4919663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任意两个等腰三角形都相似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任意两个菱形都相似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任意两个正五边形都相似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对应角相等的两个多边形相似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</a:tbl>
          </a:graphicData>
        </a:graphic>
      </p:graphicFrame>
      <p:pic>
        <p:nvPicPr>
          <p:cNvPr id="3" name="yt_shape_1714121500510" title="H_26.259764">
            <a:extLst>
              <a:ext uri="{FF2B5EF4-FFF2-40B4-BE49-F238E27FC236}">
                <a16:creationId xmlns:a16="http://schemas.microsoft.com/office/drawing/2014/main" id="{C2D5F38A-4F2C-7F4C-9514-4F63785A80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07EFE2-24E1-76B4-A461-173A73838FCE}"/>
              </a:ext>
            </a:extLst>
          </p:cNvPr>
          <p:cNvSpPr txBox="1"/>
          <p:nvPr/>
        </p:nvSpPr>
        <p:spPr>
          <a:xfrm>
            <a:off x="3943886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7" name="yt_shape_1176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66" name="yt_image_11766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69" name="yt_shape_11769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（南充第五中学期中）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在梯形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ec5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如果梯形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与梯形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891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73" name="yt_table_11773_skip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3812094"/>
                  </p:ext>
                </p:extLst>
              </p:nvPr>
            </p:nvGraphicFramePr>
            <p:xfrm>
              <a:off x="540047" y="2921731"/>
              <a:ext cx="7730618" cy="671449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37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79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773" name="yt_table_11773_skip" descr="{&quot;rangeId&quot;:16,&quot;type&quot;:&quot;Option&quot;,&quot;drawing&quot;:[&quot;yt_shape_11770&quot;]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3812094"/>
                  </p:ext>
                </p:extLst>
              </p:nvPr>
            </p:nvGraphicFramePr>
            <p:xfrm>
              <a:off x="540047" y="2921731"/>
              <a:ext cx="7730618" cy="632714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37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79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81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153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9059" r="-4505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770" name="yt_shape_11770_skip" title="H_165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07033" y="2840458"/>
            <a:ext cx="1410939" cy="2096784"/>
            <a:chOff x="0" y="0"/>
            <a:chExt cx="1410939" cy="2096784"/>
          </a:xfrm>
        </p:grpSpPr>
        <p:pic>
          <p:nvPicPr>
            <p:cNvPr id="2" name="yt_image_11770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10939" cy="1700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72" name="yt_shape_11772"/>
            <p:cNvSpPr txBox="1"/>
            <p:nvPr/>
          </p:nvSpPr>
          <p:spPr>
            <a:xfrm>
              <a:off x="96005" y="173678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BC70F95-5FB0-2B03-D8C3-3AEB7DE062D0}"/>
              </a:ext>
            </a:extLst>
          </p:cNvPr>
          <p:cNvSpPr txBox="1"/>
          <p:nvPr/>
        </p:nvSpPr>
        <p:spPr>
          <a:xfrm>
            <a:off x="3944196" y="238633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74" name="yt_shape_11774"/>
              <p:cNvSpPr txBox="1"/>
              <p:nvPr/>
            </p:nvSpPr>
            <p:spPr>
              <a:xfrm>
                <a:off x="540119" y="900000"/>
                <a:ext cx="11492915" cy="16829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上取一点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9119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向上折叠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点落在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8f19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74" name="yt_shape_117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82961"/>
              </a:xfrm>
              <a:prstGeom prst="rect">
                <a:avLst/>
              </a:prstGeom>
              <a:blipFill>
                <a:blip r:embed="rId2"/>
                <a:stretch>
                  <a:fillRect l="-1645" t="-3261" b="-5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79" name="yt_shape_11779"/>
          <p:cNvSpPr txBox="1"/>
          <p:nvPr/>
        </p:nvSpPr>
        <p:spPr>
          <a:xfrm>
            <a:off x="540000" y="459839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76" name="yt_shape_11776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5104" y="2786113"/>
            <a:ext cx="1641790" cy="1761885"/>
            <a:chOff x="0" y="0"/>
            <a:chExt cx="1641790" cy="1761885"/>
          </a:xfrm>
        </p:grpSpPr>
        <p:pic>
          <p:nvPicPr>
            <p:cNvPr id="2" name="yt_image_1177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41790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78" name="yt_shape_11778"/>
            <p:cNvSpPr txBox="1"/>
            <p:nvPr/>
          </p:nvSpPr>
          <p:spPr>
            <a:xfrm>
              <a:off x="211431" y="140188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B426068-0E55-7181-F53F-782718D59DBD}"/>
                  </a:ext>
                </a:extLst>
              </p:cNvPr>
              <p:cNvSpPr txBox="1"/>
              <p:nvPr/>
            </p:nvSpPr>
            <p:spPr>
              <a:xfrm>
                <a:off x="3671146" y="1611567"/>
                <a:ext cx="1097725" cy="8093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B426068-0E55-7181-F53F-782718D59D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1146" y="1611567"/>
                <a:ext cx="1097725" cy="80932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1127</Words>
  <Application>Microsoft Office PowerPoint</Application>
  <PresentationFormat>宽屏</PresentationFormat>
  <Paragraphs>130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2" baseType="lpstr">
      <vt:lpstr>,isEnd</vt:lpstr>
      <vt:lpstr>_⨹_1_1ec52</vt:lpstr>
      <vt:lpstr>_⨹_1_39119,isEnd</vt:lpstr>
      <vt:lpstr>_⨹_1_3f2fd</vt:lpstr>
      <vt:lpstr>_⨹_1_5b248,isEnd</vt:lpstr>
      <vt:lpstr>_⨹_1_6891c</vt:lpstr>
      <vt:lpstr>_⨹_1_68b75</vt:lpstr>
      <vt:lpstr>_⨹_1_910bb</vt:lpstr>
      <vt:lpstr>_⨹_1_a89eb,isEnd</vt:lpstr>
      <vt:lpstr>_⨹_1_a8f19,isEnd</vt:lpstr>
      <vt:lpstr>_⨹_1_ddcc2</vt:lpstr>
      <vt:lpstr>_⨹_2_34dee,isEnd</vt:lpstr>
      <vt:lpstr>_⨹_2_3853d</vt:lpstr>
      <vt:lpstr>_⨹_2_b32a7,isEnd</vt:lpstr>
      <vt:lpstr>_⨹_4_685e6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2024-04-26T08:46:26Z</dcterms:created>
  <dcterms:modified xsi:type="dcterms:W3CDTF">2024-04-28T02:31:45Z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