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7" r:id="rId4"/>
    <p:sldId id="327" r:id="rId5"/>
    <p:sldId id="308" r:id="rId6"/>
    <p:sldId id="313" r:id="rId7"/>
    <p:sldId id="315" r:id="rId8"/>
    <p:sldId id="317" r:id="rId9"/>
    <p:sldId id="319" r:id="rId10"/>
    <p:sldId id="320" r:id="rId11"/>
    <p:sldId id="323" r:id="rId12"/>
    <p:sldId id="325" r:id="rId13"/>
    <p:sldId id="328" r:id="rId14"/>
    <p:sldId id="329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9A66D-8DF2-4CFC-9433-B7846463DC7E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E8CD9D-FA67-4EA0-AA7A-D012353F55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21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D9D-FA67-4EA0-AA7A-D012353F55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078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1" name="yt_shape_110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70" name="yt_image_11070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3" name="yt_shape_11073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不解方程判断一元二次方程根的个数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40000" y="1971599"/>
            <a:ext cx="10111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（吉林省中考）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根的判别式的值是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5" name="yt_table_11075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842509"/>
                  </p:ext>
                </p:extLst>
              </p:nvPr>
            </p:nvGraphicFramePr>
            <p:xfrm>
              <a:off x="540047" y="2450902"/>
              <a:ext cx="8337043" cy="46170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075" name="yt_table_11075" descr="{&quot;rangeId&quot;:2,&quot;type&quot;:&quot;Option&quot;}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842509"/>
                  </p:ext>
                </p:extLst>
              </p:nvPr>
            </p:nvGraphicFramePr>
            <p:xfrm>
              <a:off x="540047" y="2450902"/>
              <a:ext cx="8337043" cy="46170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461709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1066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76" name="yt_shape_11076"/>
          <p:cNvSpPr txBox="1"/>
          <p:nvPr/>
        </p:nvSpPr>
        <p:spPr>
          <a:xfrm>
            <a:off x="540000" y="2963297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（滨州市中考）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下列一元二次方程中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无实数根的是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7" name="yt_table_110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795837"/>
              </p:ext>
            </p:extLst>
          </p:nvPr>
        </p:nvGraphicFramePr>
        <p:xfrm>
          <a:off x="540047" y="3442600"/>
          <a:ext cx="713803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76701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11079" name="yt_shape_11079"/>
          <p:cNvSpPr txBox="1"/>
          <p:nvPr/>
        </p:nvSpPr>
        <p:spPr>
          <a:xfrm>
            <a:off x="540119" y="4444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08fd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0" name="yt_table_110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523894"/>
              </p:ext>
            </p:extLst>
          </p:nvPr>
        </p:nvGraphicFramePr>
        <p:xfrm>
          <a:off x="540047" y="5403589"/>
          <a:ext cx="7962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pic>
        <p:nvPicPr>
          <p:cNvPr id="3" name="yt_shape_1714121399045" title="H_26.259764">
            <a:extLst>
              <a:ext uri="{FF2B5EF4-FFF2-40B4-BE49-F238E27FC236}">
                <a16:creationId xmlns:a16="http://schemas.microsoft.com/office/drawing/2014/main" id="{A634A4DF-50BE-4072-89F5-E06003F2C1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53A4BA-3A58-EE55-D171-31E7580A58EC}"/>
              </a:ext>
            </a:extLst>
          </p:cNvPr>
          <p:cNvSpPr txBox="1"/>
          <p:nvPr/>
        </p:nvSpPr>
        <p:spPr>
          <a:xfrm>
            <a:off x="96511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7622B4-6F18-A02B-9A97-27D288CDA570}"/>
              </a:ext>
            </a:extLst>
          </p:cNvPr>
          <p:cNvSpPr txBox="1"/>
          <p:nvPr/>
        </p:nvSpPr>
        <p:spPr>
          <a:xfrm>
            <a:off x="8374789" y="29164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A3421D-4E59-52F4-2CFB-82786CC899AC}"/>
              </a:ext>
            </a:extLst>
          </p:cNvPr>
          <p:cNvSpPr txBox="1"/>
          <p:nvPr/>
        </p:nvSpPr>
        <p:spPr>
          <a:xfrm>
            <a:off x="3271096" y="48728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9" name="yt_shape_11119"/>
          <p:cNvSpPr txBox="1"/>
          <p:nvPr/>
        </p:nvSpPr>
        <p:spPr>
          <a:xfrm>
            <a:off x="540119" y="1295514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7310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方程总有两个实数根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若方程有一个根小于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方程有一根小于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C67620-6DD1-F4EF-B4F1-5B679BB1E927}"/>
              </a:ext>
            </a:extLst>
          </p:cNvPr>
          <p:cNvSpPr txBox="1"/>
          <p:nvPr/>
        </p:nvSpPr>
        <p:spPr>
          <a:xfrm>
            <a:off x="450108" y="1724196"/>
            <a:ext cx="11165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7310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790065-3492-2DD9-3076-9AFB0CC18B7A}"/>
              </a:ext>
            </a:extLst>
          </p:cNvPr>
          <p:cNvSpPr txBox="1"/>
          <p:nvPr/>
        </p:nvSpPr>
        <p:spPr>
          <a:xfrm>
            <a:off x="450108" y="2199684"/>
            <a:ext cx="582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A9DFFE-895A-E931-D68D-051F28BA1C37}"/>
              </a:ext>
            </a:extLst>
          </p:cNvPr>
          <p:cNvSpPr txBox="1"/>
          <p:nvPr/>
        </p:nvSpPr>
        <p:spPr>
          <a:xfrm>
            <a:off x="450108" y="267517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5731B8-976D-BDF3-6BF4-16B7BDB10439}"/>
              </a:ext>
            </a:extLst>
          </p:cNvPr>
          <p:cNvSpPr txBox="1"/>
          <p:nvPr/>
        </p:nvSpPr>
        <p:spPr>
          <a:xfrm>
            <a:off x="450108" y="3626148"/>
            <a:ext cx="931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0A7A5E-9963-AE52-1377-77AA7FB1C3BC}"/>
              </a:ext>
            </a:extLst>
          </p:cNvPr>
          <p:cNvSpPr txBox="1"/>
          <p:nvPr/>
        </p:nvSpPr>
        <p:spPr>
          <a:xfrm>
            <a:off x="450108" y="4101636"/>
            <a:ext cx="288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5B5DFE-D251-6953-892E-367A264B1001}"/>
              </a:ext>
            </a:extLst>
          </p:cNvPr>
          <p:cNvSpPr txBox="1"/>
          <p:nvPr/>
        </p:nvSpPr>
        <p:spPr>
          <a:xfrm>
            <a:off x="450108" y="457712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方程有一根小于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97C061-FCE9-8FF3-C5C2-A00C8B43749F}"/>
              </a:ext>
            </a:extLst>
          </p:cNvPr>
          <p:cNvSpPr txBox="1"/>
          <p:nvPr/>
        </p:nvSpPr>
        <p:spPr>
          <a:xfrm>
            <a:off x="450108" y="505261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A60FDB-E969-5D38-E9C1-C3A174FFB057}"/>
              </a:ext>
            </a:extLst>
          </p:cNvPr>
          <p:cNvSpPr txBox="1"/>
          <p:nvPr/>
        </p:nvSpPr>
        <p:spPr>
          <a:xfrm>
            <a:off x="450108" y="552810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0CEFEB-F5C1-FD73-8CB5-A1C8CF90E083}"/>
              </a:ext>
            </a:extLst>
          </p:cNvPr>
          <p:cNvSpPr txBox="1"/>
          <p:nvPr/>
        </p:nvSpPr>
        <p:spPr>
          <a:xfrm>
            <a:off x="450108" y="6003588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1876" y="769856"/>
            <a:ext cx="75845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－（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0.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4" name="yt_shape_111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23" name="yt_image_11123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26" name="yt_shape_11126"/>
              <p:cNvSpPr txBox="1"/>
              <p:nvPr/>
            </p:nvSpPr>
            <p:spPr>
              <a:xfrm>
                <a:off x="540119" y="1482165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4bc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126" name="yt_shape_11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29" name="yt_shape_11129"/>
              <p:cNvSpPr txBox="1"/>
              <p:nvPr/>
            </p:nvSpPr>
            <p:spPr>
              <a:xfrm>
                <a:off x="540000" y="1342126"/>
                <a:ext cx="6902531" cy="49671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时，原方程为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29" name="yt_shape_11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2126"/>
                <a:ext cx="6902531" cy="4967194"/>
              </a:xfrm>
              <a:prstGeom prst="rect">
                <a:avLst/>
              </a:prstGeom>
              <a:blipFill>
                <a:blip r:embed="rId2"/>
                <a:stretch>
                  <a:fillRect l="-2739" t="-982" r="-1678" b="-1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3E3F5C-CB58-8192-7F3D-A8B6F8AE2F41}"/>
              </a:ext>
            </a:extLst>
          </p:cNvPr>
          <p:cNvSpPr txBox="1"/>
          <p:nvPr/>
        </p:nvSpPr>
        <p:spPr>
          <a:xfrm>
            <a:off x="449989" y="1295320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746CB6-1612-8579-543D-D6664A0468D4}"/>
                  </a:ext>
                </a:extLst>
              </p:cNvPr>
              <p:cNvSpPr txBox="1"/>
              <p:nvPr/>
            </p:nvSpPr>
            <p:spPr>
              <a:xfrm>
                <a:off x="449989" y="1770808"/>
                <a:ext cx="701586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746CB6-1612-8579-543D-D6664A046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0808"/>
                <a:ext cx="7015862" cy="805193"/>
              </a:xfrm>
              <a:prstGeom prst="rect">
                <a:avLst/>
              </a:prstGeom>
              <a:blipFill>
                <a:blip r:embed="rId3"/>
                <a:stretch>
                  <a:fillRect l="-1390" r="-1303" b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778EEEF-1A41-1E81-20EC-5B80E87DAFA9}"/>
              </a:ext>
            </a:extLst>
          </p:cNvPr>
          <p:cNvSpPr txBox="1"/>
          <p:nvPr/>
        </p:nvSpPr>
        <p:spPr>
          <a:xfrm>
            <a:off x="449989" y="2482389"/>
            <a:ext cx="1334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E758DC-2337-D510-EDCC-DDC539B4EB22}"/>
              </a:ext>
            </a:extLst>
          </p:cNvPr>
          <p:cNvSpPr txBox="1"/>
          <p:nvPr/>
        </p:nvSpPr>
        <p:spPr>
          <a:xfrm>
            <a:off x="449989" y="2957877"/>
            <a:ext cx="496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DB4B3D-6C74-9F7C-1EC9-3249161EEF48}"/>
                  </a:ext>
                </a:extLst>
              </p:cNvPr>
              <p:cNvSpPr txBox="1"/>
              <p:nvPr/>
            </p:nvSpPr>
            <p:spPr>
              <a:xfrm>
                <a:off x="449989" y="3433365"/>
                <a:ext cx="51965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时，原方程为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DB4B3D-6C74-9F7C-1EC9-3249161EE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3365"/>
                <a:ext cx="5196586" cy="765061"/>
              </a:xfrm>
              <a:prstGeom prst="rect">
                <a:avLst/>
              </a:prstGeom>
              <a:blipFill>
                <a:blip r:embed="rId4"/>
                <a:stretch>
                  <a:fillRect l="-1878" r="-18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0D108B-4F01-45C8-C1B4-F2A1298BE46A}"/>
                  </a:ext>
                </a:extLst>
              </p:cNvPr>
              <p:cNvSpPr txBox="1"/>
              <p:nvPr/>
            </p:nvSpPr>
            <p:spPr>
              <a:xfrm>
                <a:off x="449989" y="4104814"/>
                <a:ext cx="2444433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0D108B-4F01-45C8-C1B4-F2A1298BE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4814"/>
                <a:ext cx="2444433" cy="899110"/>
              </a:xfrm>
              <a:prstGeom prst="rect">
                <a:avLst/>
              </a:prstGeom>
              <a:blipFill>
                <a:blip r:embed="rId5"/>
                <a:stretch>
                  <a:fillRect l="-3990" r="-3990" b="-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15C58B-A808-E0BF-3211-AD8FD9E8B979}"/>
                  </a:ext>
                </a:extLst>
              </p:cNvPr>
              <p:cNvSpPr txBox="1"/>
              <p:nvPr/>
            </p:nvSpPr>
            <p:spPr>
              <a:xfrm>
                <a:off x="449989" y="4910312"/>
                <a:ext cx="24962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15C58B-A808-E0BF-3211-AD8FD9E8B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0312"/>
                <a:ext cx="2496249" cy="765061"/>
              </a:xfrm>
              <a:prstGeom prst="rect">
                <a:avLst/>
              </a:prstGeom>
              <a:blipFill>
                <a:blip r:embed="rId6"/>
                <a:stretch>
                  <a:fillRect l="-3912" r="-391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A92890-2DA4-9B4C-0098-A435AF34D452}"/>
                  </a:ext>
                </a:extLst>
              </p:cNvPr>
              <p:cNvSpPr txBox="1"/>
              <p:nvPr/>
            </p:nvSpPr>
            <p:spPr>
              <a:xfrm>
                <a:off x="449989" y="5581762"/>
                <a:ext cx="3504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菱形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的边长是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A92890-2DA4-9B4C-0098-A435AF34D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1762"/>
                <a:ext cx="3504311" cy="726326"/>
              </a:xfrm>
              <a:prstGeom prst="rect">
                <a:avLst/>
              </a:prstGeom>
              <a:blipFill>
                <a:blip r:embed="rId7"/>
                <a:stretch>
                  <a:fillRect l="-2783" r="-278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263352" y="789833"/>
            <a:ext cx="101767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求出这时菱形的边长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1" name="yt_shape_11131"/>
          <p:cNvSpPr txBox="1"/>
          <p:nvPr/>
        </p:nvSpPr>
        <p:spPr>
          <a:xfrm>
            <a:off x="540000" y="900198"/>
            <a:ext cx="7208705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2" name="yt_shape_11132"/>
              <p:cNvSpPr txBox="1"/>
              <p:nvPr/>
            </p:nvSpPr>
            <p:spPr>
              <a:xfrm>
                <a:off x="540000" y="1351813"/>
                <a:ext cx="7704673" cy="38143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代入原方程，得：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代入原方程，得：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解得方程的另一根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2" name="yt_shape_11132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1813"/>
                <a:ext cx="7704673" cy="3814378"/>
              </a:xfrm>
              <a:prstGeom prst="rect">
                <a:avLst/>
              </a:prstGeom>
              <a:blipFill>
                <a:blip r:embed="rId2"/>
                <a:stretch>
                  <a:fillRect l="-2454" r="-1504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4" name="yt_shape_11134"/>
          <p:cNvSpPr txBox="1"/>
          <p:nvPr/>
        </p:nvSpPr>
        <p:spPr>
          <a:xfrm>
            <a:off x="540000" y="5216992"/>
            <a:ext cx="1237518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2" name="yt_shape_11135">
            <a:extLst>
              <a:ext uri="{FF2B5EF4-FFF2-40B4-BE49-F238E27FC236}">
                <a16:creationId xmlns:a16="http://schemas.microsoft.com/office/drawing/2014/main" id="{B84047EC-46D0-8028-AD03-C30D2D4D3C49}"/>
              </a:ext>
            </a:extLst>
          </p:cNvPr>
          <p:cNvSpPr txBox="1"/>
          <p:nvPr/>
        </p:nvSpPr>
        <p:spPr>
          <a:xfrm>
            <a:off x="540119" y="5668607"/>
            <a:ext cx="11492915" cy="91671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96fbe"/>
              </a:rPr>
              <a:t>一元二次方程有两个实数根，则应包括有两个不相等实数根或两个相等的实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数根，此时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，切勿丢掉等号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BB1B40-4F0D-3D42-465A-43A4C76D6433}"/>
                  </a:ext>
                </a:extLst>
              </p:cNvPr>
              <p:cNvSpPr txBox="1"/>
              <p:nvPr/>
            </p:nvSpPr>
            <p:spPr>
              <a:xfrm>
                <a:off x="449989" y="1305007"/>
                <a:ext cx="7810247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代入原方程，得：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18BB1B40-4F0D-3D42-465A-43A4C76D6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05007"/>
                <a:ext cx="7810247" cy="713436"/>
              </a:xfrm>
              <a:prstGeom prst="rect">
                <a:avLst/>
              </a:prstGeom>
              <a:blipFill>
                <a:blip r:embed="rId3"/>
                <a:stretch>
                  <a:fillRect l="-1249" r="-1249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7C43C9-CD4D-64DE-41C5-F3986856250E}"/>
                  </a:ext>
                </a:extLst>
              </p:cNvPr>
              <p:cNvSpPr txBox="1"/>
              <p:nvPr/>
            </p:nvSpPr>
            <p:spPr>
              <a:xfrm>
                <a:off x="449989" y="1924831"/>
                <a:ext cx="1710436" cy="720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AF7C43C9-CD4D-64DE-41C5-F39868562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24831"/>
                <a:ext cx="1710436" cy="720611"/>
              </a:xfrm>
              <a:prstGeom prst="rect">
                <a:avLst/>
              </a:prstGeom>
              <a:blipFill>
                <a:blip r:embed="rId4"/>
                <a:stretch>
                  <a:fillRect l="-5714" r="-5714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650FD1-9F0E-E04E-270C-8483F91CDF02}"/>
                  </a:ext>
                </a:extLst>
              </p:cNvPr>
              <p:cNvSpPr txBox="1"/>
              <p:nvPr/>
            </p:nvSpPr>
            <p:spPr>
              <a:xfrm>
                <a:off x="449989" y="2551830"/>
                <a:ext cx="3767836" cy="720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代入原方程，得：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F3650FD1-9F0E-E04E-270C-8483F91CD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1830"/>
                <a:ext cx="3767836" cy="720611"/>
              </a:xfrm>
              <a:prstGeom prst="rect">
                <a:avLst/>
              </a:prstGeom>
              <a:blipFill>
                <a:blip r:embed="rId5"/>
                <a:stretch>
                  <a:fillRect l="-2589" r="-2427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7EA1B6-0950-1534-D662-4B26BE9219F8}"/>
                  </a:ext>
                </a:extLst>
              </p:cNvPr>
              <p:cNvSpPr txBox="1"/>
              <p:nvPr/>
            </p:nvSpPr>
            <p:spPr>
              <a:xfrm>
                <a:off x="497614" y="3178829"/>
                <a:ext cx="2347024" cy="720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667EA1B6-0950-1534-D662-4B26BE9219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178829"/>
                <a:ext cx="2347024" cy="720611"/>
              </a:xfrm>
              <a:prstGeom prst="rect">
                <a:avLst/>
              </a:prstGeom>
              <a:blipFill>
                <a:blip r:embed="rId6"/>
                <a:stretch>
                  <a:fillRect l="-4156" r="-389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A1D7E1-E7DE-FBD8-6A58-4D71F68AE7F5}"/>
                  </a:ext>
                </a:extLst>
              </p:cNvPr>
              <p:cNvSpPr txBox="1"/>
              <p:nvPr/>
            </p:nvSpPr>
            <p:spPr>
              <a:xfrm>
                <a:off x="449989" y="3805828"/>
                <a:ext cx="3953573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解得方程的另一根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mathAnswerShape': 1}">
                <a:extLst>
                  <a:ext uri="{FF2B5EF4-FFF2-40B4-BE49-F238E27FC236}">
                    <a16:creationId xmlns:a16="http://schemas.microsoft.com/office/drawing/2014/main" id="{7CA1D7E1-E7DE-FBD8-6A58-4D71F68AE7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5828"/>
                <a:ext cx="3953573" cy="713435"/>
              </a:xfrm>
              <a:prstGeom prst="rect">
                <a:avLst/>
              </a:prstGeom>
              <a:blipFill>
                <a:blip r:embed="rId7"/>
                <a:stretch>
                  <a:fillRect l="-2469" r="-2469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7048C6-C7C9-01E0-1E5D-4CE4893CEED7}"/>
                  </a:ext>
                </a:extLst>
              </p:cNvPr>
              <p:cNvSpPr txBox="1"/>
              <p:nvPr/>
            </p:nvSpPr>
            <p:spPr>
              <a:xfrm>
                <a:off x="449989" y="4425651"/>
                <a:ext cx="4934013" cy="750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9, 'mathAnswerShape': 1}">
                <a:extLst>
                  <a:ext uri="{FF2B5EF4-FFF2-40B4-BE49-F238E27FC236}">
                    <a16:creationId xmlns:a16="http://schemas.microsoft.com/office/drawing/2014/main" id="{E87048C6-C7C9-01E0-1E5D-4CE4893CEE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5651"/>
                <a:ext cx="4934013" cy="750456"/>
              </a:xfrm>
              <a:prstGeom prst="rect">
                <a:avLst/>
              </a:prstGeom>
              <a:blipFill>
                <a:blip r:embed="rId8"/>
                <a:stretch>
                  <a:fillRect l="-1978" r="-1978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2" name="yt_shape_11082"/>
          <p:cNvSpPr txBox="1"/>
          <p:nvPr/>
        </p:nvSpPr>
        <p:spPr>
          <a:xfrm>
            <a:off x="540000" y="900000"/>
            <a:ext cx="10926068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判断下列一元二次方程的根的情况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此方程有两个相等的实数根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解：化为一般形式为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此方程没有实数根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BB5667-1AD2-3707-8072-A4C78801D255}"/>
              </a:ext>
            </a:extLst>
          </p:cNvPr>
          <p:cNvSpPr txBox="1"/>
          <p:nvPr/>
        </p:nvSpPr>
        <p:spPr>
          <a:xfrm>
            <a:off x="449989" y="1804170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42018A-DD8F-1CFC-FFCB-589F0F122B82}"/>
              </a:ext>
            </a:extLst>
          </p:cNvPr>
          <p:cNvSpPr txBox="1"/>
          <p:nvPr/>
        </p:nvSpPr>
        <p:spPr>
          <a:xfrm>
            <a:off x="449989" y="2279658"/>
            <a:ext cx="462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10304-09E8-9EC5-854B-CEF7C878EB1B}"/>
              </a:ext>
            </a:extLst>
          </p:cNvPr>
          <p:cNvSpPr txBox="1"/>
          <p:nvPr/>
        </p:nvSpPr>
        <p:spPr>
          <a:xfrm>
            <a:off x="449989" y="2755146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此方程有两个相等的实数根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2EDC87-825D-2488-9E27-A2F7191D6901}"/>
              </a:ext>
            </a:extLst>
          </p:cNvPr>
          <p:cNvSpPr txBox="1"/>
          <p:nvPr/>
        </p:nvSpPr>
        <p:spPr>
          <a:xfrm>
            <a:off x="449989" y="3706122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解：化为一般形式为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306346-F757-2C82-9DF1-1EB5A06FAD85}"/>
              </a:ext>
            </a:extLst>
          </p:cNvPr>
          <p:cNvSpPr txBox="1"/>
          <p:nvPr/>
        </p:nvSpPr>
        <p:spPr>
          <a:xfrm>
            <a:off x="449989" y="4181610"/>
            <a:ext cx="364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F5AA37-11B3-A6C1-B229-81A7DA789C6C}"/>
              </a:ext>
            </a:extLst>
          </p:cNvPr>
          <p:cNvSpPr txBox="1"/>
          <p:nvPr/>
        </p:nvSpPr>
        <p:spPr>
          <a:xfrm>
            <a:off x="449989" y="4657098"/>
            <a:ext cx="584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EEFBFF-B5D7-6082-BA5E-310A4933314B}"/>
              </a:ext>
            </a:extLst>
          </p:cNvPr>
          <p:cNvSpPr txBox="1"/>
          <p:nvPr/>
        </p:nvSpPr>
        <p:spPr>
          <a:xfrm>
            <a:off x="449989" y="5132586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000" y="900000"/>
            <a:ext cx="667009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解：化为一般形式为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此方程有两个不相等的实数根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EACABA-E4AB-6404-34C4-224231FE087B}"/>
              </a:ext>
            </a:extLst>
          </p:cNvPr>
          <p:cNvSpPr txBox="1"/>
          <p:nvPr/>
        </p:nvSpPr>
        <p:spPr>
          <a:xfrm>
            <a:off x="449989" y="1328682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解：化为一般形式为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7ADF6D-7E36-EC62-67C0-E1757280685B}"/>
              </a:ext>
            </a:extLst>
          </p:cNvPr>
          <p:cNvSpPr txBox="1"/>
          <p:nvPr/>
        </p:nvSpPr>
        <p:spPr>
          <a:xfrm>
            <a:off x="449989" y="1804170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B2451-1DAB-9903-F67A-604C57CCDF0E}"/>
              </a:ext>
            </a:extLst>
          </p:cNvPr>
          <p:cNvSpPr txBox="1"/>
          <p:nvPr/>
        </p:nvSpPr>
        <p:spPr>
          <a:xfrm>
            <a:off x="449989" y="2279658"/>
            <a:ext cx="678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FE826E-1155-DD74-5984-AA4E175384EC}"/>
              </a:ext>
            </a:extLst>
          </p:cNvPr>
          <p:cNvSpPr txBox="1"/>
          <p:nvPr/>
        </p:nvSpPr>
        <p:spPr>
          <a:xfrm>
            <a:off x="449989" y="2755146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" name="yt_shape_11089"/>
          <p:cNvSpPr txBox="1"/>
          <p:nvPr/>
        </p:nvSpPr>
        <p:spPr>
          <a:xfrm>
            <a:off x="540000" y="900000"/>
            <a:ext cx="735297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利用根的判别式确定字母的取值或取值范围</a:t>
            </a:r>
          </a:p>
        </p:txBody>
      </p:sp>
      <p:sp>
        <p:nvSpPr>
          <p:cNvPr id="11090" name="yt_shape_11090"/>
          <p:cNvSpPr txBox="1"/>
          <p:nvPr/>
        </p:nvSpPr>
        <p:spPr>
          <a:xfrm>
            <a:off x="540000" y="1389434"/>
            <a:ext cx="109212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91" name="yt_table_1109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5989495"/>
                  </p:ext>
                </p:extLst>
              </p:nvPr>
            </p:nvGraphicFramePr>
            <p:xfrm>
              <a:off x="540047" y="1868737"/>
              <a:ext cx="7711568" cy="52031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091" name="yt_table_11091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5989495"/>
                  </p:ext>
                </p:extLst>
              </p:nvPr>
            </p:nvGraphicFramePr>
            <p:xfrm>
              <a:off x="540047" y="1868737"/>
              <a:ext cx="7711568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6111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92" name="yt_shape_11092"/>
          <p:cNvSpPr txBox="1"/>
          <p:nvPr/>
        </p:nvSpPr>
        <p:spPr>
          <a:xfrm>
            <a:off x="540119" y="2380497"/>
            <a:ext cx="11492915" cy="25479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（本溪市中考）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73c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取值范围是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（徐州市中考）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819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399117" title="H_26.259764">
            <a:extLst>
              <a:ext uri="{FF2B5EF4-FFF2-40B4-BE49-F238E27FC236}">
                <a16:creationId xmlns:a16="http://schemas.microsoft.com/office/drawing/2014/main" id="{87932926-8CBE-3F56-FC62-3FA10F274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6255B7-470F-5855-924F-114D87C84FA3}"/>
              </a:ext>
            </a:extLst>
          </p:cNvPr>
          <p:cNvSpPr txBox="1"/>
          <p:nvPr/>
        </p:nvSpPr>
        <p:spPr>
          <a:xfrm>
            <a:off x="1043536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7A4615-A5A5-2902-D94B-4FEF7F3EC262}"/>
                  </a:ext>
                </a:extLst>
              </p:cNvPr>
              <p:cNvSpPr txBox="1"/>
              <p:nvPr/>
            </p:nvSpPr>
            <p:spPr>
              <a:xfrm>
                <a:off x="2631333" y="2662923"/>
                <a:ext cx="150088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7A4615-A5A5-2902-D94B-4FEF7F3EC2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333" y="2662923"/>
                <a:ext cx="1500887" cy="766077"/>
              </a:xfrm>
              <a:prstGeom prst="rect">
                <a:avLst/>
              </a:prstGeom>
              <a:blipFill>
                <a:blip r:embed="rId4"/>
                <a:stretch>
                  <a:fillRect l="-650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F745D7D-46A0-D52F-E848-66CB51BAB326}"/>
              </a:ext>
            </a:extLst>
          </p:cNvPr>
          <p:cNvSpPr txBox="1"/>
          <p:nvPr/>
        </p:nvSpPr>
        <p:spPr>
          <a:xfrm>
            <a:off x="1974108" y="39571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99" name="yt_shape_11099"/>
              <p:cNvSpPr txBox="1"/>
              <p:nvPr/>
            </p:nvSpPr>
            <p:spPr>
              <a:xfrm>
                <a:off x="540000" y="1463570"/>
                <a:ext cx="6035307" cy="44822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）由题意，得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求方程的根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则原方程可化为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1099" name="yt_shape_11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3570"/>
                <a:ext cx="6035307" cy="4482253"/>
              </a:xfrm>
              <a:prstGeom prst="rect">
                <a:avLst/>
              </a:prstGeom>
              <a:blipFill>
                <a:blip r:embed="rId2"/>
                <a:stretch>
                  <a:fillRect l="-3131" t="-1088" r="-2020" b="-1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C05C4A-9B11-E070-3EC2-EC38321CF732}"/>
              </a:ext>
            </a:extLst>
          </p:cNvPr>
          <p:cNvSpPr txBox="1"/>
          <p:nvPr/>
        </p:nvSpPr>
        <p:spPr>
          <a:xfrm>
            <a:off x="449989" y="189225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02A0C3-F8D7-A63F-9BD6-65220F189D34}"/>
              </a:ext>
            </a:extLst>
          </p:cNvPr>
          <p:cNvSpPr txBox="1"/>
          <p:nvPr/>
        </p:nvSpPr>
        <p:spPr>
          <a:xfrm>
            <a:off x="497614" y="2367740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B74070-0A21-1825-40F4-FFC224D2DB0B}"/>
              </a:ext>
            </a:extLst>
          </p:cNvPr>
          <p:cNvSpPr txBox="1"/>
          <p:nvPr/>
        </p:nvSpPr>
        <p:spPr>
          <a:xfrm>
            <a:off x="449989" y="2843228"/>
            <a:ext cx="302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D45BD1-265F-9BB2-9485-A7DB3EBFD9CE}"/>
              </a:ext>
            </a:extLst>
          </p:cNvPr>
          <p:cNvSpPr txBox="1"/>
          <p:nvPr/>
        </p:nvSpPr>
        <p:spPr>
          <a:xfrm>
            <a:off x="449989" y="3794204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F123DB-5420-6778-16E0-E4C1EFE2674C}"/>
              </a:ext>
            </a:extLst>
          </p:cNvPr>
          <p:cNvSpPr txBox="1"/>
          <p:nvPr/>
        </p:nvSpPr>
        <p:spPr>
          <a:xfrm>
            <a:off x="449989" y="4269692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CD9C26-C2ED-C0B3-E704-DD5047F67CDF}"/>
              </a:ext>
            </a:extLst>
          </p:cNvPr>
          <p:cNvSpPr txBox="1"/>
          <p:nvPr/>
        </p:nvSpPr>
        <p:spPr>
          <a:xfrm>
            <a:off x="449989" y="4745180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7C6D75-5E87-0F4E-9D34-26149597DEDA}"/>
                  </a:ext>
                </a:extLst>
              </p:cNvPr>
              <p:cNvSpPr txBox="1"/>
              <p:nvPr/>
            </p:nvSpPr>
            <p:spPr>
              <a:xfrm>
                <a:off x="449989" y="5220668"/>
                <a:ext cx="272484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7C6D75-5E87-0F4E-9D34-26149597D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0668"/>
                <a:ext cx="2724849" cy="728612"/>
              </a:xfrm>
              <a:prstGeom prst="rect">
                <a:avLst/>
              </a:prstGeom>
              <a:blipFill>
                <a:blip r:embed="rId3"/>
                <a:stretch>
                  <a:fillRect l="-3579" r="-357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497614" y="882444"/>
            <a:ext cx="98167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有两个不相等实数根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1" name="yt_shape_11101"/>
          <p:cNvSpPr txBox="1"/>
          <p:nvPr/>
        </p:nvSpPr>
        <p:spPr>
          <a:xfrm>
            <a:off x="540000" y="900000"/>
            <a:ext cx="87379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用一元二次方程的根的判别式时忽略二次项系数不为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02" name="yt_shape_11102"/>
              <p:cNvSpPr txBox="1"/>
              <p:nvPr/>
            </p:nvSpPr>
            <p:spPr>
              <a:xfrm>
                <a:off x="540119" y="1389434"/>
                <a:ext cx="11492915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（聊城市中考）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07bf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不经过第二象限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8e61,isEnd"/>
                  </a:rPr>
                  <a:t>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02" name="yt_shape_11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067810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05" name="yt_table_111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48469"/>
              </p:ext>
            </p:extLst>
          </p:nvPr>
        </p:nvGraphicFramePr>
        <p:xfrm>
          <a:off x="540047" y="3519644"/>
          <a:ext cx="9181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pic>
        <p:nvPicPr>
          <p:cNvPr id="3" name="yt_shape_1714121399185" title="H_26.259764">
            <a:extLst>
              <a:ext uri="{FF2B5EF4-FFF2-40B4-BE49-F238E27FC236}">
                <a16:creationId xmlns:a16="http://schemas.microsoft.com/office/drawing/2014/main" id="{1EE4828D-5E49-39D9-F886-4659642483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2B5D45-261B-C334-EBCF-F94AC9D91CAB}"/>
                  </a:ext>
                </a:extLst>
              </p:cNvPr>
              <p:cNvSpPr txBox="1"/>
              <p:nvPr/>
            </p:nvSpPr>
            <p:spPr>
              <a:xfrm>
                <a:off x="3118696" y="1654811"/>
                <a:ext cx="2188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2B5D45-261B-C334-EBCF-F94AC9D91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696" y="1654811"/>
                <a:ext cx="2188274" cy="766077"/>
              </a:xfrm>
              <a:prstGeom prst="rect">
                <a:avLst/>
              </a:prstGeom>
              <a:blipFill>
                <a:blip r:embed="rId4"/>
                <a:stretch>
                  <a:fillRect l="-445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4BFF3F5-4818-90D8-CE89-B0DC7B69FADE}"/>
              </a:ext>
            </a:extLst>
          </p:cNvPr>
          <p:cNvSpPr txBox="1"/>
          <p:nvPr/>
        </p:nvSpPr>
        <p:spPr>
          <a:xfrm>
            <a:off x="2278908" y="29660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8" name="yt_shape_111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07" name="yt_image_11107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0" name="yt_shape_1111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08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1" name="yt_table_111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271209"/>
              </p:ext>
            </p:extLst>
          </p:nvPr>
        </p:nvGraphicFramePr>
        <p:xfrm>
          <a:off x="540047" y="2441600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14AE17D-F1A1-18C4-0F21-8A323F4C4942}"/>
              </a:ext>
            </a:extLst>
          </p:cNvPr>
          <p:cNvSpPr txBox="1"/>
          <p:nvPr/>
        </p:nvSpPr>
        <p:spPr>
          <a:xfrm>
            <a:off x="561424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3" name="yt_shape_1111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e7a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3☆2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4" name="yt_table_111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182622"/>
              </p:ext>
            </p:extLst>
          </p:nvPr>
        </p:nvGraphicFramePr>
        <p:xfrm>
          <a:off x="540047" y="1859435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D1B3A5-ECB7-0E3C-8AB7-EB0F3BBF3ECE}"/>
              </a:ext>
            </a:extLst>
          </p:cNvPr>
          <p:cNvSpPr txBox="1"/>
          <p:nvPr/>
        </p:nvSpPr>
        <p:spPr>
          <a:xfrm>
            <a:off x="814789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6" name="yt_shape_1111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0cb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的最小整数值是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（枣庄市中考）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若等腰三角形的一边长是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另两边的长是关于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ebe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F038CE-9EC1-5989-EF09-5D54A3C71712}"/>
              </a:ext>
            </a:extLst>
          </p:cNvPr>
          <p:cNvSpPr txBox="1"/>
          <p:nvPr/>
        </p:nvSpPr>
        <p:spPr>
          <a:xfrm>
            <a:off x="3814021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538412-700D-4E93-0159-AE26EFE64CFD}"/>
              </a:ext>
            </a:extLst>
          </p:cNvPr>
          <p:cNvSpPr txBox="1"/>
          <p:nvPr/>
        </p:nvSpPr>
        <p:spPr>
          <a:xfrm>
            <a:off x="50602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1566</Words>
  <Application>Microsoft Office PowerPoint</Application>
  <PresentationFormat>宽屏</PresentationFormat>
  <Paragraphs>161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,isEnd</vt:lpstr>
      <vt:lpstr>_⨹_1_2ebe5,isEnd</vt:lpstr>
      <vt:lpstr>_⨹_1_30cb0,isEnd</vt:lpstr>
      <vt:lpstr>_⨹_1_3819a,isEnd</vt:lpstr>
      <vt:lpstr>_⨹_1_67310</vt:lpstr>
      <vt:lpstr>_⨹_1_a07bf,isEnd</vt:lpstr>
      <vt:lpstr>_⨹_1_a08fd</vt:lpstr>
      <vt:lpstr>_⨹_1_b4bc8</vt:lpstr>
      <vt:lpstr>_⨹_1_f2084</vt:lpstr>
      <vt:lpstr>_⨹_1_f273c,isEnd</vt:lpstr>
      <vt:lpstr>_⨹_2_aee7a</vt:lpstr>
      <vt:lpstr>_⨹_33_96fbe</vt:lpstr>
      <vt:lpstr>_⨹_4_b8e61,isEnd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2024-04-28T02:01:21Z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