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0" r:id="rId7"/>
    <p:sldId id="314" r:id="rId8"/>
    <p:sldId id="316" r:id="rId9"/>
    <p:sldId id="317" r:id="rId10"/>
    <p:sldId id="318" r:id="rId11"/>
    <p:sldId id="319" r:id="rId12"/>
    <p:sldId id="324" r:id="rId13"/>
    <p:sldId id="326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bin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7" name="yt_shape_1380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06" name="yt_image_13806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9" name="yt_shape_13809"/>
          <p:cNvSpPr txBox="1"/>
          <p:nvPr/>
        </p:nvSpPr>
        <p:spPr>
          <a:xfrm>
            <a:off x="540000" y="1482165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直角三角形的性质</a:t>
            </a:r>
          </a:p>
        </p:txBody>
      </p:sp>
      <p:sp>
        <p:nvSpPr>
          <p:cNvPr id="13810" name="yt_shape_13810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a695"/>
              </a:rPr>
              <a:t> </a:t>
            </a:r>
            <a:r>
              <a:rPr lang="en-US" altLang="zh-CN" sz="24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4" name="yt_table_1381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354112"/>
              </p:ext>
            </p:extLst>
          </p:nvPr>
        </p:nvGraphicFramePr>
        <p:xfrm>
          <a:off x="540000" y="302552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2"/>
                  </a:ext>
                </a:extLst>
              </a:tr>
            </a:tbl>
          </a:graphicData>
        </a:graphic>
      </p:graphicFrame>
      <p:grpSp>
        <p:nvGrpSpPr>
          <p:cNvPr id="13811" name="yt_shape_13811_skip" title="H_171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6440" y="2780928"/>
            <a:ext cx="1272457" cy="2179080"/>
            <a:chOff x="0" y="0"/>
            <a:chExt cx="1272457" cy="2179080"/>
          </a:xfrm>
        </p:grpSpPr>
        <p:pic>
          <p:nvPicPr>
            <p:cNvPr id="2" name="yt_image_1381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72457" cy="1783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3" name="yt_shape_13813"/>
            <p:cNvSpPr txBox="1"/>
            <p:nvPr/>
          </p:nvSpPr>
          <p:spPr>
            <a:xfrm>
              <a:off x="102947" y="18190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781240">
            <a:extLst>
              <a:ext uri="{FF2B5EF4-FFF2-40B4-BE49-F238E27FC236}">
                <a16:creationId xmlns:a16="http://schemas.microsoft.com/office/drawing/2014/main" id="{C3C648C9-DB1A-B817-11D1-E7B9952C53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351869D-13C9-E803-A057-AF56B820BB9F}"/>
              </a:ext>
            </a:extLst>
          </p:cNvPr>
          <p:cNvSpPr txBox="1"/>
          <p:nvPr/>
        </p:nvSpPr>
        <p:spPr>
          <a:xfrm>
            <a:off x="3287688" y="2413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4" name="yt_shape_13874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73" name="yt_image_13873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76" name="yt_shape_13876"/>
              <p:cNvSpPr txBox="1"/>
              <p:nvPr/>
            </p:nvSpPr>
            <p:spPr>
              <a:xfrm>
                <a:off x="540119" y="1482165"/>
                <a:ext cx="11492915" cy="27643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（杭州市中考改编）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在直角三角形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4961,H:59.56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4961,H:59.56,isEnd"/>
                  </a:rPr>
                </a:b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63d3eIsAddLine,isEnd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876" name="yt_shape_138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764346"/>
              </a:xfrm>
              <a:prstGeom prst="rect">
                <a:avLst/>
              </a:prstGeom>
              <a:blipFill>
                <a:blip r:embed="rId3"/>
                <a:stretch>
                  <a:fillRect l="-1645" b="-5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80" name="yt_image_13880" title="H_107.1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7374" y="4303716"/>
            <a:ext cx="1717250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BF8EC99-6EAF-FBA7-F947-92E6790D7677}"/>
                  </a:ext>
                </a:extLst>
              </p:cNvPr>
              <p:cNvSpPr txBox="1"/>
              <p:nvPr/>
            </p:nvSpPr>
            <p:spPr>
              <a:xfrm>
                <a:off x="10542577" y="1482165"/>
                <a:ext cx="902461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c33f5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BF8EC99-6EAF-FBA7-F947-92E6790D76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2577" y="1482165"/>
                <a:ext cx="902461" cy="850024"/>
              </a:xfrm>
              <a:prstGeom prst="rect">
                <a:avLst/>
              </a:prstGeom>
              <a:blipFill>
                <a:blip r:embed="rId5"/>
                <a:stretch>
                  <a:fillRect r="-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070EDD-391C-A443-9330-62741211F732}"/>
                  </a:ext>
                </a:extLst>
              </p:cNvPr>
              <p:cNvSpPr txBox="1"/>
              <p:nvPr/>
            </p:nvSpPr>
            <p:spPr>
              <a:xfrm>
                <a:off x="450108" y="2110821"/>
                <a:ext cx="935799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8, 'hasSerialNum': 1, 'mathAnswerShape': 1}">
                <a:extLst>
                  <a:ext uri="{FF2B5EF4-FFF2-40B4-BE49-F238E27FC236}">
                    <a16:creationId xmlns:a16="http://schemas.microsoft.com/office/drawing/2014/main" id="{6A070EDD-391C-A443-9330-62741211F7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10821"/>
                <a:ext cx="935799" cy="8561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C34B392-DC4F-7247-5AFD-D3BB59A21D12}"/>
                  </a:ext>
                </a:extLst>
              </p:cNvPr>
              <p:cNvSpPr txBox="1"/>
              <p:nvPr/>
            </p:nvSpPr>
            <p:spPr>
              <a:xfrm>
                <a:off x="10104362" y="3205332"/>
                <a:ext cx="1340676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63d3e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C34B392-DC4F-7247-5AFD-D3BB59A21D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04362" y="3205332"/>
                <a:ext cx="1340676" cy="851231"/>
              </a:xfrm>
              <a:prstGeom prst="rect">
                <a:avLst/>
              </a:prstGeom>
              <a:blipFill>
                <a:blip r:embed="rId7"/>
                <a:stretch>
                  <a:fillRect t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7E1B2CB-9CE1-65B0-DF81-2A958906B6A8}"/>
              </a:ext>
            </a:extLst>
          </p:cNvPr>
          <p:cNvCxnSpPr/>
          <p:nvPr/>
        </p:nvCxnSpPr>
        <p:spPr>
          <a:xfrm>
            <a:off x="9931960" y="3777754"/>
            <a:ext cx="151307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0882BD0-A2D7-1670-99CB-7A61EB30D16B}"/>
                  </a:ext>
                </a:extLst>
              </p:cNvPr>
              <p:cNvSpPr txBox="1"/>
              <p:nvPr/>
            </p:nvSpPr>
            <p:spPr>
              <a:xfrm>
                <a:off x="450108" y="3630948"/>
                <a:ext cx="1726438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18, 'hasSerialNum': 1, 'mathAnswerShape': 1}">
                <a:extLst>
                  <a:ext uri="{FF2B5EF4-FFF2-40B4-BE49-F238E27FC236}">
                    <a16:creationId xmlns:a16="http://schemas.microsoft.com/office/drawing/2014/main" id="{F0882BD0-A2D7-1670-99CB-7A61EB30D1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30948"/>
                <a:ext cx="1726438" cy="554685"/>
              </a:xfrm>
              <a:prstGeom prst="rect">
                <a:avLst/>
              </a:prstGeom>
              <a:blipFill>
                <a:blip r:embed="rId8"/>
                <a:stretch>
                  <a:fillRect l="-5654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3" name="yt_shape_13883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82" name="yt_image_1388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5" name="yt_shape_13885"/>
          <p:cNvSpPr txBox="1"/>
          <p:nvPr/>
        </p:nvSpPr>
        <p:spPr>
          <a:xfrm>
            <a:off x="540119" y="1431377"/>
            <a:ext cx="11492915" cy="187262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（绍兴市中考）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是某款篮球架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是其示意图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8233"/>
              </a:rPr>
              <a:t>垂直于地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7b10"/>
              </a:rPr>
              <a:t>平行于地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篮筐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与支架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1648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32°.</a:t>
            </a:r>
          </a:p>
        </p:txBody>
      </p:sp>
      <p:pic>
        <p:nvPicPr>
          <p:cNvPr id="13886" name="yt_image_13886" title="H_210.484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6080" y="3358136"/>
            <a:ext cx="5022894" cy="267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8" name="yt_shape_13888"/>
          <p:cNvSpPr txBox="1"/>
          <p:nvPr/>
        </p:nvSpPr>
        <p:spPr>
          <a:xfrm>
            <a:off x="407368" y="3358136"/>
            <a:ext cx="33278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E82610-885E-EC56-4C98-59898952BDBE}"/>
              </a:ext>
            </a:extLst>
          </p:cNvPr>
          <p:cNvSpPr txBox="1"/>
          <p:nvPr/>
        </p:nvSpPr>
        <p:spPr>
          <a:xfrm>
            <a:off x="450108" y="3904257"/>
            <a:ext cx="5626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05EB9F-AE67-C99E-17A7-7ED8D47F884A}"/>
              </a:ext>
            </a:extLst>
          </p:cNvPr>
          <p:cNvSpPr txBox="1"/>
          <p:nvPr/>
        </p:nvSpPr>
        <p:spPr>
          <a:xfrm>
            <a:off x="450108" y="4379745"/>
            <a:ext cx="2531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F18CB1-0D49-C1AA-56F1-FB5C7070422B}"/>
              </a:ext>
            </a:extLst>
          </p:cNvPr>
          <p:cNvSpPr txBox="1"/>
          <p:nvPr/>
        </p:nvSpPr>
        <p:spPr>
          <a:xfrm>
            <a:off x="450108" y="4855233"/>
            <a:ext cx="3766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58°.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9" name="yt_shape_13889"/>
          <p:cNvSpPr txBox="1"/>
          <p:nvPr/>
        </p:nvSpPr>
        <p:spPr>
          <a:xfrm>
            <a:off x="540119" y="74384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某运动员准备给篮筐挂上篮网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如果他站在凳子上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93a4"/>
              </a:rPr>
              <a:t>最高可以把篮网挂到离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那么他能挂上篮网吗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请通过计算说明理由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5_cdb88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32°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58°.</a:t>
            </a:r>
          </a:p>
        </p:txBody>
      </p:sp>
      <p:pic>
        <p:nvPicPr>
          <p:cNvPr id="6" name="yt_image_13886" title="H_210.484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9790" y="2095209"/>
            <a:ext cx="3456384" cy="183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891"/>
          <p:cNvSpPr txBox="1"/>
          <p:nvPr/>
        </p:nvSpPr>
        <p:spPr>
          <a:xfrm>
            <a:off x="540000" y="2116374"/>
            <a:ext cx="515525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）该运动员能挂上篮网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8" name="yt_shape_13893"/>
          <p:cNvSpPr txBox="1"/>
          <p:nvPr/>
        </p:nvSpPr>
        <p:spPr>
          <a:xfrm>
            <a:off x="540000" y="3228173"/>
            <a:ext cx="3525132" cy="164788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50" b="0" i="0" u="none" spc="-915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</a:rPr>
              <a:t> </a:t>
            </a:r>
            <a:r>
              <a:rPr lang="en-US" altLang="zh-CN" sz="9150" b="0" i="0" u="none" spc="25201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</a:rPr>
              <a:t> </a:t>
            </a:r>
          </a:p>
        </p:txBody>
      </p:sp>
      <p:pic>
        <p:nvPicPr>
          <p:cNvPr id="9" name="yt_image_13892" title="H_143.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197" y="4382927"/>
            <a:ext cx="3488725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3895"/>
          <p:cNvSpPr txBox="1"/>
          <p:nvPr/>
        </p:nvSpPr>
        <p:spPr>
          <a:xfrm>
            <a:off x="540000" y="3144541"/>
            <a:ext cx="822500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58°.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sin 32°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0.424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（米），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0.424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2.924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（米）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DFE3F81-F707-C7A4-298C-40F6D557828C}"/>
              </a:ext>
            </a:extLst>
          </p:cNvPr>
          <p:cNvSpPr txBox="1"/>
          <p:nvPr/>
        </p:nvSpPr>
        <p:spPr>
          <a:xfrm>
            <a:off x="449989" y="2069568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）该运动员能挂上篮网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AE30870-5AF1-01D5-2B7F-388769E8654E}"/>
              </a:ext>
            </a:extLst>
          </p:cNvPr>
          <p:cNvSpPr txBox="1"/>
          <p:nvPr/>
        </p:nvSpPr>
        <p:spPr>
          <a:xfrm>
            <a:off x="449989" y="2545056"/>
            <a:ext cx="3666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DC3B381-7625-EF13-6AD2-26C21B6C5CC8}"/>
              </a:ext>
            </a:extLst>
          </p:cNvPr>
          <p:cNvSpPr txBox="1"/>
          <p:nvPr/>
        </p:nvSpPr>
        <p:spPr>
          <a:xfrm>
            <a:off x="449989" y="3097735"/>
            <a:ext cx="371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176A5EE-D122-B39A-EA99-6C872CC1A87E}"/>
              </a:ext>
            </a:extLst>
          </p:cNvPr>
          <p:cNvSpPr txBox="1"/>
          <p:nvPr/>
        </p:nvSpPr>
        <p:spPr>
          <a:xfrm>
            <a:off x="449989" y="3573223"/>
            <a:ext cx="2353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86572FF-2E33-1211-8772-072A2CD01E70}"/>
              </a:ext>
            </a:extLst>
          </p:cNvPr>
          <p:cNvSpPr txBox="1"/>
          <p:nvPr/>
        </p:nvSpPr>
        <p:spPr>
          <a:xfrm>
            <a:off x="449989" y="4048711"/>
            <a:ext cx="397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B99871-4F66-B68D-0456-130923B45B42}"/>
              </a:ext>
            </a:extLst>
          </p:cNvPr>
          <p:cNvSpPr txBox="1"/>
          <p:nvPr/>
        </p:nvSpPr>
        <p:spPr>
          <a:xfrm>
            <a:off x="449989" y="4524199"/>
            <a:ext cx="2353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DEA9A5D-AD39-CA71-FE0E-57E67E7003A2}"/>
              </a:ext>
            </a:extLst>
          </p:cNvPr>
          <p:cNvSpPr txBox="1"/>
          <p:nvPr/>
        </p:nvSpPr>
        <p:spPr>
          <a:xfrm>
            <a:off x="449989" y="4999687"/>
            <a:ext cx="83255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sin 32°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488F708-6036-52C4-D480-C308FBC958FD}"/>
              </a:ext>
            </a:extLst>
          </p:cNvPr>
          <p:cNvSpPr txBox="1"/>
          <p:nvPr/>
        </p:nvSpPr>
        <p:spPr>
          <a:xfrm>
            <a:off x="449989" y="5475175"/>
            <a:ext cx="6358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2.924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yt_shape_13901"/>
          <p:cNvSpPr txBox="1"/>
          <p:nvPr/>
        </p:nvSpPr>
        <p:spPr>
          <a:xfrm>
            <a:off x="540000" y="5947439"/>
            <a:ext cx="315471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2.924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该运动员能挂上篮网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B843A7B-C82F-A1CF-2F48-4C36DE8E1D6A}"/>
              </a:ext>
            </a:extLst>
          </p:cNvPr>
          <p:cNvSpPr txBox="1"/>
          <p:nvPr/>
        </p:nvSpPr>
        <p:spPr>
          <a:xfrm>
            <a:off x="449989" y="5900633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2.924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977CC08-5E82-78B9-6D4A-E9BBA51CCA36}"/>
              </a:ext>
            </a:extLst>
          </p:cNvPr>
          <p:cNvSpPr txBox="1"/>
          <p:nvPr/>
        </p:nvSpPr>
        <p:spPr>
          <a:xfrm>
            <a:off x="449989" y="6376121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该运动员能挂上篮网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20" grpId="0" build="allAtOnce"/>
      <p:bldP spid="2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16" name="yt_shape_13816"/>
              <p:cNvSpPr txBox="1"/>
              <p:nvPr/>
            </p:nvSpPr>
            <p:spPr>
              <a:xfrm>
                <a:off x="540119" y="900000"/>
                <a:ext cx="11492915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（宁夏自治区中考）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f267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8be6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16" name="yt_shape_138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89089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21" name="yt_shape_13821"/>
          <p:cNvSpPr txBox="1"/>
          <p:nvPr/>
        </p:nvSpPr>
        <p:spPr>
          <a:xfrm>
            <a:off x="540000" y="455366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18" name="yt_shape_13818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5504" y="2692241"/>
            <a:ext cx="2280990" cy="1811034"/>
            <a:chOff x="0" y="0"/>
            <a:chExt cx="2280990" cy="1811034"/>
          </a:xfrm>
        </p:grpSpPr>
        <p:pic>
          <p:nvPicPr>
            <p:cNvPr id="2" name="yt_image_1381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80990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0" name="yt_shape_13820"/>
            <p:cNvSpPr txBox="1"/>
            <p:nvPr/>
          </p:nvSpPr>
          <p:spPr>
            <a:xfrm>
              <a:off x="607214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0A227C-5A16-6B10-9137-D69A44552461}"/>
              </a:ext>
            </a:extLst>
          </p:cNvPr>
          <p:cNvSpPr txBox="1"/>
          <p:nvPr/>
        </p:nvSpPr>
        <p:spPr>
          <a:xfrm>
            <a:off x="1669308" y="200254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2" name="yt_shape_13822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锐角三角函数的定义</a:t>
            </a:r>
          </a:p>
        </p:txBody>
      </p:sp>
      <p:sp>
        <p:nvSpPr>
          <p:cNvPr id="13823" name="yt_shape_13823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（巴中市中考）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c753"/>
              </a:rPr>
              <a:t>下列结论错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27" name="yt_table_13827_skip" title="H_106.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5461469"/>
                  </p:ext>
                </p:extLst>
              </p:nvPr>
            </p:nvGraphicFramePr>
            <p:xfrm>
              <a:off x="540047" y="2348869"/>
              <a:ext cx="7474585" cy="1433957"/>
            </p:xfrm>
            <a:graphic>
              <a:graphicData uri="http://schemas.openxmlformats.org/drawingml/2006/table">
                <a:tbl>
                  <a:tblPr/>
                  <a:tblGrid>
                    <a:gridCol w="4032885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3441700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tan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sin 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sin 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827" name="yt_table_13827_skip" descr="{&quot;rangeId&quot;:5,&quot;type&quot;:&quot;Option&quot;,&quot;drawing&quot;:[&quot;yt_shape_13824&quot;]}" title="H_106.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5461469"/>
                  </p:ext>
                </p:extLst>
              </p:nvPr>
            </p:nvGraphicFramePr>
            <p:xfrm>
              <a:off x="540047" y="2348869"/>
              <a:ext cx="7474585" cy="1351280"/>
            </p:xfrm>
            <a:graphic>
              <a:graphicData uri="http://schemas.openxmlformats.org/drawingml/2006/table">
                <a:tbl>
                  <a:tblPr/>
                  <a:tblGrid>
                    <a:gridCol w="4032885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3441700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5347" b="-1033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7168" b="-1033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13462" r="-85347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sin 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sin 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24" name="yt_shape_13824_skip" title="H_112.81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53894" y="2348869"/>
            <a:ext cx="1295875" cy="1432701"/>
            <a:chOff x="0" y="0"/>
            <a:chExt cx="1295875" cy="1432701"/>
          </a:xfrm>
        </p:grpSpPr>
        <p:pic>
          <p:nvPicPr>
            <p:cNvPr id="3" name="yt_image_13824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95875" cy="1036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6" name="yt_shape_13826"/>
            <p:cNvSpPr txBox="1"/>
            <p:nvPr/>
          </p:nvSpPr>
          <p:spPr>
            <a:xfrm>
              <a:off x="114656" y="10727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828" name="yt_shape_13828"/>
          <p:cNvSpPr txBox="1"/>
          <p:nvPr/>
        </p:nvSpPr>
        <p:spPr>
          <a:xfrm>
            <a:off x="540119" y="383204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（宜宾市中考）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是角平分线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fd3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32" name="yt_table_13832_skip" title="H_56.28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4925433"/>
                  </p:ext>
                </p:extLst>
              </p:nvPr>
            </p:nvGraphicFramePr>
            <p:xfrm>
              <a:off x="540047" y="4791477"/>
              <a:ext cx="7392480" cy="758571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7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832" name="yt_table_13832_skip" descr="{&quot;rangeId&quot;:6,&quot;type&quot;:&quot;Option&quot;,&quot;drawing&quot;:[&quot;yt_shape_13829&quot;]}" title="H_56.28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4925433"/>
                  </p:ext>
                </p:extLst>
              </p:nvPr>
            </p:nvGraphicFramePr>
            <p:xfrm>
              <a:off x="540047" y="4791477"/>
              <a:ext cx="7392480" cy="71482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708"/>
                        </a:ext>
                      </a:extLst>
                    </a:gridCol>
                  </a:tblGrid>
                  <a:tr h="7148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787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8604" r="-5726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03980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29" name="yt_shape_13829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2576" y="4791477"/>
            <a:ext cx="1537246" cy="1707021"/>
            <a:chOff x="0" y="0"/>
            <a:chExt cx="1537246" cy="1707021"/>
          </a:xfrm>
        </p:grpSpPr>
        <p:pic>
          <p:nvPicPr>
            <p:cNvPr id="2" name="yt_image_13829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37246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31" name="yt_shape_13831"/>
            <p:cNvSpPr txBox="1"/>
            <p:nvPr/>
          </p:nvSpPr>
          <p:spPr>
            <a:xfrm>
              <a:off x="235342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714121781307">
            <a:extLst>
              <a:ext uri="{FF2B5EF4-FFF2-40B4-BE49-F238E27FC236}">
                <a16:creationId xmlns:a16="http://schemas.microsoft.com/office/drawing/2014/main" id="{1568846F-EB55-ABBB-C8F2-E012845F04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72F42EA-4C9A-581E-9161-DAE4A1325A45}"/>
              </a:ext>
            </a:extLst>
          </p:cNvPr>
          <p:cNvSpPr txBox="1"/>
          <p:nvPr/>
        </p:nvSpPr>
        <p:spPr>
          <a:xfrm>
            <a:off x="19741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FB8FA0-1D5C-FFC2-6107-D7AC71EECAC0}"/>
              </a:ext>
            </a:extLst>
          </p:cNvPr>
          <p:cNvSpPr txBox="1"/>
          <p:nvPr/>
        </p:nvSpPr>
        <p:spPr>
          <a:xfrm>
            <a:off x="6427046" y="42607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33" name="yt_shape_13833"/>
              <p:cNvSpPr txBox="1"/>
              <p:nvPr/>
            </p:nvSpPr>
            <p:spPr>
              <a:xfrm>
                <a:off x="540119" y="900000"/>
                <a:ext cx="11492915" cy="12057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相邻两条平行直线间的距离都是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02f5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的四个顶点分别在四条直线上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33" name="yt_shape_138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205715"/>
              </a:xfrm>
              <a:prstGeom prst="rect">
                <a:avLst/>
              </a:prstGeom>
              <a:blipFill>
                <a:blip r:embed="rId2"/>
                <a:stretch>
                  <a:fillRect l="-1645" t="-4569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38" name="yt_shape_13838"/>
          <p:cNvSpPr txBox="1"/>
          <p:nvPr/>
        </p:nvSpPr>
        <p:spPr>
          <a:xfrm>
            <a:off x="540000" y="404915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35" name="yt_shape_13835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4282" y="2308867"/>
            <a:ext cx="1823434" cy="1689876"/>
            <a:chOff x="0" y="0"/>
            <a:chExt cx="1823434" cy="1689876"/>
          </a:xfrm>
        </p:grpSpPr>
        <p:pic>
          <p:nvPicPr>
            <p:cNvPr id="2" name="yt_image_1383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3434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37" name="yt_shape_13837"/>
            <p:cNvSpPr txBox="1"/>
            <p:nvPr/>
          </p:nvSpPr>
          <p:spPr>
            <a:xfrm>
              <a:off x="378436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DF60F4-3821-1E31-42B5-243A6C9DBFB2}"/>
                  </a:ext>
                </a:extLst>
              </p:cNvPr>
              <p:cNvSpPr txBox="1"/>
              <p:nvPr/>
            </p:nvSpPr>
            <p:spPr>
              <a:xfrm>
                <a:off x="7495432" y="1176662"/>
                <a:ext cx="807213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DF60F4-3821-1E31-42B5-243A6C9DBF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5432" y="1176662"/>
                <a:ext cx="807213" cy="8121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9" name="yt_shape_13839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特殊角的三角函数值及其计算</a:t>
            </a:r>
          </a:p>
        </p:txBody>
      </p:sp>
      <p:sp>
        <p:nvSpPr>
          <p:cNvPr id="13840" name="yt_shape_13840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若一个三角形三个内角度数的比为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7e330"/>
              </a:rPr>
              <a:t>则这个三角形最小角的正切值为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41" name="yt_table_13841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2930979"/>
                  </p:ext>
                </p:extLst>
              </p:nvPr>
            </p:nvGraphicFramePr>
            <p:xfrm>
              <a:off x="540047" y="2348869"/>
              <a:ext cx="7359143" cy="758825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0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41" name="yt_table_13841" descr="{&quot;rangeId&quot;:9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2930979"/>
                  </p:ext>
                </p:extLst>
              </p:nvPr>
            </p:nvGraphicFramePr>
            <p:xfrm>
              <a:off x="540047" y="2348869"/>
              <a:ext cx="7359143" cy="71507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0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606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6850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7714" r="-5742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00995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42" name="yt_shape_13842"/>
              <p:cNvSpPr txBox="1"/>
              <p:nvPr/>
            </p:nvSpPr>
            <p:spPr>
              <a:xfrm>
                <a:off x="540000" y="3114573"/>
                <a:ext cx="10198498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则这个三角形一定是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842" name="yt_shape_13842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4573"/>
                <a:ext cx="10198498" cy="720903"/>
              </a:xfrm>
              <a:prstGeom prst="rect">
                <a:avLst/>
              </a:prstGeom>
              <a:blipFill>
                <a:blip r:embed="rId3"/>
                <a:stretch>
                  <a:fillRect l="-1853" r="-77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844" name="yt_table_138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702772"/>
              </p:ext>
            </p:extLst>
          </p:nvPr>
        </p:nvGraphicFramePr>
        <p:xfrm>
          <a:off x="540047" y="3886264"/>
          <a:ext cx="6480811" cy="950976"/>
        </p:xfrm>
        <a:graphic>
          <a:graphicData uri="http://schemas.openxmlformats.org/drawingml/2006/table">
            <a:tbl>
              <a:tblPr/>
              <a:tblGrid>
                <a:gridCol w="3999548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846" name="yt_shape_13846"/>
              <p:cNvSpPr txBox="1"/>
              <p:nvPr/>
            </p:nvSpPr>
            <p:spPr>
              <a:xfrm>
                <a:off x="540000" y="4887818"/>
                <a:ext cx="680006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sin 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846" name="yt_shape_138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87818"/>
                <a:ext cx="6800067" cy="638893"/>
              </a:xfrm>
              <a:prstGeom prst="rect">
                <a:avLst/>
              </a:prstGeom>
              <a:blipFill>
                <a:blip r:embed="rId4"/>
                <a:stretch>
                  <a:fillRect l="-2780" r="-179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781374" title="H_25.973701">
            <a:extLst>
              <a:ext uri="{FF2B5EF4-FFF2-40B4-BE49-F238E27FC236}">
                <a16:creationId xmlns:a16="http://schemas.microsoft.com/office/drawing/2014/main" id="{72CB4DA2-5D8A-D4A4-9C39-6145D3D284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DEC167-7B2E-BAE5-4BE9-633154051C8D}"/>
              </a:ext>
            </a:extLst>
          </p:cNvPr>
          <p:cNvSpPr txBox="1"/>
          <p:nvPr/>
        </p:nvSpPr>
        <p:spPr>
          <a:xfrm>
            <a:off x="1059709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9329DC-95C0-D97C-953F-99619B26E3F4}"/>
              </a:ext>
            </a:extLst>
          </p:cNvPr>
          <p:cNvSpPr txBox="1"/>
          <p:nvPr/>
        </p:nvSpPr>
        <p:spPr>
          <a:xfrm>
            <a:off x="9719591" y="3125513"/>
            <a:ext cx="400748" cy="8075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7034E1-0BE7-6232-F7DA-7E8CE4469EEF}"/>
                  </a:ext>
                </a:extLst>
              </p:cNvPr>
              <p:cNvSpPr txBox="1"/>
              <p:nvPr/>
            </p:nvSpPr>
            <p:spPr>
              <a:xfrm>
                <a:off x="5858602" y="4718898"/>
                <a:ext cx="142957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7034E1-0BE7-6232-F7DA-7E8CE4469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8602" y="4718898"/>
                <a:ext cx="1429576" cy="726326"/>
              </a:xfrm>
              <a:prstGeom prst="rect">
                <a:avLst/>
              </a:prstGeom>
              <a:blipFill>
                <a:blip r:embed="rId6"/>
                <a:stretch>
                  <a:fillRect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8" name="yt_shape_13848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解直角三角形及其应用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49" name="yt_shape_13849"/>
              <p:cNvSpPr txBox="1"/>
              <p:nvPr/>
            </p:nvSpPr>
            <p:spPr>
              <a:xfrm>
                <a:off x="540119" y="1389434"/>
                <a:ext cx="11492915" cy="11714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（乐山市中考）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1812"/>
                  </a:rPr>
                  <a:t>上一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849" name="yt_shape_13849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71411"/>
              </a:xfrm>
              <a:prstGeom prst="rect">
                <a:avLst/>
              </a:prstGeom>
              <a:blipFill>
                <a:blip r:embed="rId2"/>
                <a:stretch>
                  <a:fillRect l="-1645" t="-1563" b="-7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54" name="yt_table_13854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040381"/>
                  </p:ext>
                </p:extLst>
              </p:nvPr>
            </p:nvGraphicFramePr>
            <p:xfrm>
              <a:off x="540047" y="2611633"/>
              <a:ext cx="7841870" cy="525082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854" name="yt_table_13854_skip" descr="{&quot;rangeId&quot;:13,&quot;type&quot;:&quot;Option&quot;,&quot;drawing&quot;:[&quot;yt_shape_13851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040381"/>
                  </p:ext>
                </p:extLst>
              </p:nvPr>
            </p:nvGraphicFramePr>
            <p:xfrm>
              <a:off x="540047" y="2611633"/>
              <a:ext cx="7841870" cy="464630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99" r="-216216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913" t="-1299" r="-4972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51" name="yt_shape_13851_skip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32570" y="2611633"/>
            <a:ext cx="2117379" cy="1460133"/>
            <a:chOff x="0" y="0"/>
            <a:chExt cx="2117379" cy="1460133"/>
          </a:xfrm>
        </p:grpSpPr>
        <p:pic>
          <p:nvPicPr>
            <p:cNvPr id="2" name="yt_image_13851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17379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53" name="yt_shape_13853"/>
            <p:cNvSpPr txBox="1"/>
            <p:nvPr/>
          </p:nvSpPr>
          <p:spPr>
            <a:xfrm>
              <a:off x="525408" y="11001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781433">
            <a:extLst>
              <a:ext uri="{FF2B5EF4-FFF2-40B4-BE49-F238E27FC236}">
                <a16:creationId xmlns:a16="http://schemas.microsoft.com/office/drawing/2014/main" id="{D389A858-A68E-4668-38F6-076E2DF2C2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FEAD2F9-7BE5-D5AE-74AC-8A4A0137942E}"/>
              </a:ext>
            </a:extLst>
          </p:cNvPr>
          <p:cNvSpPr txBox="1"/>
          <p:nvPr/>
        </p:nvSpPr>
        <p:spPr>
          <a:xfrm>
            <a:off x="8659071" y="1867710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55" name="yt_shape_13855"/>
              <p:cNvSpPr txBox="1"/>
              <p:nvPr/>
            </p:nvSpPr>
            <p:spPr>
              <a:xfrm>
                <a:off x="540119" y="900000"/>
                <a:ext cx="11492915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（常州市中考）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21bf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55" name="yt_shape_13855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201034"/>
              </a:xfrm>
              <a:prstGeom prst="rect">
                <a:avLst/>
              </a:prstGeom>
              <a:blipFill>
                <a:blip r:embed="rId2"/>
                <a:stretch>
                  <a:fillRect l="-1645" t="-4569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60" name="yt_shape_13860"/>
          <p:cNvSpPr txBox="1"/>
          <p:nvPr/>
        </p:nvSpPr>
        <p:spPr>
          <a:xfrm>
            <a:off x="540000" y="403990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57" name="yt_shape_13857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9698" y="2304186"/>
            <a:ext cx="1652603" cy="1685304"/>
            <a:chOff x="0" y="0"/>
            <a:chExt cx="1652603" cy="1685304"/>
          </a:xfrm>
        </p:grpSpPr>
        <p:pic>
          <p:nvPicPr>
            <p:cNvPr id="2" name="yt_image_1385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2603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59" name="yt_shape_13859"/>
            <p:cNvSpPr txBox="1"/>
            <p:nvPr/>
          </p:nvSpPr>
          <p:spPr>
            <a:xfrm>
              <a:off x="216837" y="13253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4E754B-AE94-4700-72F3-219A41CA701E}"/>
                  </a:ext>
                </a:extLst>
              </p:cNvPr>
              <p:cNvSpPr txBox="1"/>
              <p:nvPr/>
            </p:nvSpPr>
            <p:spPr>
              <a:xfrm>
                <a:off x="5243406" y="1328682"/>
                <a:ext cx="807211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B44E754B-AE94-4700-72F3-219A41CA70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3406" y="1328682"/>
                <a:ext cx="807211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9234137-47A4-CD32-1D0E-9E6954AD679A}"/>
              </a:ext>
            </a:extLst>
          </p:cNvPr>
          <p:cNvCxnSpPr/>
          <p:nvPr/>
        </p:nvCxnSpPr>
        <p:spPr>
          <a:xfrm>
            <a:off x="4980992" y="2108469"/>
            <a:ext cx="97961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61" name="yt_shape_13861"/>
              <p:cNvSpPr txBox="1"/>
              <p:nvPr/>
            </p:nvSpPr>
            <p:spPr>
              <a:xfrm>
                <a:off x="540119" y="900000"/>
                <a:ext cx="11492915" cy="19527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（宁波市中考）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某海防哨所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发现在它的西北方向距离哨所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3db8,isEnd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有一艘船向正东方向航行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航行一段时间后到达哨所北偏东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c943,isEnd"/>
                  </a:rPr>
                  <a:t>则此时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这艘船与哨所的距离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约为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11bd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61" name="yt_shape_138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952714"/>
              </a:xfrm>
              <a:prstGeom prst="rect">
                <a:avLst/>
              </a:prstGeom>
              <a:blipFill>
                <a:blip r:embed="rId2"/>
                <a:stretch>
                  <a:fillRect l="-1645" t="-2813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63" name="yt_image_13863" title="H_113.5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367" y="3055866"/>
            <a:ext cx="2229264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23DF4B-11DC-FBEE-2BF7-2CC7282AD078}"/>
              </a:ext>
            </a:extLst>
          </p:cNvPr>
          <p:cNvSpPr txBox="1"/>
          <p:nvPr/>
        </p:nvSpPr>
        <p:spPr>
          <a:xfrm>
            <a:off x="4914158" y="1804170"/>
            <a:ext cx="9420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5" name="yt_shape_13865"/>
          <p:cNvSpPr txBox="1"/>
          <p:nvPr/>
        </p:nvSpPr>
        <p:spPr>
          <a:xfrm>
            <a:off x="540120" y="69269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（聊城市中考）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小莹在数学综合实践活动中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213b"/>
              </a:rPr>
              <a:t>利用所学的数学知识对某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小区居民楼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的高度进行测量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先测得居民楼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fdf4"/>
              </a:rPr>
              <a:t>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后站在点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处测得居民楼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居民数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00d1"/>
              </a:rPr>
              <a:t>的仰角为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已知居民楼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小莹的观测点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求居民楼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beda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55°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55°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tan55°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68" name="yt_shape_13868"/>
          <p:cNvSpPr txBox="1"/>
          <p:nvPr/>
        </p:nvSpPr>
        <p:spPr>
          <a:xfrm>
            <a:off x="540000" y="3452193"/>
            <a:ext cx="6373027" cy="22692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600" b="0" i="0" u="none" spc="-12600">
                <a:solidFill>
                  <a:srgbClr val="1EE3CF"/>
                </a:solidFill>
                <a:effectLst/>
                <a:latin typeface="Times New Roman" pitchFamily="126"/>
                <a:ea typeface="宋体" pitchFamily="126"/>
              </a:rPr>
              <a:t> </a:t>
            </a:r>
            <a:r>
              <a:rPr lang="en-US" altLang="zh-CN" sz="12600" b="0" i="0" u="none" spc="25517">
                <a:solidFill>
                  <a:srgbClr val="1EE3CF"/>
                </a:solidFill>
                <a:effectLst/>
                <a:latin typeface="Times New Roman" pitchFamily="126"/>
                <a:ea typeface="宋体" pitchFamily="1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900" b="0" i="0" u="none" spc="16654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</a:rPr>
              <a:t> </a:t>
            </a:r>
          </a:p>
        </p:txBody>
      </p:sp>
      <p:pic>
        <p:nvPicPr>
          <p:cNvPr id="13866" name="yt_image_13866" title="H_197.4139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8959" y="2555963"/>
            <a:ext cx="2046608" cy="1409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67" name="yt_image_13867" title="H_124.3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8050" y="2626640"/>
            <a:ext cx="1846355" cy="123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870"/>
              <p:cNvSpPr txBox="1"/>
              <p:nvPr/>
            </p:nvSpPr>
            <p:spPr>
              <a:xfrm>
                <a:off x="540119" y="3700828"/>
                <a:ext cx="11492915" cy="54168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b733a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DNF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tan55°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1.43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答：居民楼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的高度约为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30m.</a:t>
                </a:r>
              </a:p>
            </p:txBody>
          </p:sp>
        </mc:Choice>
        <mc:Fallback>
          <p:sp>
            <p:nvSpPr>
              <p:cNvPr id="6" name="yt_shape_138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00828"/>
                <a:ext cx="11492915" cy="5416804"/>
              </a:xfrm>
              <a:prstGeom prst="rect">
                <a:avLst/>
              </a:prstGeom>
              <a:blipFill>
                <a:blip r:embed="rId4"/>
                <a:stretch>
                  <a:fillRect l="-1645" t="-1912" b="-2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9CF7AD1-A442-85C9-D90D-704FBD983BE9}"/>
              </a:ext>
            </a:extLst>
          </p:cNvPr>
          <p:cNvSpPr txBox="1"/>
          <p:nvPr/>
        </p:nvSpPr>
        <p:spPr>
          <a:xfrm>
            <a:off x="450108" y="3869156"/>
            <a:ext cx="1098454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b733a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A0CDC4-C828-B80C-A18E-F36F6447683F}"/>
              </a:ext>
            </a:extLst>
          </p:cNvPr>
          <p:cNvSpPr txBox="1"/>
          <p:nvPr/>
        </p:nvSpPr>
        <p:spPr>
          <a:xfrm>
            <a:off x="450108" y="4204631"/>
            <a:ext cx="25391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4B575C-8F62-895A-1509-256E6742AADB}"/>
              </a:ext>
            </a:extLst>
          </p:cNvPr>
          <p:cNvSpPr txBox="1"/>
          <p:nvPr/>
        </p:nvSpPr>
        <p:spPr>
          <a:xfrm>
            <a:off x="2639616" y="4229196"/>
            <a:ext cx="35058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9B72497-3C84-2FA8-AB83-B8693E61164D}"/>
              </a:ext>
            </a:extLst>
          </p:cNvPr>
          <p:cNvSpPr txBox="1"/>
          <p:nvPr/>
        </p:nvSpPr>
        <p:spPr>
          <a:xfrm>
            <a:off x="5913834" y="4229196"/>
            <a:ext cx="34074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D863A53-734D-AFD0-A0E6-538A0312DB08}"/>
              </a:ext>
            </a:extLst>
          </p:cNvPr>
          <p:cNvSpPr txBox="1"/>
          <p:nvPr/>
        </p:nvSpPr>
        <p:spPr>
          <a:xfrm>
            <a:off x="497733" y="4661244"/>
            <a:ext cx="53029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A6A4D88-3C84-A2BA-5E92-9D8E1F334DA6}"/>
              </a:ext>
            </a:extLst>
          </p:cNvPr>
          <p:cNvSpPr txBox="1"/>
          <p:nvPr/>
        </p:nvSpPr>
        <p:spPr>
          <a:xfrm>
            <a:off x="5663952" y="4650761"/>
            <a:ext cx="4691761" cy="49594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677B5CA-39D2-2ECE-A1C4-9DA8769C1489}"/>
              </a:ext>
            </a:extLst>
          </p:cNvPr>
          <p:cNvSpPr txBox="1"/>
          <p:nvPr/>
        </p:nvSpPr>
        <p:spPr>
          <a:xfrm>
            <a:off x="450108" y="5069173"/>
            <a:ext cx="29264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6631AA6-FC89-20EB-729A-6ED3C828B0D4}"/>
              </a:ext>
            </a:extLst>
          </p:cNvPr>
          <p:cNvSpPr txBox="1"/>
          <p:nvPr/>
        </p:nvSpPr>
        <p:spPr>
          <a:xfrm>
            <a:off x="3023590" y="5093292"/>
            <a:ext cx="52807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5FB791E-CC77-5460-44A8-8A7AE6F1699C}"/>
                  </a:ext>
                </a:extLst>
              </p:cNvPr>
              <p:cNvSpPr txBox="1"/>
              <p:nvPr/>
            </p:nvSpPr>
            <p:spPr>
              <a:xfrm>
                <a:off x="450108" y="5430470"/>
                <a:ext cx="4977955" cy="6628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BNE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5FB791E-CC77-5460-44A8-8A7AE6F169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30470"/>
                <a:ext cx="4977955" cy="662826"/>
              </a:xfrm>
              <a:prstGeom prst="rect">
                <a:avLst/>
              </a:prstGeom>
              <a:blipFill>
                <a:blip r:embed="rId5"/>
                <a:stretch>
                  <a:fillRect l="-1961" r="-1961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BCF07300-64E9-0486-4FC5-F38B84BD4380}"/>
              </a:ext>
            </a:extLst>
          </p:cNvPr>
          <p:cNvSpPr txBox="1"/>
          <p:nvPr/>
        </p:nvSpPr>
        <p:spPr>
          <a:xfrm>
            <a:off x="450108" y="6021288"/>
            <a:ext cx="49013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tan55°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B85761F-341D-83D7-BE01-8FE22F8FB58D}"/>
              </a:ext>
            </a:extLst>
          </p:cNvPr>
          <p:cNvSpPr txBox="1"/>
          <p:nvPr/>
        </p:nvSpPr>
        <p:spPr>
          <a:xfrm>
            <a:off x="5159896" y="6047816"/>
            <a:ext cx="36170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8E0CEA1-5B08-487D-153A-4F035B4DA610}"/>
              </a:ext>
            </a:extLst>
          </p:cNvPr>
          <p:cNvSpPr txBox="1"/>
          <p:nvPr/>
        </p:nvSpPr>
        <p:spPr>
          <a:xfrm>
            <a:off x="450108" y="6445654"/>
            <a:ext cx="55505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1E70D7-F55D-DB89-B091-4B88FB041871}"/>
              </a:ext>
            </a:extLst>
          </p:cNvPr>
          <p:cNvSpPr txBox="1"/>
          <p:nvPr/>
        </p:nvSpPr>
        <p:spPr>
          <a:xfrm>
            <a:off x="5913834" y="6462068"/>
            <a:ext cx="43123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答：居民楼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的高度约为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1072</Words>
  <Application>Microsoft Office PowerPoint</Application>
  <PresentationFormat>宽屏</PresentationFormat>
  <Paragraphs>130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4" baseType="lpstr">
      <vt:lpstr>,isEnd</vt:lpstr>
      <vt:lpstr>_⨹_1_18be6,isEnd</vt:lpstr>
      <vt:lpstr>_⨹_1_21648</vt:lpstr>
      <vt:lpstr>_⨹_1_2a695</vt:lpstr>
      <vt:lpstr>_⨹_1_53db8,isEnd</vt:lpstr>
      <vt:lpstr>_⨹_1_63d3e</vt:lpstr>
      <vt:lpstr>_⨹_1_63d3eIsAddLine,isEnd</vt:lpstr>
      <vt:lpstr>_⨹_1_6f267,isEnd</vt:lpstr>
      <vt:lpstr>_⨹_1_7fdf4</vt:lpstr>
      <vt:lpstr>_⨹_1_821bf</vt:lpstr>
      <vt:lpstr>_⨹_1_911bd,isEnd</vt:lpstr>
      <vt:lpstr>_⨹_1_b733a</vt:lpstr>
      <vt:lpstr>_⨹_1_c02f5,isEnd</vt:lpstr>
      <vt:lpstr>_⨹_1_c33f5</vt:lpstr>
      <vt:lpstr>_⨹_1_dfd34</vt:lpstr>
      <vt:lpstr>_⨹_10_a93a4</vt:lpstr>
      <vt:lpstr>_⨹_11_5213b</vt:lpstr>
      <vt:lpstr>_⨹_14_7e330</vt:lpstr>
      <vt:lpstr>_⨹_2_4beda</vt:lpstr>
      <vt:lpstr>_⨹_2_81812</vt:lpstr>
      <vt:lpstr>_⨹_3_9c943,isEnd</vt:lpstr>
      <vt:lpstr>_⨹_4_68233</vt:lpstr>
      <vt:lpstr>_⨹_4_b00d1</vt:lpstr>
      <vt:lpstr>_⨹_4_f7b10</vt:lpstr>
      <vt:lpstr>_⨹_5_6c753</vt:lpstr>
      <vt:lpstr>_⨹_5_cdb88</vt:lpstr>
      <vt:lpstr>Finished</vt:lpstr>
      <vt:lpstr>IsAddLine</vt:lpstr>
      <vt:lpstr>W:3.754961,H:59.56,isEnd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14</cp:revision>
  <dcterms:created xsi:type="dcterms:W3CDTF">2024-04-26T08:46:26Z</dcterms:created>
  <dcterms:modified xsi:type="dcterms:W3CDTF">2024-04-28T05:06:16Z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