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5" r:id="rId4"/>
    <p:sldId id="307" r:id="rId5"/>
    <p:sldId id="308" r:id="rId6"/>
    <p:sldId id="309" r:id="rId7"/>
    <p:sldId id="312" r:id="rId8"/>
    <p:sldId id="313" r:id="rId9"/>
    <p:sldId id="315" r:id="rId10"/>
    <p:sldId id="317" r:id="rId11"/>
    <p:sldId id="318" r:id="rId12"/>
    <p:sldId id="323" r:id="rId13"/>
    <p:sldId id="319" r:id="rId14"/>
    <p:sldId id="320" r:id="rId15"/>
    <p:sldId id="326" r:id="rId16"/>
    <p:sldId id="256" r:id="rId17"/>
  </p:sldIdLst>
  <p:sldSz cx="12192000" cy="6858000"/>
  <p:notesSz cx="6858000" cy="9144000"/>
  <p:custDataLst>
    <p:tags r:id="rId18"/>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p:scale>
          <a:sx n="75" d="100"/>
          <a:sy n="75" d="100"/>
        </p:scale>
        <p:origin x="2364" y="81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27937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38832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602623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794806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589297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8067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239122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704290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659666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63658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41383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04679413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2471" name="yt_shape_12471"/>
          <p:cNvSpPr txBox="1"/>
          <p:nvPr/>
        </p:nvSpPr>
        <p:spPr>
          <a:xfrm>
            <a:off x="540000" y="900000"/>
            <a:ext cx="2557560"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1">
                <a:solidFill>
                  <a:srgbClr val="1EE3CF"/>
                </a:solidFill>
                <a:effectLst/>
                <a:latin typeface="Times New Roman" pitchFamily="26"/>
                <a:ea typeface="宋体" pitchFamily="26"/>
              </a:rPr>
              <a:t> </a:t>
            </a:r>
          </a:p>
        </p:txBody>
      </p:sp>
      <p:pic>
        <p:nvPicPr>
          <p:cNvPr id="12470" name="yt_image_12470">
            <a:extLst>
              <a:ext uri="">
                <a16:creationId xmlns:a16="http://schemas.microsoft.com/office/drawing/2014/main" xmlns:a14="http://schemas.microsoft.com/office/drawing/2010/main" xmlns:mc="http://schemas.openxmlformats.org/markup-compatibility/2006"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2473" name="yt_shape_12473"/>
          <p:cNvSpPr txBox="1"/>
          <p:nvPr/>
        </p:nvSpPr>
        <p:spPr>
          <a:xfrm>
            <a:off x="540000" y="1482165"/>
            <a:ext cx="3659656"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三角形的中位线</a:t>
            </a:r>
          </a:p>
        </p:txBody>
      </p:sp>
      <p:sp>
        <p:nvSpPr>
          <p:cNvPr id="12474" name="yt_shape_12474"/>
          <p:cNvSpPr txBox="1"/>
          <p:nvPr/>
        </p:nvSpPr>
        <p:spPr>
          <a:xfrm>
            <a:off x="540119" y="1971599"/>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 </a:t>
            </a:r>
            <a:r>
              <a:rPr lang="zh-CN" altLang="zh-CN" sz="2400" b="0" i="0" u="none">
                <a:solidFill>
                  <a:srgbClr val="000000"/>
                </a:solidFill>
                <a:effectLst/>
                <a:latin typeface="Times New Roman" pitchFamily="24"/>
                <a:ea typeface="楷体" pitchFamily="24"/>
              </a:rPr>
              <a:t>（宜宾市中考）</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分别是</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sym typeface="_⨹_1_31d22"/>
              </a:rPr>
              <a:t>＝</a:t>
            </a:r>
            <a:r>
              <a:rPr lang="zh-CN" altLang="zh-CN" sz="2400" b="0" i="0" u="none">
                <a:solidFill>
                  <a:srgbClr val="000000"/>
                </a:solidFill>
                <a:effectLst/>
                <a:latin typeface="宋体" pitchFamily="24"/>
                <a:ea typeface="宋体" pitchFamily="24"/>
              </a:rPr>
              <a:t/>
            </a:r>
            <a:br>
              <a:rPr lang="zh-CN" altLang="zh-CN" sz="2400" b="0" i="0" u="none">
                <a:solidFill>
                  <a:srgbClr val="000000"/>
                </a:solidFill>
                <a:effectLst/>
                <a:latin typeface="宋体" pitchFamily="24"/>
                <a:ea typeface="宋体" pitchFamily="24"/>
              </a:rPr>
            </a:br>
            <a:r>
              <a:rPr lang="en-US" altLang="zh-CN" sz="2400" b="0" i="0" u="none">
                <a:solidFill>
                  <a:srgbClr val="000000"/>
                </a:solidFill>
                <a:effectLst/>
                <a:latin typeface="Times New Roman" pitchFamily="24"/>
                <a:ea typeface="Times New Roman" pitchFamily="24"/>
              </a:rPr>
              <a:t>65°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ANM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45°</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478" name="yt_table_12478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12121594"/>
              </p:ext>
            </p:extLst>
          </p:nvPr>
        </p:nvGraphicFramePr>
        <p:xfrm>
          <a:off x="540047" y="2931034"/>
          <a:ext cx="8298816" cy="475488"/>
        </p:xfrm>
        <a:graphic>
          <a:graphicData uri="http://schemas.openxmlformats.org/drawingml/2006/table">
            <a:tbl>
              <a:tblPr/>
              <a:tblGrid>
                <a:gridCol w="2316480">
                  <a:extLst>
                    <a:ext uri="{9D8B030D-6E8A-4147-A177-3AD203B41FA5}">
                      <a16:colId xmlns:a16="http://schemas.microsoft.com/office/drawing/2014/main" val="10483"/>
                    </a:ext>
                  </a:extLst>
                </a:gridCol>
                <a:gridCol w="2299018">
                  <a:extLst>
                    <a:ext uri="{9D8B030D-6E8A-4147-A177-3AD203B41FA5}">
                      <a16:colId xmlns:a16="http://schemas.microsoft.com/office/drawing/2014/main" val="10484"/>
                    </a:ext>
                  </a:extLst>
                </a:gridCol>
                <a:gridCol w="2299018">
                  <a:extLst>
                    <a:ext uri="{9D8B030D-6E8A-4147-A177-3AD203B41FA5}">
                      <a16:colId xmlns:a16="http://schemas.microsoft.com/office/drawing/2014/main" val="10485"/>
                    </a:ext>
                  </a:extLst>
                </a:gridCol>
                <a:gridCol w="1384300">
                  <a:extLst>
                    <a:ext uri="{9D8B030D-6E8A-4147-A177-3AD203B41FA5}">
                      <a16:colId xmlns:a16="http://schemas.microsoft.com/office/drawing/2014/main" val="10486"/>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20°</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45°</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65°</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70°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4"/>
                  </a:ext>
                </a:extLst>
              </a:tr>
            </a:tbl>
          </a:graphicData>
        </a:graphic>
      </p:graphicFrame>
      <p:grpSp>
        <p:nvGrpSpPr>
          <p:cNvPr id="12475" name="yt_shape_12475_skip" title="H_133.9611">
            <a:extLst>
              <a:ext uri="{FF2B5EF4-FFF2-40B4-BE49-F238E27FC236}">
                <a16:creationId xmlns:a16="http://schemas.microsoft.com/office/drawing/2014/main" id="{249740F1-2B05-4C5A-B423-6F681AEFABC2}"/>
              </a:ext>
            </a:extLst>
          </p:cNvPr>
          <p:cNvGrpSpPr/>
          <p:nvPr/>
        </p:nvGrpSpPr>
        <p:grpSpPr>
          <a:xfrm>
            <a:off x="9883068" y="2931034"/>
            <a:ext cx="1766804" cy="1701306"/>
            <a:chOff x="0" y="0"/>
            <a:chExt cx="1766804" cy="1701306"/>
          </a:xfrm>
        </p:grpSpPr>
        <p:pic>
          <p:nvPicPr>
            <p:cNvPr id="2" name="yt_image_12475">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0" y="0"/>
              <a:ext cx="1766804" cy="1305306"/>
            </a:xfrm>
            <a:prstGeom prst="rect">
              <a:avLst/>
            </a:prstGeom>
            <a:noFill/>
            <a:extLst>
              <a:ext uri="{909E8E84-426E-40DD-AFC4-6F175D3DCCD1}">
                <a14:hiddenFill xmlns:a14="http://schemas.microsoft.com/office/drawing/2010/main">
                  <a:solidFill>
                    <a:srgbClr val="FFFFFF"/>
                  </a:solidFill>
                </a14:hiddenFill>
              </a:ext>
            </a:extLst>
          </p:spPr>
        </p:pic>
        <p:sp>
          <p:nvSpPr>
            <p:cNvPr id="12477" name="yt_shape_12477"/>
            <p:cNvSpPr txBox="1"/>
            <p:nvPr/>
          </p:nvSpPr>
          <p:spPr>
            <a:xfrm>
              <a:off x="350121" y="1341306"/>
              <a:ext cx="1102562"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题图</a:t>
              </a:r>
            </a:p>
          </p:txBody>
        </p:sp>
      </p:grpSp>
      <p:pic>
        <p:nvPicPr>
          <p:cNvPr id="4" name="yt_shape_1714121604600">
            <a:extLst>
              <a:ext uri="{FF2B5EF4-FFF2-40B4-BE49-F238E27FC236}">
                <a16:creationId xmlns:a16="http://schemas.microsoft.com/office/drawing/2014/main" id="{C710F7C7-85DF-5431-3EBA-8B3C800F0B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532618"/>
            <a:ext cx="1186052" cy="333499"/>
          </a:xfrm>
          <a:prstGeom prst="rect">
            <a:avLst/>
          </a:prstGeom>
        </p:spPr>
      </p:pic>
      <p:sp>
        <p:nvSpPr>
          <p:cNvPr id="3" name="文本框 2">
            <a:extLst>
              <a:ext uri="{FF2B5EF4-FFF2-40B4-BE49-F238E27FC236}">
                <a16:creationId xmlns:a16="http://schemas.microsoft.com/office/drawing/2014/main" id="{30183509-1480-88C8-972E-8DD0BF11BFD4}"/>
              </a:ext>
            </a:extLst>
          </p:cNvPr>
          <p:cNvSpPr txBox="1"/>
          <p:nvPr/>
        </p:nvSpPr>
        <p:spPr>
          <a:xfrm>
            <a:off x="5066558" y="240028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37" name="yt_shape_12537"/>
          <p:cNvSpPr txBox="1"/>
          <p:nvPr/>
        </p:nvSpPr>
        <p:spPr>
          <a:xfrm>
            <a:off x="540119" y="900000"/>
            <a:ext cx="11492915" cy="3789435"/>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12.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在</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上</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G</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分别是</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sym typeface="_⨹_1_c858e"/>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en-US" altLang="zh-CN" sz="2400" b="0" i="1" u="none">
                <a:solidFill>
                  <a:srgbClr val="000000"/>
                </a:solidFill>
                <a:effectLst/>
                <a:latin typeface="Times New Roman" pitchFamily="24"/>
                <a:ea typeface="Times New Roman" pitchFamily="24"/>
              </a:rPr>
              <a:t>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的延长线相交于点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H</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连结</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FG</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求证</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CGE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证明：（</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G</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分别是</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的中点，</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EG</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CGE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BDC</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CAD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CGE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CAD</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p:txBody>
      </p:sp>
      <p:pic>
        <p:nvPicPr>
          <p:cNvPr id="12540" name="yt_image_12540" title="H_129.96">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9692725" y="2491102"/>
            <a:ext cx="1959274" cy="165049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BB0C135D-409A-A92E-1EA4-638757AA80BC}"/>
              </a:ext>
            </a:extLst>
          </p:cNvPr>
          <p:cNvSpPr txBox="1"/>
          <p:nvPr/>
        </p:nvSpPr>
        <p:spPr>
          <a:xfrm>
            <a:off x="450108" y="2279658"/>
            <a:ext cx="6504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分别是</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endParaRPr lang="zh-CN" altLang="en-US">
              <a:solidFill>
                <a:srgbClr val="FF0000"/>
              </a:solidFill>
            </a:endParaRPr>
          </a:p>
        </p:txBody>
      </p:sp>
      <p:sp>
        <p:nvSpPr>
          <p:cNvPr id="3" name="文本框 2">
            <a:extLst>
              <a:ext uri="{FF2B5EF4-FFF2-40B4-BE49-F238E27FC236}">
                <a16:creationId xmlns:a16="http://schemas.microsoft.com/office/drawing/2014/main" id="{24A8C9D7-01EC-AEE3-ACCD-5793C58B9A5A}"/>
              </a:ext>
            </a:extLst>
          </p:cNvPr>
          <p:cNvSpPr txBox="1"/>
          <p:nvPr/>
        </p:nvSpPr>
        <p:spPr>
          <a:xfrm>
            <a:off x="450108" y="2755146"/>
            <a:ext cx="19453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39A28DB3-CB54-B9E4-F1EC-A38EE5BE9CFD}"/>
              </a:ext>
            </a:extLst>
          </p:cNvPr>
          <p:cNvSpPr txBox="1"/>
          <p:nvPr/>
        </p:nvSpPr>
        <p:spPr>
          <a:xfrm>
            <a:off x="450108" y="3230634"/>
            <a:ext cx="29613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CGE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96B14D4C-9BCF-A4F7-3210-9ED4B37C406D}"/>
              </a:ext>
            </a:extLst>
          </p:cNvPr>
          <p:cNvSpPr txBox="1"/>
          <p:nvPr/>
        </p:nvSpPr>
        <p:spPr>
          <a:xfrm>
            <a:off x="450108" y="3706122"/>
            <a:ext cx="44282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4CA8C58A-855E-8506-A6E5-DAAC5F36D74F}"/>
              </a:ext>
            </a:extLst>
          </p:cNvPr>
          <p:cNvSpPr txBox="1"/>
          <p:nvPr/>
        </p:nvSpPr>
        <p:spPr>
          <a:xfrm>
            <a:off x="450108" y="4181610"/>
            <a:ext cx="427583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CGE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542" name="yt_shape_12542"/>
              <p:cNvSpPr txBox="1"/>
              <p:nvPr/>
            </p:nvSpPr>
            <p:spPr>
              <a:xfrm>
                <a:off x="540000" y="900000"/>
                <a:ext cx="7792198" cy="3987310"/>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AH</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AF</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证明：（</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G</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分别是</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的中点，</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EG</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EG</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FG</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Times New Roman" pitchFamily="24"/>
                  </a:rPr>
                  <a:t>AC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FG</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GEF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BFE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GFE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H</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GE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GF</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GFE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GEF</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BFE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H</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BFE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AFH</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H</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AFH</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AH</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AF</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p:txBody>
          </p:sp>
        </mc:Choice>
        <mc:Fallback xmlns:a16="http://schemas.microsoft.com/office/drawing/2014/main" xmlns="">
          <p:sp>
            <p:nvSpPr>
              <p:cNvPr id="12542" name="yt_shape_12542" descr="{&quot;rangeId&quot;:23}"/>
              <p:cNvSpPr txBox="1">
                <a:spLocks noRot="1" noChangeAspect="1" noMove="1" noResize="1" noEditPoints="1" noAdjustHandles="1" noChangeArrowheads="1" noChangeShapeType="1" noTextEdit="1"/>
              </p:cNvSpPr>
              <p:nvPr/>
            </p:nvSpPr>
            <p:spPr>
              <a:xfrm>
                <a:off x="540000" y="900000"/>
                <a:ext cx="7792198" cy="3987310"/>
              </a:xfrm>
              <a:prstGeom prst="rect">
                <a:avLst/>
              </a:prstGeom>
              <a:blipFill>
                <a:blip r:embed="rId2"/>
                <a:stretch>
                  <a:fillRect l="-2426" t="-1376" r="-1408" b="-3823"/>
                </a:stretch>
              </a:blipFill>
            </p:spPr>
            <p:txBody>
              <a:bodyPr/>
              <a:lstStyle/>
              <a:p>
                <a:r>
                  <a:rPr lang="zh-CN" altLang="en-US">
                    <a:noFill/>
                  </a:rPr>
                  <a:t> </a:t>
                </a:r>
              </a:p>
            </p:txBody>
          </p:sp>
        </mc:Fallback>
      </mc:AlternateContent>
      <p:pic>
        <p:nvPicPr>
          <p:cNvPr id="12545" name="yt_image_12545" title="H_129.96">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9692725" y="1531667"/>
            <a:ext cx="1959274" cy="165049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0C5876D2-E8CF-2BDA-6094-C1A20881359F}"/>
              </a:ext>
            </a:extLst>
          </p:cNvPr>
          <p:cNvSpPr txBox="1"/>
          <p:nvPr/>
        </p:nvSpPr>
        <p:spPr>
          <a:xfrm>
            <a:off x="449989" y="1328682"/>
            <a:ext cx="78969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分别是</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8A361F4C-0918-E32B-410F-BC624BEFB2A6}"/>
                  </a:ext>
                </a:extLst>
              </p:cNvPr>
              <p:cNvSpPr txBox="1"/>
              <p:nvPr/>
            </p:nvSpPr>
            <p:spPr>
              <a:xfrm>
                <a:off x="449989" y="1804170"/>
                <a:ext cx="7101587"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FG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FG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 </a:t>
                </a:r>
                <a:endParaRPr lang="zh-CN" altLang="en-US">
                  <a:solidFill>
                    <a:srgbClr val="FF0000"/>
                  </a:solidFill>
                </a:endParaRPr>
              </a:p>
            </p:txBody>
          </p:sp>
        </mc:Choice>
        <mc:Fallback xmlns:a16="http://schemas.microsoft.com/office/drawing/2014/main" xmlns="">
          <p:sp>
            <p:nvSpPr>
              <p:cNvPr id="3" name="文本框 2" descr="{'rangeId': 23}">
                <a:extLst>
                  <a:ext uri="{FF2B5EF4-FFF2-40B4-BE49-F238E27FC236}">
                    <a16:creationId xmlns:a16="http://schemas.microsoft.com/office/drawing/2014/main" id="{8A361F4C-0918-E32B-410F-BC624BEFB2A6}"/>
                  </a:ext>
                </a:extLst>
              </p:cNvPr>
              <p:cNvSpPr txBox="1">
                <a:spLocks noRot="1" noChangeAspect="1" noMove="1" noResize="1" noEditPoints="1" noAdjustHandles="1" noChangeArrowheads="1" noChangeShapeType="1" noTextEdit="1"/>
              </p:cNvSpPr>
              <p:nvPr/>
            </p:nvSpPr>
            <p:spPr>
              <a:xfrm>
                <a:off x="449989" y="1804170"/>
                <a:ext cx="7101587" cy="765061"/>
              </a:xfrm>
              <a:prstGeom prst="rect">
                <a:avLst/>
              </a:prstGeom>
              <a:blipFill>
                <a:blip r:embed="rId4"/>
                <a:stretch>
                  <a:fillRect l="-1373" r="-258" b="-5600"/>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3B1EA9F7-51DE-2802-CBBF-BB8F8CBA0870}"/>
              </a:ext>
            </a:extLst>
          </p:cNvPr>
          <p:cNvSpPr txBox="1"/>
          <p:nvPr/>
        </p:nvSpPr>
        <p:spPr>
          <a:xfrm>
            <a:off x="449989" y="2475619"/>
            <a:ext cx="51140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GEF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BFE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GFE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H</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C61EF726-D3FD-0918-47A0-E963FA6B8427}"/>
              </a:ext>
            </a:extLst>
          </p:cNvPr>
          <p:cNvSpPr txBox="1"/>
          <p:nvPr/>
        </p:nvSpPr>
        <p:spPr>
          <a:xfrm>
            <a:off x="449989" y="2951107"/>
            <a:ext cx="38456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GE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GF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3DB0BA98-BE99-E248-12FC-1ADE38B06F6F}"/>
              </a:ext>
            </a:extLst>
          </p:cNvPr>
          <p:cNvSpPr txBox="1"/>
          <p:nvPr/>
        </p:nvSpPr>
        <p:spPr>
          <a:xfrm>
            <a:off x="449989" y="3426595"/>
            <a:ext cx="52664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GFE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GEF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BFE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H</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7" name="文本框 6">
            <a:extLst>
              <a:ext uri="{FF2B5EF4-FFF2-40B4-BE49-F238E27FC236}">
                <a16:creationId xmlns:a16="http://schemas.microsoft.com/office/drawing/2014/main" id="{2791A3E8-81D5-AD25-1096-7091ADCE6A5C}"/>
              </a:ext>
            </a:extLst>
          </p:cNvPr>
          <p:cNvSpPr txBox="1"/>
          <p:nvPr/>
        </p:nvSpPr>
        <p:spPr>
          <a:xfrm>
            <a:off x="449989" y="3902083"/>
            <a:ext cx="54188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BFE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AFH</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H</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AFH</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8" name="文本框 7">
            <a:extLst>
              <a:ext uri="{FF2B5EF4-FFF2-40B4-BE49-F238E27FC236}">
                <a16:creationId xmlns:a16="http://schemas.microsoft.com/office/drawing/2014/main" id="{AEB521A8-D06C-83B2-7FD3-40D2D477DE81}"/>
              </a:ext>
            </a:extLst>
          </p:cNvPr>
          <p:cNvSpPr txBox="1"/>
          <p:nvPr/>
        </p:nvSpPr>
        <p:spPr>
          <a:xfrm>
            <a:off x="449989" y="4377571"/>
            <a:ext cx="191046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AH</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47" name="yt_shape_12547"/>
          <p:cNvSpPr txBox="1"/>
          <p:nvPr/>
        </p:nvSpPr>
        <p:spPr>
          <a:xfrm>
            <a:off x="540119"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13.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分别是四边形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G</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H</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sym typeface="_⨹_1_84276"/>
              </a:rPr>
              <a:t>的</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中点</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求证</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和</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GH</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互相平分</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提示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连结</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EG</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GF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FH</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HE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p>
        </p:txBody>
      </p:sp>
      <p:sp>
        <p:nvSpPr>
          <p:cNvPr id="12550" name="yt_shape_12550"/>
          <p:cNvSpPr txBox="1"/>
          <p:nvPr/>
        </p:nvSpPr>
        <p:spPr>
          <a:xfrm>
            <a:off x="540000" y="2011799"/>
            <a:ext cx="4273221" cy="1647887"/>
          </a:xfrm>
          <a:prstGeom prst="rect">
            <a:avLst/>
          </a:prstGeom>
        </p:spPr>
        <p:txBody>
          <a:bodyPr vert="horz" wrap="none" lIns="0" tIns="0" rIns="0" bIns="0" rtlCol="0">
            <a:noAutofit/>
          </a:bodyPr>
          <a:lstStyle/>
          <a:p>
            <a:pPr algn="l" eaLnBrk="1" latinLnBrk="0" hangingPunct="0">
              <a:lnSpc>
                <a:spcPct val="129999"/>
              </a:lnSpc>
            </a:pPr>
            <a:r>
              <a:rPr lang="en-US" altLang="zh-CN" sz="9150" b="0" i="0" u="none" spc="-9150">
                <a:solidFill>
                  <a:srgbClr val="1EE3CF"/>
                </a:solidFill>
                <a:effectLst/>
                <a:latin typeface="Times New Roman" pitchFamily="92"/>
                <a:ea typeface="宋体" pitchFamily="92"/>
              </a:rPr>
              <a:t> </a:t>
            </a:r>
            <a:r>
              <a:rPr lang="en-US" altLang="zh-CN" sz="9150" b="0" i="0" u="none" spc="14469">
                <a:solidFill>
                  <a:srgbClr val="1EE3CF"/>
                </a:solidFill>
                <a:effectLst/>
                <a:latin typeface="Times New Roman" pitchFamily="92"/>
                <a:ea typeface="宋体" pitchFamily="92"/>
              </a:rPr>
              <a:t> </a:t>
            </a:r>
            <a:r>
              <a:rPr lang="zh-CN" altLang="zh-CN" sz="2400" b="0" i="0" u="none">
                <a:solidFill>
                  <a:srgbClr val="000000"/>
                </a:solidFill>
                <a:effectLst/>
                <a:latin typeface="Times New Roman" pitchFamily="24"/>
                <a:ea typeface="宋体" pitchFamily="24"/>
              </a:rPr>
              <a:t>　</a:t>
            </a:r>
            <a:r>
              <a:rPr lang="en-US" altLang="zh-CN" sz="6950" b="0" i="0" u="none" spc="12428">
                <a:solidFill>
                  <a:srgbClr val="1EE3CF"/>
                </a:solidFill>
                <a:effectLst/>
                <a:latin typeface="Times New Roman" pitchFamily="70"/>
                <a:ea typeface="宋体" pitchFamily="70"/>
              </a:rPr>
              <a:t> </a:t>
            </a:r>
          </a:p>
        </p:txBody>
      </p:sp>
      <p:pic>
        <p:nvPicPr>
          <p:cNvPr id="12548" name="yt_image_12548" title="H_143.9185">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9099430" y="2102901"/>
            <a:ext cx="2125980" cy="1827765"/>
          </a:xfrm>
          <a:prstGeom prst="rect">
            <a:avLst/>
          </a:prstGeom>
          <a:noFill/>
          <a:extLst>
            <a:ext uri="{909E8E84-426E-40DD-AFC4-6F175D3DCCD1}">
              <a14:hiddenFill xmlns:a14="http://schemas.microsoft.com/office/drawing/2010/main">
                <a:solidFill>
                  <a:srgbClr val="FFFFFF"/>
                </a:solidFill>
              </a14:hiddenFill>
            </a:ext>
          </a:extLst>
        </p:spPr>
      </p:pic>
      <p:pic>
        <p:nvPicPr>
          <p:cNvPr id="12549" name="yt_image_12549" title="H_108.81">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9263921" y="4466248"/>
            <a:ext cx="1796997" cy="138188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6" name="yt_shape_12552"/>
              <p:cNvSpPr txBox="1"/>
              <p:nvPr/>
            </p:nvSpPr>
            <p:spPr>
              <a:xfrm>
                <a:off x="540000" y="1916653"/>
                <a:ext cx="8212185" cy="3224922"/>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证明：连结</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EG</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GF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FH</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HE</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G</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分别是</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的中点，</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EG</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EG</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同理，</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HF</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HF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EG</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HF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EG</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HF</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四边形</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EGFH</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是平行四边形</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和</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GH</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互相平分</a:t>
                </a:r>
                <a:r>
                  <a:rPr lang="en-US" altLang="zh-CN" sz="2400" b="0" i="0" u="none">
                    <a:solidFill>
                      <a:srgbClr val="FF0000">
                        <a:alpha val="0"/>
                      </a:srgbClr>
                    </a:solidFill>
                    <a:effectLst/>
                    <a:latin typeface="Times New Roman" pitchFamily="24"/>
                    <a:ea typeface="Times New Roman" pitchFamily="24"/>
                  </a:rPr>
                  <a:t>.</a:t>
                </a:r>
              </a:p>
            </p:txBody>
          </p:sp>
        </mc:Choice>
        <mc:Fallback>
          <p:sp>
            <p:nvSpPr>
              <p:cNvPr id="6" name="yt_shape_12552"/>
              <p:cNvSpPr txBox="1">
                <a:spLocks noRot="1" noChangeAspect="1" noMove="1" noResize="1" noEditPoints="1" noAdjustHandles="1" noChangeArrowheads="1" noChangeShapeType="1" noTextEdit="1"/>
              </p:cNvSpPr>
              <p:nvPr/>
            </p:nvSpPr>
            <p:spPr>
              <a:xfrm>
                <a:off x="540000" y="1916653"/>
                <a:ext cx="8212185" cy="3224922"/>
              </a:xfrm>
              <a:prstGeom prst="rect">
                <a:avLst/>
              </a:prstGeom>
              <a:blipFill>
                <a:blip r:embed="rId4"/>
                <a:stretch>
                  <a:fillRect l="-2301" t="-1512" r="-371" b="-5104"/>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71291B13-21B7-AA8E-E802-D7BA04126DA7}"/>
              </a:ext>
            </a:extLst>
          </p:cNvPr>
          <p:cNvSpPr txBox="1"/>
          <p:nvPr/>
        </p:nvSpPr>
        <p:spPr>
          <a:xfrm>
            <a:off x="449989" y="1869847"/>
            <a:ext cx="4777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证明：连结</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GF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FH</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HE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4FC9790E-BD5E-81AE-0DC3-8558C97D7B5F}"/>
                  </a:ext>
                </a:extLst>
              </p:cNvPr>
              <p:cNvSpPr txBox="1"/>
              <p:nvPr/>
            </p:nvSpPr>
            <p:spPr>
              <a:xfrm>
                <a:off x="449989" y="2345335"/>
                <a:ext cx="8312848"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分别是</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的中点，</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 </a:t>
                </a:r>
                <a:endParaRPr lang="zh-CN" altLang="en-US">
                  <a:solidFill>
                    <a:srgbClr val="FF0000"/>
                  </a:solidFill>
                </a:endParaRPr>
              </a:p>
            </p:txBody>
          </p:sp>
        </mc:Choice>
        <mc:Fallback>
          <p:sp>
            <p:nvSpPr>
              <p:cNvPr id="8" name="文本框 7">
                <a:extLst>
                  <a:ext uri="{FF2B5EF4-FFF2-40B4-BE49-F238E27FC236}">
                    <a16:creationId xmlns:a16="http://schemas.microsoft.com/office/drawing/2014/main" id="{4FC9790E-BD5E-81AE-0DC3-8558C97D7B5F}"/>
                  </a:ext>
                </a:extLst>
              </p:cNvPr>
              <p:cNvSpPr txBox="1">
                <a:spLocks noRot="1" noChangeAspect="1" noMove="1" noResize="1" noEditPoints="1" noAdjustHandles="1" noChangeArrowheads="1" noChangeShapeType="1" noTextEdit="1"/>
              </p:cNvSpPr>
              <p:nvPr/>
            </p:nvSpPr>
            <p:spPr>
              <a:xfrm>
                <a:off x="449989" y="2345335"/>
                <a:ext cx="8312848" cy="765061"/>
              </a:xfrm>
              <a:prstGeom prst="rect">
                <a:avLst/>
              </a:prstGeom>
              <a:blipFill>
                <a:blip r:embed="rId5"/>
                <a:stretch>
                  <a:fillRect l="-1174" r="-293" b="-32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86EE80F9-E201-39A1-FE70-978C6B7178D5}"/>
                  </a:ext>
                </a:extLst>
              </p:cNvPr>
              <p:cNvSpPr txBox="1"/>
              <p:nvPr/>
            </p:nvSpPr>
            <p:spPr>
              <a:xfrm>
                <a:off x="449989" y="3016784"/>
                <a:ext cx="4274248"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同理，</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HF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HF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 </a:t>
                </a:r>
                <a:endParaRPr lang="zh-CN" altLang="en-US">
                  <a:solidFill>
                    <a:srgbClr val="FF0000"/>
                  </a:solidFill>
                </a:endParaRPr>
              </a:p>
            </p:txBody>
          </p:sp>
        </mc:Choice>
        <mc:Fallback>
          <p:sp>
            <p:nvSpPr>
              <p:cNvPr id="9" name="文本框 8">
                <a:extLst>
                  <a:ext uri="{FF2B5EF4-FFF2-40B4-BE49-F238E27FC236}">
                    <a16:creationId xmlns:a16="http://schemas.microsoft.com/office/drawing/2014/main" id="{86EE80F9-E201-39A1-FE70-978C6B7178D5}"/>
                  </a:ext>
                </a:extLst>
              </p:cNvPr>
              <p:cNvSpPr txBox="1">
                <a:spLocks noRot="1" noChangeAspect="1" noMove="1" noResize="1" noEditPoints="1" noAdjustHandles="1" noChangeArrowheads="1" noChangeShapeType="1" noTextEdit="1"/>
              </p:cNvSpPr>
              <p:nvPr/>
            </p:nvSpPr>
            <p:spPr>
              <a:xfrm>
                <a:off x="449989" y="3016784"/>
                <a:ext cx="4274248" cy="765061"/>
              </a:xfrm>
              <a:prstGeom prst="rect">
                <a:avLst/>
              </a:prstGeom>
              <a:blipFill>
                <a:blip r:embed="rId6"/>
                <a:stretch>
                  <a:fillRect l="-2282" r="-571" b="-3200"/>
                </a:stretch>
              </a:blipFill>
            </p:spPr>
            <p:txBody>
              <a:bodyPr/>
              <a:lstStyle/>
              <a:p>
                <a:r>
                  <a:rPr lang="zh-CN" altLang="en-US">
                    <a:noFill/>
                  </a:rPr>
                  <a:t> </a:t>
                </a:r>
              </a:p>
            </p:txBody>
          </p:sp>
        </mc:Fallback>
      </mc:AlternateContent>
      <p:sp>
        <p:nvSpPr>
          <p:cNvPr id="10" name="文本框 9">
            <a:extLst>
              <a:ext uri="{FF2B5EF4-FFF2-40B4-BE49-F238E27FC236}">
                <a16:creationId xmlns:a16="http://schemas.microsoft.com/office/drawing/2014/main" id="{096F239C-774C-7FB5-53C6-6853B633F99B}"/>
              </a:ext>
            </a:extLst>
          </p:cNvPr>
          <p:cNvSpPr txBox="1"/>
          <p:nvPr/>
        </p:nvSpPr>
        <p:spPr>
          <a:xfrm>
            <a:off x="449989" y="3688233"/>
            <a:ext cx="3558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HF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HF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11" name="文本框 10">
            <a:extLst>
              <a:ext uri="{FF2B5EF4-FFF2-40B4-BE49-F238E27FC236}">
                <a16:creationId xmlns:a16="http://schemas.microsoft.com/office/drawing/2014/main" id="{25BD071A-344C-7381-3A6A-913C318E22AB}"/>
              </a:ext>
            </a:extLst>
          </p:cNvPr>
          <p:cNvSpPr txBox="1"/>
          <p:nvPr/>
        </p:nvSpPr>
        <p:spPr>
          <a:xfrm>
            <a:off x="449989" y="4163721"/>
            <a:ext cx="42123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四边形</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EGFH</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是平行四边形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2" name="文本框 11">
            <a:extLst>
              <a:ext uri="{FF2B5EF4-FFF2-40B4-BE49-F238E27FC236}">
                <a16:creationId xmlns:a16="http://schemas.microsoft.com/office/drawing/2014/main" id="{549A9849-D458-4589-70C0-904FA89D0B42}"/>
              </a:ext>
            </a:extLst>
          </p:cNvPr>
          <p:cNvSpPr txBox="1"/>
          <p:nvPr/>
        </p:nvSpPr>
        <p:spPr>
          <a:xfrm>
            <a:off x="449989" y="4639209"/>
            <a:ext cx="30883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和</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GH</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互相平分</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549"/>
                                        </p:tgtEl>
                                        <p:attrNameLst>
                                          <p:attrName>style.visibility</p:attrName>
                                        </p:attrNameLst>
                                      </p:cBhvr>
                                      <p:to>
                                        <p:strVal val="visible"/>
                                      </p:to>
                                    </p:set>
                                    <p:animEffect transition="in" filter="blinds(horizontal)">
                                      <p:cBhvr>
                                        <p:cTn id="12" dur="500"/>
                                        <p:tgtEl>
                                          <p:spTgt spid="1254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linds(horizontal)">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blinds(horizontal)">
                                      <p:cBhvr>
                                        <p:cTn id="27" dur="500"/>
                                        <p:tgtEl>
                                          <p:spTgt spid="1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blinds(horizontal)">
                                      <p:cBhvr>
                                        <p:cTn id="32" dur="500"/>
                                        <p:tgtEl>
                                          <p:spTgt spid="1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blinds(horizontal)">
                                      <p:cBhvr>
                                        <p:cTn id="3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8" grpId="0" build="allAtOnce"/>
      <p:bldP spid="9" grpId="0" build="allAtOnce"/>
      <p:bldP spid="10" grpId="0" build="allAtOnce"/>
      <p:bldP spid="11" grpId="0" build="allAtOnce"/>
      <p:bldP spid="1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55" name="yt_shape_12555"/>
          <p:cNvSpPr txBox="1"/>
          <p:nvPr/>
        </p:nvSpPr>
        <p:spPr>
          <a:xfrm>
            <a:off x="540000" y="900000"/>
            <a:ext cx="2557560"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1">
                <a:solidFill>
                  <a:srgbClr val="1EE3CF"/>
                </a:solidFill>
                <a:effectLst/>
                <a:latin typeface="Times New Roman" pitchFamily="26"/>
                <a:ea typeface="宋体" pitchFamily="26"/>
              </a:rPr>
              <a:t> </a:t>
            </a:r>
          </a:p>
        </p:txBody>
      </p:sp>
      <p:pic>
        <p:nvPicPr>
          <p:cNvPr id="12554" name="yt_image_12554" title="H_41.85">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2557" name="yt_shape_12557"/>
          <p:cNvSpPr txBox="1"/>
          <p:nvPr/>
        </p:nvSpPr>
        <p:spPr>
          <a:xfrm>
            <a:off x="540119" y="1464158"/>
            <a:ext cx="11492915" cy="1388778"/>
          </a:xfrm>
          <a:prstGeom prst="rect">
            <a:avLst/>
          </a:prstGeom>
        </p:spPr>
        <p:txBody>
          <a:bodyPr vert="horz" wrap="square" lIns="0" tIns="0" rIns="0" bIns="0" rtlCol="0">
            <a:noAutofit/>
          </a:bodyPr>
          <a:lstStyle/>
          <a:p>
            <a:pPr algn="l" eaLnBrk="1" latinLnBrk="0" hangingPunct="0"/>
            <a:r>
              <a:rPr lang="en-US" altLang="zh-CN" sz="2400" b="0" i="0" u="none">
                <a:solidFill>
                  <a:srgbClr val="000000"/>
                </a:solidFill>
                <a:effectLst/>
                <a:latin typeface="Times New Roman" pitchFamily="24"/>
                <a:ea typeface="Times New Roman" pitchFamily="24"/>
              </a:rPr>
              <a:t>14. </a:t>
            </a:r>
            <a:r>
              <a:rPr lang="zh-CN" altLang="zh-CN" sz="2400" b="0" i="0" u="none">
                <a:solidFill>
                  <a:srgbClr val="000000"/>
                </a:solidFill>
                <a:effectLst/>
                <a:latin typeface="Times New Roman" pitchFamily="24"/>
                <a:ea typeface="楷体" pitchFamily="24"/>
              </a:rPr>
              <a:t>（核心素养</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楷体" pitchFamily="24"/>
              </a:rPr>
              <a:t>几何直观）</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分别是</a:t>
            </a:r>
            <a:r>
              <a:rPr lang="en-US" altLang="zh-CN" sz="1500" b="0" i="1" u="none">
                <a:solidFill>
                  <a:srgbClr val="000000"/>
                </a:solidFill>
                <a:effectLst/>
                <a:latin typeface="Times New Roman" pitchFamily="24"/>
                <a:ea typeface="Times New Roman" pitchFamily="24"/>
                <a:sym typeface="_⨹_1_6cf63"/>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en-US" altLang="zh-CN" sz="2400" b="0" i="1" u="none">
                <a:solidFill>
                  <a:srgbClr val="000000"/>
                </a:solidFill>
                <a:effectLst/>
                <a:latin typeface="Times New Roman" pitchFamily="24"/>
                <a:ea typeface="Times New Roman" pitchFamily="24"/>
              </a:rPr>
              <a:t>DC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直线</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分别与</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的延长线相交于</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G</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H</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求证</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AHF</a:t>
            </a:r>
            <a:r>
              <a:rPr lang="en-US" altLang="zh-CN" sz="1500" b="0" i="1" u="none">
                <a:solidFill>
                  <a:srgbClr val="000000"/>
                </a:solidFill>
                <a:effectLst/>
                <a:latin typeface="Times New Roman" pitchFamily="24"/>
                <a:ea typeface="Times New Roman" pitchFamily="24"/>
                <a:sym typeface="_⨹_1_1e951"/>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BGF</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p>
        </p:txBody>
      </p:sp>
      <p:sp>
        <p:nvSpPr>
          <p:cNvPr id="12560" name="yt_shape_12560"/>
          <p:cNvSpPr txBox="1"/>
          <p:nvPr/>
        </p:nvSpPr>
        <p:spPr>
          <a:xfrm>
            <a:off x="540000" y="3074095"/>
            <a:ext cx="4287136" cy="1611916"/>
          </a:xfrm>
          <a:prstGeom prst="rect">
            <a:avLst/>
          </a:prstGeom>
        </p:spPr>
        <p:txBody>
          <a:bodyPr vert="horz" wrap="none" lIns="0" tIns="0" rIns="0" bIns="0" rtlCol="0">
            <a:noAutofit/>
          </a:bodyPr>
          <a:lstStyle/>
          <a:p>
            <a:pPr algn="l" eaLnBrk="1" latinLnBrk="0" hangingPunct="0">
              <a:lnSpc>
                <a:spcPct val="129999"/>
              </a:lnSpc>
            </a:pPr>
            <a:r>
              <a:rPr lang="en-US" altLang="zh-CN" sz="8950" b="0" i="0" u="none" spc="-8950">
                <a:solidFill>
                  <a:srgbClr val="1EE3CF"/>
                </a:solidFill>
                <a:effectLst/>
                <a:latin typeface="Times New Roman" pitchFamily="90"/>
                <a:ea typeface="宋体" pitchFamily="90"/>
              </a:rPr>
              <a:t> </a:t>
            </a:r>
            <a:r>
              <a:rPr lang="en-US" altLang="zh-CN" sz="8950" b="0" i="0" u="none" spc="14249">
                <a:solidFill>
                  <a:srgbClr val="1EE3CF"/>
                </a:solidFill>
                <a:effectLst/>
                <a:latin typeface="Times New Roman" pitchFamily="90"/>
                <a:ea typeface="宋体" pitchFamily="90"/>
              </a:rPr>
              <a:t> </a:t>
            </a:r>
            <a:r>
              <a:rPr lang="zh-CN" altLang="zh-CN" sz="2400" b="0" i="0" u="none">
                <a:solidFill>
                  <a:srgbClr val="000000"/>
                </a:solidFill>
                <a:effectLst/>
                <a:latin typeface="Times New Roman" pitchFamily="24"/>
                <a:ea typeface="宋体" pitchFamily="24"/>
              </a:rPr>
              <a:t>　</a:t>
            </a:r>
            <a:r>
              <a:rPr lang="en-US" altLang="zh-CN" sz="7900" b="0" i="0" u="none" spc="12569">
                <a:solidFill>
                  <a:srgbClr val="1EE3CF"/>
                </a:solidFill>
                <a:effectLst/>
                <a:latin typeface="Times New Roman" pitchFamily="79"/>
                <a:ea typeface="宋体" pitchFamily="79"/>
              </a:rPr>
              <a:t> </a:t>
            </a:r>
          </a:p>
        </p:txBody>
      </p:sp>
      <p:pic>
        <p:nvPicPr>
          <p:cNvPr id="12558" name="yt_image_12558" title="H_140.72952">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9624392" y="2854547"/>
            <a:ext cx="2091690" cy="1787265"/>
          </a:xfrm>
          <a:prstGeom prst="rect">
            <a:avLst/>
          </a:prstGeom>
          <a:noFill/>
          <a:extLst>
            <a:ext uri="{909E8E84-426E-40DD-AFC4-6F175D3DCCD1}">
              <a14:hiddenFill xmlns:a14="http://schemas.microsoft.com/office/drawing/2010/main">
                <a:solidFill>
                  <a:srgbClr val="FFFFFF"/>
                </a:solidFill>
              </a14:hiddenFill>
            </a:ext>
          </a:extLst>
        </p:spPr>
      </p:pic>
      <p:pic>
        <p:nvPicPr>
          <p:cNvPr id="12559" name="yt_image_12559" title="H_123.93">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4" cstate="print"/>
          <a:srcRect/>
          <a:stretch>
            <a:fillRect/>
          </a:stretch>
        </p:blipFill>
        <p:spPr bwMode="auto">
          <a:xfrm>
            <a:off x="9746895" y="5013176"/>
            <a:ext cx="1846684" cy="157391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8" name="yt_shape_12562"/>
              <p:cNvSpPr txBox="1"/>
              <p:nvPr/>
            </p:nvSpPr>
            <p:spPr>
              <a:xfrm>
                <a:off x="540000" y="2532024"/>
                <a:ext cx="6873677" cy="5145448"/>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证明：连结</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，取</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的中点</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，连结</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MF</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是</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的中点，</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Times New Roman" pitchFamily="24"/>
                  </a:rPr>
                  <a:t>AD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EM</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是</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的中点，</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MF</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，且</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Times New Roman" pitchFamily="24"/>
                  </a:rPr>
                  <a:t>BC</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MF</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MEF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MFE</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EM</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AH</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MEF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AHF</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FM</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BG</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MFE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BGF</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AHF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BGF</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p:txBody>
          </p:sp>
        </mc:Choice>
        <mc:Fallback>
          <p:sp>
            <p:nvSpPr>
              <p:cNvPr id="8" name="yt_shape_12562"/>
              <p:cNvSpPr txBox="1">
                <a:spLocks noRot="1" noChangeAspect="1" noMove="1" noResize="1" noEditPoints="1" noAdjustHandles="1" noChangeArrowheads="1" noChangeShapeType="1" noTextEdit="1"/>
              </p:cNvSpPr>
              <p:nvPr/>
            </p:nvSpPr>
            <p:spPr>
              <a:xfrm>
                <a:off x="540000" y="2532024"/>
                <a:ext cx="6873677" cy="5145448"/>
              </a:xfrm>
              <a:prstGeom prst="rect">
                <a:avLst/>
              </a:prstGeom>
              <a:blipFill>
                <a:blip r:embed="rId5"/>
                <a:stretch>
                  <a:fillRect l="-2751" t="-948" r="-710" b="-2844"/>
                </a:stretch>
              </a:blipFill>
            </p:spPr>
            <p:txBody>
              <a:bodyPr/>
              <a:lstStyle/>
              <a:p>
                <a:r>
                  <a:rPr lang="zh-CN" altLang="en-US">
                    <a:noFill/>
                  </a:rPr>
                  <a:t> </a:t>
                </a:r>
              </a:p>
            </p:txBody>
          </p:sp>
        </mc:Fallback>
      </mc:AlternateContent>
      <p:sp>
        <p:nvSpPr>
          <p:cNvPr id="9" name="文本框 8">
            <a:extLst>
              <a:ext uri="{FF2B5EF4-FFF2-40B4-BE49-F238E27FC236}">
                <a16:creationId xmlns:a16="http://schemas.microsoft.com/office/drawing/2014/main" id="{96F311AB-075C-6495-CCC4-2232E8BF857A}"/>
              </a:ext>
            </a:extLst>
          </p:cNvPr>
          <p:cNvSpPr txBox="1"/>
          <p:nvPr/>
        </p:nvSpPr>
        <p:spPr>
          <a:xfrm>
            <a:off x="449989" y="2485218"/>
            <a:ext cx="6987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证明：连结</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，取</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，连结</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10" name="文本框 9">
            <a:extLst>
              <a:ext uri="{FF2B5EF4-FFF2-40B4-BE49-F238E27FC236}">
                <a16:creationId xmlns:a16="http://schemas.microsoft.com/office/drawing/2014/main" id="{668E9AF5-F23E-F0D6-5CF6-8365F78FBEC0}"/>
              </a:ext>
            </a:extLst>
          </p:cNvPr>
          <p:cNvSpPr txBox="1"/>
          <p:nvPr/>
        </p:nvSpPr>
        <p:spPr>
          <a:xfrm>
            <a:off x="449989" y="2924944"/>
            <a:ext cx="28089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11" name="文本框 10">
                <a:extLst>
                  <a:ext uri="{FF2B5EF4-FFF2-40B4-BE49-F238E27FC236}">
                    <a16:creationId xmlns:a16="http://schemas.microsoft.com/office/drawing/2014/main" id="{0FCE9212-F9E7-8A53-F2AA-F55BBD570768}"/>
                  </a:ext>
                </a:extLst>
              </p:cNvPr>
              <p:cNvSpPr txBox="1"/>
              <p:nvPr/>
            </p:nvSpPr>
            <p:spPr>
              <a:xfrm>
                <a:off x="3013235" y="2794576"/>
                <a:ext cx="3801173"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 </a:t>
                </a:r>
                <a:endParaRPr lang="zh-CN" altLang="en-US">
                  <a:solidFill>
                    <a:srgbClr val="FF0000"/>
                  </a:solidFill>
                </a:endParaRPr>
              </a:p>
            </p:txBody>
          </p:sp>
        </mc:Choice>
        <mc:Fallback>
          <p:sp>
            <p:nvSpPr>
              <p:cNvPr id="11" name="文本框 10">
                <a:extLst>
                  <a:ext uri="{FF2B5EF4-FFF2-40B4-BE49-F238E27FC236}">
                    <a16:creationId xmlns:a16="http://schemas.microsoft.com/office/drawing/2014/main" id="{0FCE9212-F9E7-8A53-F2AA-F55BBD570768}"/>
                  </a:ext>
                </a:extLst>
              </p:cNvPr>
              <p:cNvSpPr txBox="1">
                <a:spLocks noRot="1" noChangeAspect="1" noMove="1" noResize="1" noEditPoints="1" noAdjustHandles="1" noChangeArrowheads="1" noChangeShapeType="1" noTextEdit="1"/>
              </p:cNvSpPr>
              <p:nvPr/>
            </p:nvSpPr>
            <p:spPr>
              <a:xfrm>
                <a:off x="3013235" y="2794576"/>
                <a:ext cx="3801173" cy="765061"/>
              </a:xfrm>
              <a:prstGeom prst="rect">
                <a:avLst/>
              </a:prstGeom>
              <a:blipFill>
                <a:blip r:embed="rId6"/>
                <a:stretch>
                  <a:fillRect l="-2404" r="-641" b="-3175"/>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4B220B21-205A-0CB2-6F3D-8E1C68D693BC}"/>
              </a:ext>
            </a:extLst>
          </p:cNvPr>
          <p:cNvSpPr txBox="1"/>
          <p:nvPr/>
        </p:nvSpPr>
        <p:spPr>
          <a:xfrm>
            <a:off x="449989" y="3435964"/>
            <a:ext cx="306139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13" name="文本框 12">
                <a:extLst>
                  <a:ext uri="{FF2B5EF4-FFF2-40B4-BE49-F238E27FC236}">
                    <a16:creationId xmlns:a16="http://schemas.microsoft.com/office/drawing/2014/main" id="{8080E186-4DAC-C07D-7519-B09355B41262}"/>
                  </a:ext>
                </a:extLst>
              </p:cNvPr>
              <p:cNvSpPr txBox="1"/>
              <p:nvPr/>
            </p:nvSpPr>
            <p:spPr>
              <a:xfrm>
                <a:off x="3258975" y="3337391"/>
                <a:ext cx="4071048"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MF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，且</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MF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 </a:t>
                </a:r>
                <a:endParaRPr lang="zh-CN" altLang="en-US">
                  <a:solidFill>
                    <a:srgbClr val="FF0000"/>
                  </a:solidFill>
                </a:endParaRPr>
              </a:p>
            </p:txBody>
          </p:sp>
        </mc:Choice>
        <mc:Fallback>
          <p:sp>
            <p:nvSpPr>
              <p:cNvPr id="13" name="文本框 12">
                <a:extLst>
                  <a:ext uri="{FF2B5EF4-FFF2-40B4-BE49-F238E27FC236}">
                    <a16:creationId xmlns:a16="http://schemas.microsoft.com/office/drawing/2014/main" id="{8080E186-4DAC-C07D-7519-B09355B41262}"/>
                  </a:ext>
                </a:extLst>
              </p:cNvPr>
              <p:cNvSpPr txBox="1">
                <a:spLocks noRot="1" noChangeAspect="1" noMove="1" noResize="1" noEditPoints="1" noAdjustHandles="1" noChangeArrowheads="1" noChangeShapeType="1" noTextEdit="1"/>
              </p:cNvSpPr>
              <p:nvPr/>
            </p:nvSpPr>
            <p:spPr>
              <a:xfrm>
                <a:off x="3258975" y="3337391"/>
                <a:ext cx="4071048" cy="765061"/>
              </a:xfrm>
              <a:prstGeom prst="rect">
                <a:avLst/>
              </a:prstGeom>
              <a:blipFill>
                <a:blip r:embed="rId7"/>
                <a:stretch>
                  <a:fillRect l="-2399" r="-600" b="-3175"/>
                </a:stretch>
              </a:blipFill>
            </p:spPr>
            <p:txBody>
              <a:bodyPr/>
              <a:lstStyle/>
              <a:p>
                <a:r>
                  <a:rPr lang="zh-CN" altLang="en-US">
                    <a:noFill/>
                  </a:rPr>
                  <a:t> </a:t>
                </a:r>
              </a:p>
            </p:txBody>
          </p:sp>
        </mc:Fallback>
      </mc:AlternateContent>
      <p:sp>
        <p:nvSpPr>
          <p:cNvPr id="14" name="文本框 13">
            <a:extLst>
              <a:ext uri="{FF2B5EF4-FFF2-40B4-BE49-F238E27FC236}">
                <a16:creationId xmlns:a16="http://schemas.microsoft.com/office/drawing/2014/main" id="{60EA1A28-FD85-F297-30D6-6C59C47B09A8}"/>
              </a:ext>
            </a:extLst>
          </p:cNvPr>
          <p:cNvSpPr txBox="1"/>
          <p:nvPr/>
        </p:nvSpPr>
        <p:spPr>
          <a:xfrm>
            <a:off x="449989" y="3933056"/>
            <a:ext cx="39122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15" name="文本框 14">
            <a:extLst>
              <a:ext uri="{FF2B5EF4-FFF2-40B4-BE49-F238E27FC236}">
                <a16:creationId xmlns:a16="http://schemas.microsoft.com/office/drawing/2014/main" id="{90B5D7AC-CEDF-B16E-834D-A7D87DFBFB55}"/>
              </a:ext>
            </a:extLst>
          </p:cNvPr>
          <p:cNvSpPr txBox="1"/>
          <p:nvPr/>
        </p:nvSpPr>
        <p:spPr>
          <a:xfrm>
            <a:off x="449989" y="4437112"/>
            <a:ext cx="29931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MEF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MFE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16" name="文本框 15">
            <a:extLst>
              <a:ext uri="{FF2B5EF4-FFF2-40B4-BE49-F238E27FC236}">
                <a16:creationId xmlns:a16="http://schemas.microsoft.com/office/drawing/2014/main" id="{9CD24C84-D0E2-E16B-ED69-007DFBFE0238}"/>
              </a:ext>
            </a:extLst>
          </p:cNvPr>
          <p:cNvSpPr txBox="1"/>
          <p:nvPr/>
        </p:nvSpPr>
        <p:spPr>
          <a:xfrm>
            <a:off x="449989" y="4912600"/>
            <a:ext cx="49108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AH</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MEF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AHF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17" name="文本框 16">
            <a:extLst>
              <a:ext uri="{FF2B5EF4-FFF2-40B4-BE49-F238E27FC236}">
                <a16:creationId xmlns:a16="http://schemas.microsoft.com/office/drawing/2014/main" id="{6C012220-305E-C602-14B0-75A534E28100}"/>
              </a:ext>
            </a:extLst>
          </p:cNvPr>
          <p:cNvSpPr txBox="1"/>
          <p:nvPr/>
        </p:nvSpPr>
        <p:spPr>
          <a:xfrm>
            <a:off x="449989" y="5388088"/>
            <a:ext cx="49108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MFE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BGF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18" name="文本框 17">
            <a:extLst>
              <a:ext uri="{FF2B5EF4-FFF2-40B4-BE49-F238E27FC236}">
                <a16:creationId xmlns:a16="http://schemas.microsoft.com/office/drawing/2014/main" id="{AB771AE0-C05A-8CE2-F9B4-A9E83392E744}"/>
              </a:ext>
            </a:extLst>
          </p:cNvPr>
          <p:cNvSpPr txBox="1"/>
          <p:nvPr/>
        </p:nvSpPr>
        <p:spPr>
          <a:xfrm>
            <a:off x="449989" y="5863576"/>
            <a:ext cx="292646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AHF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BGF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559"/>
                                        </p:tgtEl>
                                        <p:attrNameLst>
                                          <p:attrName>style.visibility</p:attrName>
                                        </p:attrNameLst>
                                      </p:cBhvr>
                                      <p:to>
                                        <p:strVal val="visible"/>
                                      </p:to>
                                    </p:set>
                                    <p:animEffect transition="in" filter="blinds(horizontal)">
                                      <p:cBhvr>
                                        <p:cTn id="12" dur="500"/>
                                        <p:tgtEl>
                                          <p:spTgt spid="1255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linds(horizontal)">
                                      <p:cBhvr>
                                        <p:cTn id="17" dur="500"/>
                                        <p:tgtEl>
                                          <p:spTgt spid="10">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blinds(horizontal)">
                                      <p:cBhvr>
                                        <p:cTn id="20" dur="500"/>
                                        <p:tgtEl>
                                          <p:spTgt spid="11">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Effect transition="in" filter="blinds(horizontal)">
                                      <p:cBhvr>
                                        <p:cTn id="25" dur="500"/>
                                        <p:tgtEl>
                                          <p:spTgt spid="12">
                                            <p:txEl>
                                              <p:pRg st="0" end="0"/>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blinds(horizontal)">
                                      <p:cBhvr>
                                        <p:cTn id="28" dur="500"/>
                                        <p:tgtEl>
                                          <p:spTgt spid="1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4">
                                            <p:txEl>
                                              <p:pRg st="0" end="0"/>
                                            </p:txEl>
                                          </p:spTgt>
                                        </p:tgtEl>
                                        <p:attrNameLst>
                                          <p:attrName>style.visibility</p:attrName>
                                        </p:attrNameLst>
                                      </p:cBhvr>
                                      <p:to>
                                        <p:strVal val="visible"/>
                                      </p:to>
                                    </p:set>
                                    <p:animEffect transition="in" filter="blinds(horizontal)">
                                      <p:cBhvr>
                                        <p:cTn id="33" dur="500"/>
                                        <p:tgtEl>
                                          <p:spTgt spid="1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5">
                                            <p:txEl>
                                              <p:pRg st="0" end="0"/>
                                            </p:txEl>
                                          </p:spTgt>
                                        </p:tgtEl>
                                        <p:attrNameLst>
                                          <p:attrName>style.visibility</p:attrName>
                                        </p:attrNameLst>
                                      </p:cBhvr>
                                      <p:to>
                                        <p:strVal val="visible"/>
                                      </p:to>
                                    </p:set>
                                    <p:animEffect transition="in" filter="blinds(horizontal)">
                                      <p:cBhvr>
                                        <p:cTn id="38" dur="500"/>
                                        <p:tgtEl>
                                          <p:spTgt spid="1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Effect transition="in" filter="blinds(horizontal)">
                                      <p:cBhvr>
                                        <p:cTn id="43" dur="500"/>
                                        <p:tgtEl>
                                          <p:spTgt spid="16">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7">
                                            <p:txEl>
                                              <p:pRg st="0" end="0"/>
                                            </p:txEl>
                                          </p:spTgt>
                                        </p:tgtEl>
                                        <p:attrNameLst>
                                          <p:attrName>style.visibility</p:attrName>
                                        </p:attrNameLst>
                                      </p:cBhvr>
                                      <p:to>
                                        <p:strVal val="visible"/>
                                      </p:to>
                                    </p:set>
                                    <p:animEffect transition="in" filter="blinds(horizontal)">
                                      <p:cBhvr>
                                        <p:cTn id="48" dur="500"/>
                                        <p:tgtEl>
                                          <p:spTgt spid="17">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8">
                                            <p:txEl>
                                              <p:pRg st="0" end="0"/>
                                            </p:txEl>
                                          </p:spTgt>
                                        </p:tgtEl>
                                        <p:attrNameLst>
                                          <p:attrName>style.visibility</p:attrName>
                                        </p:attrNameLst>
                                      </p:cBhvr>
                                      <p:to>
                                        <p:strVal val="visible"/>
                                      </p:to>
                                    </p:set>
                                    <p:animEffect transition="in" filter="blinds(horizontal)">
                                      <p:cBhvr>
                                        <p:cTn id="53"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P spid="10" grpId="0" build="allAtOnce"/>
      <p:bldP spid="11" grpId="0" build="allAtOnce"/>
      <p:bldP spid="12" grpId="0" build="allAtOnce"/>
      <p:bldP spid="13" grpId="0" build="allAtOnce"/>
      <p:bldP spid="14" grpId="0" build="allAtOnce"/>
      <p:bldP spid="15" grpId="0" build="allAtOnce"/>
      <p:bldP spid="16" grpId="0" build="allAtOnce"/>
      <p:bldP spid="17" grpId="0" build="allAtOnce"/>
      <p:bldP spid="1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64" name="yt_shape_12564"/>
          <p:cNvSpPr txBox="1"/>
          <p:nvPr/>
        </p:nvSpPr>
        <p:spPr>
          <a:xfrm>
            <a:off x="540000" y="900000"/>
            <a:ext cx="1237518" cy="428515"/>
          </a:xfrm>
          <a:prstGeom prst="rect">
            <a:avLst/>
          </a:prstGeom>
        </p:spPr>
        <p:txBody>
          <a:bodyPr vert="horz" wrap="none" lIns="0" tIns="0" rIns="0" bIns="0" rtlCol="0">
            <a:noAutofit/>
          </a:bodyPr>
          <a:lstStyle/>
          <a:p>
            <a:pPr algn="l" eaLnBrk="1" latinLnBrk="0" hangingPunct="0">
              <a:lnSpc>
                <a:spcPct val="129999"/>
              </a:lnSpc>
            </a:pPr>
            <a:r>
              <a:rPr lang="zh-CN" altLang="zh-CN" sz="2400" b="1" i="0" u="none">
                <a:solidFill>
                  <a:srgbClr val="000000"/>
                </a:solidFill>
                <a:effectLst/>
                <a:latin typeface="Times New Roman" pitchFamily="24"/>
                <a:ea typeface="黑体" pitchFamily="24"/>
              </a:rPr>
              <a:t>名师点睛</a:t>
            </a:r>
          </a:p>
        </p:txBody>
      </p:sp>
      <p:sp>
        <p:nvSpPr>
          <p:cNvPr id="12565" name="yt_shape_12565"/>
          <p:cNvSpPr txBox="1"/>
          <p:nvPr/>
        </p:nvSpPr>
        <p:spPr>
          <a:xfrm>
            <a:off x="540119" y="1379303"/>
            <a:ext cx="11100497" cy="981350"/>
          </a:xfrm>
          <a:prstGeom prst="rect">
            <a:avLst/>
          </a:prstGeom>
          <a:ln>
            <a:solidFill>
              <a:srgbClr val="000000"/>
            </a:solidFill>
          </a:ln>
        </p:spPr>
        <p:txBody>
          <a:bodyPr vert="horz" wrap="square" lIns="72000" tIns="0" rIns="72000" bIns="72000" rtlCol="0">
            <a:noAutofit/>
          </a:bodyPr>
          <a:lstStyle/>
          <a:p>
            <a:pPr algn="l" eaLnBrk="1" latinLnBrk="0" hangingPunct="0">
              <a:lnSpc>
                <a:spcPct val="129999"/>
              </a:lnSpc>
            </a:pP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楷体" pitchFamily="24"/>
                <a:sym typeface="_⨹_32_d674f"/>
              </a:rPr>
              <a:t>三角形的中位线定理为证明线段的平行关系或倍数关系提供了一个新的途</a:t>
            </a:r>
            <a:r>
              <a:rPr lang="zh-CN" altLang="zh-CN" sz="2400" b="0" i="0" u="none">
                <a:solidFill>
                  <a:srgbClr val="000000"/>
                </a:solidFill>
                <a:effectLst/>
                <a:latin typeface="Times New Roman" pitchFamily="24"/>
                <a:ea typeface="楷体" pitchFamily="24"/>
              </a:rPr>
              <a:t/>
            </a:r>
            <a:br>
              <a:rPr lang="zh-CN" altLang="zh-CN" sz="2400" b="0" i="0" u="none">
                <a:solidFill>
                  <a:srgbClr val="000000"/>
                </a:solidFill>
                <a:effectLst/>
                <a:latin typeface="Times New Roman" pitchFamily="24"/>
                <a:ea typeface="楷体" pitchFamily="24"/>
              </a:rPr>
            </a:br>
            <a:r>
              <a:rPr lang="zh-CN" altLang="zh-CN" sz="2400" b="0" i="0" u="none">
                <a:solidFill>
                  <a:srgbClr val="000000"/>
                </a:solidFill>
                <a:effectLst/>
                <a:latin typeface="Times New Roman" pitchFamily="24"/>
                <a:ea typeface="楷体" pitchFamily="24"/>
              </a:rPr>
              <a:t>径，三角形中有一边中点，经常作的辅助线是取另一边中点构造三角形的中位线</a:t>
            </a:r>
            <a:r>
              <a:rPr lang="en-US" altLang="zh-CN" sz="2400" b="0" i="0" u="none">
                <a:solidFill>
                  <a:srgbClr val="000000"/>
                </a:solidFill>
                <a:effectLst/>
                <a:latin typeface="Times New Roman" pitchFamily="24"/>
                <a:ea typeface="Times New Roman" pitchFamily="24"/>
              </a:rPr>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xmlns:p14="http://schemas.microsoft.com/office/powerpoint/2010/main" xmlns:a16="http://schemas.microsoft.com/office/drawing/2014/main" xmlns=""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80" name="yt_shape_12480"/>
          <p:cNvSpPr txBox="1"/>
          <p:nvPr/>
        </p:nvSpPr>
        <p:spPr>
          <a:xfrm>
            <a:off x="540000" y="900000"/>
            <a:ext cx="10334560"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三边的中点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图中的平行四边形共有</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484" name="yt_table_12484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36075092"/>
              </p:ext>
            </p:extLst>
          </p:nvPr>
        </p:nvGraphicFramePr>
        <p:xfrm>
          <a:off x="540047" y="1379303"/>
          <a:ext cx="8419466" cy="475488"/>
        </p:xfrm>
        <a:graphic>
          <a:graphicData uri="http://schemas.openxmlformats.org/drawingml/2006/table">
            <a:tbl>
              <a:tblPr/>
              <a:tblGrid>
                <a:gridCol w="2346643">
                  <a:extLst>
                    <a:ext uri="{9D8B030D-6E8A-4147-A177-3AD203B41FA5}">
                      <a16:colId xmlns:a16="http://schemas.microsoft.com/office/drawing/2014/main" val="10487"/>
                    </a:ext>
                  </a:extLst>
                </a:gridCol>
                <a:gridCol w="2329180">
                  <a:extLst>
                    <a:ext uri="{9D8B030D-6E8A-4147-A177-3AD203B41FA5}">
                      <a16:colId xmlns:a16="http://schemas.microsoft.com/office/drawing/2014/main" val="10488"/>
                    </a:ext>
                  </a:extLst>
                </a:gridCol>
                <a:gridCol w="2329180">
                  <a:extLst>
                    <a:ext uri="{9D8B030D-6E8A-4147-A177-3AD203B41FA5}">
                      <a16:colId xmlns:a16="http://schemas.microsoft.com/office/drawing/2014/main" val="10489"/>
                    </a:ext>
                  </a:extLst>
                </a:gridCol>
                <a:gridCol w="1414463">
                  <a:extLst>
                    <a:ext uri="{9D8B030D-6E8A-4147-A177-3AD203B41FA5}">
                      <a16:colId xmlns:a16="http://schemas.microsoft.com/office/drawing/2014/main" val="10490"/>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1</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2</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3</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4</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5"/>
                  </a:ext>
                </a:extLst>
              </a:tr>
            </a:tbl>
          </a:graphicData>
        </a:graphic>
      </p:graphicFrame>
      <p:grpSp>
        <p:nvGrpSpPr>
          <p:cNvPr id="12481" name="yt_shape_12481_skip" title="H_137.3811">
            <a:extLst>
              <a:ext uri="{FF2B5EF4-FFF2-40B4-BE49-F238E27FC236}">
                <a16:creationId xmlns:a16="http://schemas.microsoft.com/office/drawing/2014/main" id="{249740F1-2B05-4C5A-B423-6F681AEFABC2}"/>
              </a:ext>
            </a:extLst>
          </p:cNvPr>
          <p:cNvGrpSpPr/>
          <p:nvPr/>
        </p:nvGrpSpPr>
        <p:grpSpPr>
          <a:xfrm>
            <a:off x="9641802" y="1379303"/>
            <a:ext cx="2008123" cy="1744740"/>
            <a:chOff x="0" y="0"/>
            <a:chExt cx="2008123" cy="1744740"/>
          </a:xfrm>
        </p:grpSpPr>
        <p:pic>
          <p:nvPicPr>
            <p:cNvPr id="3" name="yt_image_12481">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0" y="0"/>
              <a:ext cx="2008123" cy="1348740"/>
            </a:xfrm>
            <a:prstGeom prst="rect">
              <a:avLst/>
            </a:prstGeom>
            <a:noFill/>
            <a:extLst>
              <a:ext uri="{909E8E84-426E-40DD-AFC4-6F175D3DCCD1}">
                <a14:hiddenFill xmlns:a14="http://schemas.microsoft.com/office/drawing/2010/main">
                  <a:solidFill>
                    <a:srgbClr val="FFFFFF"/>
                  </a:solidFill>
                </a14:hiddenFill>
              </a:ext>
            </a:extLst>
          </p:spPr>
        </p:pic>
        <p:sp>
          <p:nvSpPr>
            <p:cNvPr id="12483" name="yt_shape_12483"/>
            <p:cNvSpPr txBox="1"/>
            <p:nvPr/>
          </p:nvSpPr>
          <p:spPr>
            <a:xfrm>
              <a:off x="470780" y="1384740"/>
              <a:ext cx="1102562"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题图</a:t>
              </a:r>
            </a:p>
          </p:txBody>
        </p:sp>
      </p:grpSp>
      <p:sp>
        <p:nvSpPr>
          <p:cNvPr id="12486" name="yt_shape_12486"/>
          <p:cNvSpPr txBox="1"/>
          <p:nvPr/>
        </p:nvSpPr>
        <p:spPr>
          <a:xfrm>
            <a:off x="540119" y="3174446"/>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 </a:t>
            </a:r>
            <a:r>
              <a:rPr lang="zh-CN" altLang="zh-CN" sz="2400" b="0" i="0" u="none">
                <a:solidFill>
                  <a:srgbClr val="000000"/>
                </a:solidFill>
                <a:effectLst/>
                <a:latin typeface="Times New Roman" pitchFamily="24"/>
                <a:ea typeface="楷体" pitchFamily="24"/>
              </a:rPr>
              <a:t>（湘潭市中考）</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为边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sym typeface="_⨹_1_0cc9d"/>
              </a:rPr>
              <a:t>的</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面积为</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的面积是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490" name="yt_table_12490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536500785"/>
              </p:ext>
            </p:extLst>
          </p:nvPr>
        </p:nvGraphicFramePr>
        <p:xfrm>
          <a:off x="540047" y="4133881"/>
          <a:ext cx="8267066" cy="475488"/>
        </p:xfrm>
        <a:graphic>
          <a:graphicData uri="http://schemas.openxmlformats.org/drawingml/2006/table">
            <a:tbl>
              <a:tblPr/>
              <a:tblGrid>
                <a:gridCol w="2346643">
                  <a:extLst>
                    <a:ext uri="{9D8B030D-6E8A-4147-A177-3AD203B41FA5}">
                      <a16:colId xmlns:a16="http://schemas.microsoft.com/office/drawing/2014/main" val="10491"/>
                    </a:ext>
                  </a:extLst>
                </a:gridCol>
                <a:gridCol w="2329180">
                  <a:extLst>
                    <a:ext uri="{9D8B030D-6E8A-4147-A177-3AD203B41FA5}">
                      <a16:colId xmlns:a16="http://schemas.microsoft.com/office/drawing/2014/main" val="10492"/>
                    </a:ext>
                  </a:extLst>
                </a:gridCol>
                <a:gridCol w="2329180">
                  <a:extLst>
                    <a:ext uri="{9D8B030D-6E8A-4147-A177-3AD203B41FA5}">
                      <a16:colId xmlns:a16="http://schemas.microsoft.com/office/drawing/2014/main" val="10493"/>
                    </a:ext>
                  </a:extLst>
                </a:gridCol>
                <a:gridCol w="1262063">
                  <a:extLst>
                    <a:ext uri="{9D8B030D-6E8A-4147-A177-3AD203B41FA5}">
                      <a16:colId xmlns:a16="http://schemas.microsoft.com/office/drawing/2014/main" val="10494"/>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8</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12</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16</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20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6"/>
                  </a:ext>
                </a:extLst>
              </a:tr>
            </a:tbl>
          </a:graphicData>
        </a:graphic>
      </p:graphicFrame>
      <p:grpSp>
        <p:nvGrpSpPr>
          <p:cNvPr id="12487" name="yt_shape_12487_skip" title="H_151.2411">
            <a:extLst>
              <a:ext uri="{FF2B5EF4-FFF2-40B4-BE49-F238E27FC236}">
                <a16:creationId xmlns:a16="http://schemas.microsoft.com/office/drawing/2014/main" id="{249740F1-2B05-4C5A-B423-6F681AEFABC2}"/>
              </a:ext>
            </a:extLst>
          </p:cNvPr>
          <p:cNvGrpSpPr/>
          <p:nvPr/>
        </p:nvGrpSpPr>
        <p:grpSpPr>
          <a:xfrm>
            <a:off x="9972343" y="4133881"/>
            <a:ext cx="1677510" cy="1920762"/>
            <a:chOff x="0" y="0"/>
            <a:chExt cx="1677510" cy="1920762"/>
          </a:xfrm>
        </p:grpSpPr>
        <p:pic>
          <p:nvPicPr>
            <p:cNvPr id="2" name="yt_image_12487">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0" y="0"/>
              <a:ext cx="1677510" cy="1524762"/>
            </a:xfrm>
            <a:prstGeom prst="rect">
              <a:avLst/>
            </a:prstGeom>
            <a:noFill/>
            <a:extLst>
              <a:ext uri="{909E8E84-426E-40DD-AFC4-6F175D3DCCD1}">
                <a14:hiddenFill xmlns:a14="http://schemas.microsoft.com/office/drawing/2010/main">
                  <a:solidFill>
                    <a:srgbClr val="FFFFFF"/>
                  </a:solidFill>
                </a14:hiddenFill>
              </a:ext>
            </a:extLst>
          </p:spPr>
        </p:pic>
        <p:sp>
          <p:nvSpPr>
            <p:cNvPr id="12489" name="yt_shape_12489"/>
            <p:cNvSpPr txBox="1"/>
            <p:nvPr/>
          </p:nvSpPr>
          <p:spPr>
            <a:xfrm>
              <a:off x="305474" y="1560762"/>
              <a:ext cx="1102562"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宋体" pitchFamily="24"/>
                </a:rPr>
                <a:t>题图</a:t>
              </a:r>
            </a:p>
          </p:txBody>
        </p:sp>
      </p:grpSp>
      <p:sp>
        <p:nvSpPr>
          <p:cNvPr id="4" name="文本框 3">
            <a:extLst>
              <a:ext uri="{FF2B5EF4-FFF2-40B4-BE49-F238E27FC236}">
                <a16:creationId xmlns:a16="http://schemas.microsoft.com/office/drawing/2014/main" id="{C561F926-D9B1-8DE1-8B67-2F399076895C}"/>
              </a:ext>
            </a:extLst>
          </p:cNvPr>
          <p:cNvSpPr txBox="1"/>
          <p:nvPr/>
        </p:nvSpPr>
        <p:spPr>
          <a:xfrm>
            <a:off x="9871801" y="853194"/>
            <a:ext cx="383285" cy="517983"/>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5" name="文本框 4">
            <a:extLst>
              <a:ext uri="{FF2B5EF4-FFF2-40B4-BE49-F238E27FC236}">
                <a16:creationId xmlns:a16="http://schemas.microsoft.com/office/drawing/2014/main" id="{0C00ABFC-E32A-7C46-DB48-1643FB18180E}"/>
              </a:ext>
            </a:extLst>
          </p:cNvPr>
          <p:cNvSpPr txBox="1"/>
          <p:nvPr/>
        </p:nvSpPr>
        <p:spPr>
          <a:xfrm>
            <a:off x="5184033" y="3603129"/>
            <a:ext cx="383286" cy="517983"/>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92" name="yt_shape_12492"/>
          <p:cNvSpPr txBox="1"/>
          <p:nvPr/>
        </p:nvSpPr>
        <p:spPr>
          <a:xfrm>
            <a:off x="540119" y="900000"/>
            <a:ext cx="11492915" cy="1388778"/>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4. </a:t>
            </a:r>
            <a:r>
              <a:rPr lang="zh-CN" altLang="zh-CN" sz="2400" b="0" i="0" u="none">
                <a:solidFill>
                  <a:srgbClr val="000000"/>
                </a:solidFill>
                <a:effectLst/>
                <a:latin typeface="Times New Roman" pitchFamily="24"/>
                <a:ea typeface="楷体" pitchFamily="24"/>
              </a:rPr>
              <a:t>（辽阳市中考）</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分别是</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和</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连结</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sym typeface="_⨹_1_0d400,isEnd"/>
              </a:rPr>
              <a:t>，</a:t>
            </a:r>
            <a:r>
              <a:rPr lang="zh-CN" altLang="zh-CN" sz="2400" b="0" i="0" u="none">
                <a:solidFill>
                  <a:srgbClr val="000000"/>
                </a:solidFill>
                <a:effectLst/>
                <a:latin typeface="宋体" pitchFamily="24"/>
                <a:ea typeface="宋体" pitchFamily="24"/>
              </a:rPr>
              <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连结</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并延长</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交</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的延长线于点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sym typeface="_⨹_2_9c744,isEnd"/>
              </a:rPr>
              <a:t>的长</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4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p:sp>
        <p:nvSpPr>
          <p:cNvPr id="12496" name="yt_shape_12496"/>
          <p:cNvSpPr txBox="1"/>
          <p:nvPr/>
        </p:nvSpPr>
        <p:spPr>
          <a:xfrm>
            <a:off x="540000" y="4457343"/>
            <a:ext cx="65" cy="358496"/>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493" name="yt_shape_12493" title="H_150.7911">
            <a:extLst>
              <a:ext uri="{FF2B5EF4-FFF2-40B4-BE49-F238E27FC236}">
                <a16:creationId xmlns:a16="http://schemas.microsoft.com/office/drawing/2014/main" id="{249740F1-2B05-4C5A-B423-6F681AEFABC2}"/>
              </a:ext>
            </a:extLst>
          </p:cNvPr>
          <p:cNvGrpSpPr/>
          <p:nvPr/>
        </p:nvGrpSpPr>
        <p:grpSpPr>
          <a:xfrm>
            <a:off x="5339208" y="2491930"/>
            <a:ext cx="1513582" cy="1915047"/>
            <a:chOff x="0" y="0"/>
            <a:chExt cx="1513582" cy="1915047"/>
          </a:xfrm>
        </p:grpSpPr>
        <p:pic>
          <p:nvPicPr>
            <p:cNvPr id="2" name="yt_image_12493">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0" y="0"/>
              <a:ext cx="1513582" cy="1519047"/>
            </a:xfrm>
            <a:prstGeom prst="rect">
              <a:avLst/>
            </a:prstGeom>
            <a:noFill/>
            <a:extLst>
              <a:ext uri="{909E8E84-426E-40DD-AFC4-6F175D3DCCD1}">
                <a14:hiddenFill xmlns:a14="http://schemas.microsoft.com/office/drawing/2010/main">
                  <a:solidFill>
                    <a:srgbClr val="FFFFFF"/>
                  </a:solidFill>
                </a14:hiddenFill>
              </a:ext>
            </a:extLst>
          </p:spPr>
        </p:pic>
        <p:sp>
          <p:nvSpPr>
            <p:cNvPr id="12495" name="yt_shape_12495"/>
            <p:cNvSpPr txBox="1"/>
            <p:nvPr/>
          </p:nvSpPr>
          <p:spPr>
            <a:xfrm>
              <a:off x="223510" y="1555047"/>
              <a:ext cx="1102562"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1F724359-D608-80ED-DE0A-53A819CA0A2C}"/>
              </a:ext>
            </a:extLst>
          </p:cNvPr>
          <p:cNvSpPr txBox="1"/>
          <p:nvPr/>
        </p:nvSpPr>
        <p:spPr>
          <a:xfrm>
            <a:off x="1364508" y="1804170"/>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97" name="yt_shape_12497"/>
          <p:cNvSpPr txBox="1"/>
          <p:nvPr/>
        </p:nvSpPr>
        <p:spPr>
          <a:xfrm>
            <a:off x="540119" y="900000"/>
            <a:ext cx="11492915" cy="13887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 </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过三角形一边的中点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且平行于另一边的直线</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必过第三边的中点</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sym typeface="_⨹_4_20cd6"/>
              </a:rPr>
              <a:t>根据这个</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结论解决问题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Cambria Math" pitchFamily="24"/>
                <a:ea typeface="Cambria Math" pitchFamily="24"/>
              </a:rPr>
              <a:t>△</a:t>
            </a:r>
            <a:r>
              <a:rPr lang="en-US" altLang="zh-CN" sz="1500" b="0" i="1" u="none" baseline="-25000">
                <a:solidFill>
                  <a:srgbClr val="000000"/>
                </a:solidFill>
                <a:effectLst/>
                <a:latin typeface="Times New Roman" pitchFamily="24"/>
                <a:ea typeface="Times New Roman" pitchFamily="24"/>
              </a:rPr>
              <a:t> </a:t>
            </a:r>
            <a:r>
              <a:rPr lang="en-US" altLang="zh-CN" sz="2400" b="0" i="1" u="none" baseline="-25000">
                <a:solidFill>
                  <a:srgbClr val="000000"/>
                </a:solidFill>
                <a:effectLst/>
                <a:latin typeface="Times New Roman" pitchFamily="24"/>
                <a:ea typeface="Times New Roman" pitchFamily="24"/>
              </a:rPr>
              <a:t>ABC</a:t>
            </a:r>
            <a:r>
              <a:rPr lang="en-US" altLang="zh-CN" sz="1500" b="0" i="1" u="none" baseline="-25000">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MN</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sym typeface="_⨹_1_b42a4"/>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的长</a:t>
            </a:r>
            <a:r>
              <a:rPr lang="en-US" altLang="zh-CN" sz="2400" b="0" i="0" u="none">
                <a:solidFill>
                  <a:srgbClr val="000000"/>
                </a:solidFill>
                <a:effectLst/>
                <a:latin typeface="Times New Roman" pitchFamily="24"/>
                <a:ea typeface="Times New Roman" pitchFamily="24"/>
              </a:rPr>
              <a:t>.</a:t>
            </a:r>
          </a:p>
        </p:txBody>
      </p:sp>
      <p:sp>
        <p:nvSpPr>
          <p:cNvPr id="12500" name="yt_shape_12500"/>
          <p:cNvSpPr txBox="1"/>
          <p:nvPr/>
        </p:nvSpPr>
        <p:spPr>
          <a:xfrm>
            <a:off x="540000" y="2491930"/>
            <a:ext cx="3781228" cy="1746953"/>
          </a:xfrm>
          <a:prstGeom prst="rect">
            <a:avLst/>
          </a:prstGeom>
        </p:spPr>
        <p:txBody>
          <a:bodyPr vert="horz" wrap="none" lIns="0" tIns="0" rIns="0" bIns="0" rtlCol="0">
            <a:noAutofit/>
          </a:bodyPr>
          <a:lstStyle/>
          <a:p>
            <a:pPr algn="l" eaLnBrk="1" latinLnBrk="0" hangingPunct="0">
              <a:lnSpc>
                <a:spcPct val="129999"/>
              </a:lnSpc>
            </a:pPr>
            <a:r>
              <a:rPr lang="en-US" altLang="zh-CN" sz="9700" b="0" i="0" u="none" spc="-9700">
                <a:solidFill>
                  <a:srgbClr val="1EE3CF"/>
                </a:solidFill>
                <a:effectLst/>
                <a:latin typeface="Times New Roman" pitchFamily="97"/>
                <a:ea typeface="宋体" pitchFamily="97"/>
              </a:rPr>
              <a:t> </a:t>
            </a:r>
            <a:r>
              <a:rPr lang="en-US" altLang="zh-CN" sz="9700" b="0" i="0" u="none" spc="12131">
                <a:solidFill>
                  <a:srgbClr val="1EE3CF"/>
                </a:solidFill>
                <a:effectLst/>
                <a:latin typeface="Times New Roman" pitchFamily="97"/>
                <a:ea typeface="宋体" pitchFamily="97"/>
              </a:rPr>
              <a:t> </a:t>
            </a:r>
            <a:r>
              <a:rPr lang="zh-CN" altLang="zh-CN" sz="2400" b="0" i="0" u="none">
                <a:solidFill>
                  <a:srgbClr val="000000"/>
                </a:solidFill>
                <a:effectLst/>
                <a:latin typeface="Times New Roman" pitchFamily="24"/>
                <a:ea typeface="宋体" pitchFamily="24"/>
              </a:rPr>
              <a:t>　</a:t>
            </a:r>
            <a:r>
              <a:rPr lang="en-US" altLang="zh-CN" sz="6950" b="0" i="0" u="none" spc="10792">
                <a:solidFill>
                  <a:srgbClr val="1EE3CF"/>
                </a:solidFill>
                <a:effectLst/>
                <a:latin typeface="Times New Roman" pitchFamily="70"/>
                <a:ea typeface="宋体" pitchFamily="70"/>
              </a:rPr>
              <a:t> </a:t>
            </a:r>
          </a:p>
        </p:txBody>
      </p:sp>
      <p:pic>
        <p:nvPicPr>
          <p:cNvPr id="12498" name="yt_image_12498">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8475354" y="1877279"/>
            <a:ext cx="1848216" cy="1937385"/>
          </a:xfrm>
          <a:prstGeom prst="rect">
            <a:avLst/>
          </a:prstGeom>
          <a:noFill/>
          <a:extLst>
            <a:ext uri="{909E8E84-426E-40DD-AFC4-6F175D3DCCD1}">
              <a14:hiddenFill xmlns:a14="http://schemas.microsoft.com/office/drawing/2010/main">
                <a:solidFill>
                  <a:srgbClr val="FFFFFF"/>
                </a:solidFill>
              </a14:hiddenFill>
            </a:ext>
          </a:extLst>
        </p:spPr>
      </p:pic>
      <p:pic>
        <p:nvPicPr>
          <p:cNvPr id="12499" name="yt_image_12499">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8604794" y="4494457"/>
            <a:ext cx="1589335" cy="138760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6" name="yt_shape_12502"/>
              <p:cNvSpPr txBox="1"/>
              <p:nvPr/>
            </p:nvSpPr>
            <p:spPr>
              <a:xfrm>
                <a:off x="540000" y="2323678"/>
                <a:ext cx="4983737" cy="406258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解：过点</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作</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MN</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的平行线</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Cambria Math" pitchFamily="24"/>
                    <a:ea typeface="Cambria Math" pitchFamily="24"/>
                  </a:rPr>
                  <a:t>△</a:t>
                </a:r>
                <a:r>
                  <a:rPr lang="en-US" altLang="zh-CN" sz="1000" b="0" i="1" u="none">
                    <a:solidFill>
                      <a:srgbClr val="FF0000">
                        <a:alpha val="0"/>
                      </a:srgbClr>
                    </a:solidFill>
                    <a:effectLst/>
                    <a:latin typeface="Times New Roman" pitchFamily="24"/>
                    <a:ea typeface="Times New Roman" pitchFamily="24"/>
                  </a:rPr>
                  <a:t> </a:t>
                </a:r>
                <a:r>
                  <a:rPr lang="en-US" altLang="zh-CN" sz="1600" b="0" i="1" u="none">
                    <a:solidFill>
                      <a:srgbClr val="FF0000">
                        <a:alpha val="0"/>
                      </a:srgbClr>
                    </a:solidFill>
                    <a:effectLst/>
                    <a:latin typeface="Times New Roman" pitchFamily="24"/>
                    <a:ea typeface="Times New Roman" pitchFamily="24"/>
                  </a:rPr>
                  <a:t>ABC</a:t>
                </a:r>
                <a:r>
                  <a:rPr lang="en-US" altLang="zh-CN" sz="10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32</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m:t>
                            </m:r>
                          </m:e>
                          <m: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sup>
                        </m:s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m:t>
                            </m:r>
                          </m:e>
                          <m: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点</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为</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的中点，且</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MN</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N</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为</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的中点，</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CN</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Times New Roman" pitchFamily="24"/>
                  </a:rPr>
                  <a:t>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p>
            </p:txBody>
          </p:sp>
        </mc:Choice>
        <mc:Fallback>
          <p:sp>
            <p:nvSpPr>
              <p:cNvPr id="6" name="yt_shape_12502"/>
              <p:cNvSpPr txBox="1">
                <a:spLocks noRot="1" noChangeAspect="1" noMove="1" noResize="1" noEditPoints="1" noAdjustHandles="1" noChangeArrowheads="1" noChangeShapeType="1" noTextEdit="1"/>
              </p:cNvSpPr>
              <p:nvPr/>
            </p:nvSpPr>
            <p:spPr>
              <a:xfrm>
                <a:off x="540000" y="2323678"/>
                <a:ext cx="4983737" cy="4062587"/>
              </a:xfrm>
              <a:prstGeom prst="rect">
                <a:avLst/>
              </a:prstGeom>
              <a:blipFill>
                <a:blip r:embed="rId4"/>
                <a:stretch>
                  <a:fillRect l="-3794" t="-1199" r="-2815" b="-1649"/>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115EDB6F-B972-EDDD-0D51-DB738BB59FD8}"/>
              </a:ext>
            </a:extLst>
          </p:cNvPr>
          <p:cNvSpPr txBox="1"/>
          <p:nvPr/>
        </p:nvSpPr>
        <p:spPr>
          <a:xfrm>
            <a:off x="449989" y="2276872"/>
            <a:ext cx="44107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解：过点</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作</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MN</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的平行线</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8" name="文本框 7">
            <a:extLst>
              <a:ext uri="{FF2B5EF4-FFF2-40B4-BE49-F238E27FC236}">
                <a16:creationId xmlns:a16="http://schemas.microsoft.com/office/drawing/2014/main" id="{73885F5B-9942-4A6B-669E-4E78060E18BE}"/>
              </a:ext>
            </a:extLst>
          </p:cNvPr>
          <p:cNvSpPr txBox="1"/>
          <p:nvPr/>
        </p:nvSpPr>
        <p:spPr>
          <a:xfrm>
            <a:off x="449989" y="2752360"/>
            <a:ext cx="3461448" cy="56910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2500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ABC</a:t>
            </a:r>
            <a:r>
              <a:rPr kumimoji="0" lang="en-US" altLang="zh-CN" sz="1500" b="0" i="1" strike="noStrike" kern="1200" cap="none" spc="0" normalizeH="0" baseline="-2500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C44F3F5C-8304-2789-8CE2-E847E8474DB8}"/>
              </a:ext>
            </a:extLst>
          </p:cNvPr>
          <p:cNvSpPr txBox="1"/>
          <p:nvPr/>
        </p:nvSpPr>
        <p:spPr>
          <a:xfrm>
            <a:off x="449989" y="3227848"/>
            <a:ext cx="151993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endParaRPr lang="zh-CN" altLang="en-US">
              <a:solidFill>
                <a:srgbClr val="FF0000"/>
              </a:solidFill>
            </a:endParaRPr>
          </a:p>
        </p:txBody>
      </p:sp>
      <p:sp>
        <p:nvSpPr>
          <p:cNvPr id="10" name="文本框 9">
            <a:extLst>
              <a:ext uri="{FF2B5EF4-FFF2-40B4-BE49-F238E27FC236}">
                <a16:creationId xmlns:a16="http://schemas.microsoft.com/office/drawing/2014/main" id="{D14BFEB7-53A4-C654-D485-4C599505DCEB}"/>
              </a:ext>
            </a:extLst>
          </p:cNvPr>
          <p:cNvSpPr txBox="1"/>
          <p:nvPr/>
        </p:nvSpPr>
        <p:spPr>
          <a:xfrm>
            <a:off x="449989" y="3703336"/>
            <a:ext cx="188347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11" name="文本框 10">
                <a:extLst>
                  <a:ext uri="{FF2B5EF4-FFF2-40B4-BE49-F238E27FC236}">
                    <a16:creationId xmlns:a16="http://schemas.microsoft.com/office/drawing/2014/main" id="{7D364253-614A-62AD-F56E-D6FACDB7A076}"/>
                  </a:ext>
                </a:extLst>
              </p:cNvPr>
              <p:cNvSpPr txBox="1"/>
              <p:nvPr/>
            </p:nvSpPr>
            <p:spPr>
              <a:xfrm>
                <a:off x="449989" y="4178824"/>
                <a:ext cx="3619500" cy="631267"/>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m:t>
                            </m:r>
                          </m:e>
                          <m: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m:t>
                            </m:r>
                          </m:e>
                          <m: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6.</a:t>
                </a:r>
                <a:endParaRPr lang="zh-CN" altLang="en-US">
                  <a:solidFill>
                    <a:srgbClr val="FF0000"/>
                  </a:solidFill>
                </a:endParaRPr>
              </a:p>
            </p:txBody>
          </p:sp>
        </mc:Choice>
        <mc:Fallback>
          <p:sp>
            <p:nvSpPr>
              <p:cNvPr id="11" name="文本框 10">
                <a:extLst>
                  <a:ext uri="{FF2B5EF4-FFF2-40B4-BE49-F238E27FC236}">
                    <a16:creationId xmlns:a16="http://schemas.microsoft.com/office/drawing/2014/main" id="{7D364253-614A-62AD-F56E-D6FACDB7A076}"/>
                  </a:ext>
                </a:extLst>
              </p:cNvPr>
              <p:cNvSpPr txBox="1">
                <a:spLocks noRot="1" noChangeAspect="1" noMove="1" noResize="1" noEditPoints="1" noAdjustHandles="1" noChangeArrowheads="1" noChangeShapeType="1" noTextEdit="1"/>
              </p:cNvSpPr>
              <p:nvPr/>
            </p:nvSpPr>
            <p:spPr>
              <a:xfrm>
                <a:off x="449989" y="4178824"/>
                <a:ext cx="3619500" cy="631267"/>
              </a:xfrm>
              <a:prstGeom prst="rect">
                <a:avLst/>
              </a:prstGeom>
              <a:blipFill>
                <a:blip r:embed="rId5"/>
                <a:stretch>
                  <a:fillRect l="-2694" r="-2694" b="-12621"/>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8A392BC1-386D-8B46-B453-130765F9FC14}"/>
              </a:ext>
            </a:extLst>
          </p:cNvPr>
          <p:cNvSpPr txBox="1"/>
          <p:nvPr/>
        </p:nvSpPr>
        <p:spPr>
          <a:xfrm>
            <a:off x="449989" y="4716479"/>
            <a:ext cx="51156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点</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的中点，且</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MN</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3" name="文本框 12">
            <a:extLst>
              <a:ext uri="{FF2B5EF4-FFF2-40B4-BE49-F238E27FC236}">
                <a16:creationId xmlns:a16="http://schemas.microsoft.com/office/drawing/2014/main" id="{42AC3535-55A2-018B-967A-BC2BFD8ED311}"/>
              </a:ext>
            </a:extLst>
          </p:cNvPr>
          <p:cNvSpPr txBox="1"/>
          <p:nvPr/>
        </p:nvSpPr>
        <p:spPr>
          <a:xfrm>
            <a:off x="449989" y="5191967"/>
            <a:ext cx="282644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N</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14" name="文本框 13">
                <a:extLst>
                  <a:ext uri="{FF2B5EF4-FFF2-40B4-BE49-F238E27FC236}">
                    <a16:creationId xmlns:a16="http://schemas.microsoft.com/office/drawing/2014/main" id="{BC7667D9-757D-3804-4D24-526E4034814C}"/>
                  </a:ext>
                </a:extLst>
              </p:cNvPr>
              <p:cNvSpPr txBox="1"/>
              <p:nvPr/>
            </p:nvSpPr>
            <p:spPr>
              <a:xfrm>
                <a:off x="449989" y="5667455"/>
                <a:ext cx="2520061" cy="72632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CN</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a:t>
                </a:r>
                <a:endParaRPr lang="zh-CN" altLang="en-US">
                  <a:solidFill>
                    <a:srgbClr val="FF0000"/>
                  </a:solidFill>
                </a:endParaRPr>
              </a:p>
            </p:txBody>
          </p:sp>
        </mc:Choice>
        <mc:Fallback>
          <p:sp>
            <p:nvSpPr>
              <p:cNvPr id="14" name="文本框 13">
                <a:extLst>
                  <a:ext uri="{FF2B5EF4-FFF2-40B4-BE49-F238E27FC236}">
                    <a16:creationId xmlns:a16="http://schemas.microsoft.com/office/drawing/2014/main" id="{BC7667D9-757D-3804-4D24-526E4034814C}"/>
                  </a:ext>
                </a:extLst>
              </p:cNvPr>
              <p:cNvSpPr txBox="1">
                <a:spLocks noRot="1" noChangeAspect="1" noMove="1" noResize="1" noEditPoints="1" noAdjustHandles="1" noChangeArrowheads="1" noChangeShapeType="1" noTextEdit="1"/>
              </p:cNvSpPr>
              <p:nvPr/>
            </p:nvSpPr>
            <p:spPr>
              <a:xfrm>
                <a:off x="449989" y="5667455"/>
                <a:ext cx="2520061" cy="726326"/>
              </a:xfrm>
              <a:prstGeom prst="rect">
                <a:avLst/>
              </a:prstGeom>
              <a:blipFill>
                <a:blip r:embed="rId6"/>
                <a:stretch>
                  <a:fillRect l="-3874" r="-3874" b="-588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499"/>
                                        </p:tgtEl>
                                        <p:attrNameLst>
                                          <p:attrName>style.visibility</p:attrName>
                                        </p:attrNameLst>
                                      </p:cBhvr>
                                      <p:to>
                                        <p:strVal val="visible"/>
                                      </p:to>
                                    </p:set>
                                    <p:animEffect transition="in" filter="blinds(horizontal)">
                                      <p:cBhvr>
                                        <p:cTn id="12" dur="500"/>
                                        <p:tgtEl>
                                          <p:spTgt spid="1249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linds(horizontal)">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blinds(horizontal)">
                                      <p:cBhvr>
                                        <p:cTn id="27" dur="500"/>
                                        <p:tgtEl>
                                          <p:spTgt spid="1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blinds(horizontal)">
                                      <p:cBhvr>
                                        <p:cTn id="32" dur="500"/>
                                        <p:tgtEl>
                                          <p:spTgt spid="1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blinds(horizontal)">
                                      <p:cBhvr>
                                        <p:cTn id="37" dur="500"/>
                                        <p:tgtEl>
                                          <p:spTgt spid="1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blinds(horizontal)">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xEl>
                                              <p:pRg st="0" end="0"/>
                                            </p:txEl>
                                          </p:spTgt>
                                        </p:tgtEl>
                                        <p:attrNameLst>
                                          <p:attrName>style.visibility</p:attrName>
                                        </p:attrNameLst>
                                      </p:cBhvr>
                                      <p:to>
                                        <p:strVal val="visible"/>
                                      </p:to>
                                    </p:set>
                                    <p:animEffect transition="in" filter="blinds(horizontal)">
                                      <p:cBhvr>
                                        <p:cTn id="4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8" grpId="0" build="allAtOnce"/>
      <p:bldP spid="9" grpId="0" build="allAtOnce"/>
      <p:bldP spid="10" grpId="0" build="allAtOnce"/>
      <p:bldP spid="11" grpId="0" build="allAtOnce"/>
      <p:bldP spid="12" grpId="0" build="allAtOnce"/>
      <p:bldP spid="13" grpId="0" build="allAtOnce"/>
      <p:bldP spid="1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04" name="yt_shape_12504"/>
          <p:cNvSpPr txBox="1"/>
          <p:nvPr/>
        </p:nvSpPr>
        <p:spPr>
          <a:xfrm>
            <a:off x="540000" y="900000"/>
            <a:ext cx="3351880"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三角形的重心</a:t>
            </a:r>
          </a:p>
        </p:txBody>
      </p:sp>
      <p:sp>
        <p:nvSpPr>
          <p:cNvPr id="12505" name="yt_shape_12505"/>
          <p:cNvSpPr txBox="1"/>
          <p:nvPr/>
        </p:nvSpPr>
        <p:spPr>
          <a:xfrm>
            <a:off x="540120" y="1389434"/>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 </a:t>
            </a:r>
            <a:r>
              <a:rPr lang="zh-CN" altLang="zh-CN" sz="2400" b="0" i="0" u="none">
                <a:solidFill>
                  <a:srgbClr val="000000"/>
                </a:solidFill>
                <a:effectLst/>
                <a:latin typeface="Times New Roman" pitchFamily="24"/>
                <a:ea typeface="宋体" pitchFamily="24"/>
              </a:rPr>
              <a:t>在</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边上的中线</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G</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是重心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如果</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AG</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那么线段</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DG</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sym typeface="_⨹_2_b7289"/>
              </a:rPr>
              <a:t>的长</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506" name="yt_table_12506"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42262382"/>
              </p:ext>
            </p:extLst>
          </p:nvPr>
        </p:nvGraphicFramePr>
        <p:xfrm>
          <a:off x="540047" y="2348869"/>
          <a:ext cx="7352666" cy="475488"/>
        </p:xfrm>
        <a:graphic>
          <a:graphicData uri="http://schemas.openxmlformats.org/drawingml/2006/table">
            <a:tbl>
              <a:tblPr/>
              <a:tblGrid>
                <a:gridCol w="2041843">
                  <a:extLst>
                    <a:ext uri="{9D8B030D-6E8A-4147-A177-3AD203B41FA5}">
                      <a16:colId xmlns:a16="http://schemas.microsoft.com/office/drawing/2014/main" val="10495"/>
                    </a:ext>
                  </a:extLst>
                </a:gridCol>
                <a:gridCol w="2024380">
                  <a:extLst>
                    <a:ext uri="{9D8B030D-6E8A-4147-A177-3AD203B41FA5}">
                      <a16:colId xmlns:a16="http://schemas.microsoft.com/office/drawing/2014/main" val="10496"/>
                    </a:ext>
                  </a:extLst>
                </a:gridCol>
                <a:gridCol w="2024380">
                  <a:extLst>
                    <a:ext uri="{9D8B030D-6E8A-4147-A177-3AD203B41FA5}">
                      <a16:colId xmlns:a16="http://schemas.microsoft.com/office/drawing/2014/main" val="10497"/>
                    </a:ext>
                  </a:extLst>
                </a:gridCol>
                <a:gridCol w="1262063">
                  <a:extLst>
                    <a:ext uri="{9D8B030D-6E8A-4147-A177-3AD203B41FA5}">
                      <a16:colId xmlns:a16="http://schemas.microsoft.com/office/drawing/2014/main" val="10498"/>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2</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3</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6</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12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7"/>
                  </a:ext>
                </a:extLst>
              </a:tr>
            </a:tbl>
          </a:graphicData>
        </a:graphic>
      </p:graphicFrame>
      <mc:AlternateContent xmlns:mc="http://schemas.openxmlformats.org/markup-compatibility/2006" xmlns:a14="http://schemas.microsoft.com/office/drawing/2010/main">
        <mc:Choice Requires="a14">
          <p:sp>
            <p:nvSpPr>
              <p:cNvPr id="12508" name="yt_shape_12508"/>
              <p:cNvSpPr txBox="1"/>
              <p:nvPr/>
            </p:nvSpPr>
            <p:spPr>
              <a:xfrm>
                <a:off x="540120" y="2875040"/>
                <a:ext cx="11492915" cy="1682064"/>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中线</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相交于点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G</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𝐷𝐸</m:t>
                        </m:r>
                      </m:num>
                      <m:den>
                        <m:r>
                          <a:rPr lang="en-US" altLang="zh-CN" sz="2400" b="0" i="1">
                            <a:solidFill>
                              <a:srgbClr val="010000"/>
                            </a:solidFill>
                            <a:effectLst/>
                            <a:latin typeface="Cambria Math" panose="02040503050406030204" pitchFamily="48" charset="0"/>
                            <a:ea typeface="Cambria Math" panose="02040503050406030204" pitchFamily="48" charset="0"/>
                          </a:rPr>
                          <m:t>𝐵𝐶</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zh-CN" altLang="zh-CN" sz="100" b="0" i="0" spc="-100">
                    <a:solidFill>
                      <a:srgbClr val="000000"/>
                    </a:solidFill>
                    <a:effectLst/>
                    <a:latin typeface="Times New Roman" pitchFamily="24"/>
                    <a:ea typeface="宋体" pitchFamily="24"/>
                  </a:rPr>
                  <a:t> </a:t>
                </a:r>
                <a:r>
                  <a:rPr lang="zh-CN" altLang="zh-CN" sz="2400" b="0" i="0">
                    <a:solidFill>
                      <a:srgbClr val="FF0000"/>
                    </a:solidFill>
                    <a:effectLst/>
                    <a:uFill>
                      <a:solidFill>
                        <a:srgbClr val="000000"/>
                      </a:solidFill>
                    </a:uFill>
                    <a:latin typeface="Times New Roman" pitchFamily="24"/>
                    <a:ea typeface="宋体" pitchFamily="24"/>
                    <a:sym typeface="IsAddLine"/>
                  </a:rPr>
                  <a:t>　</a:t>
                </a:r>
                <a:r>
                  <a:rPr lang="en-US" altLang="zh-CN" sz="1500" b="0" i="1">
                    <a:solidFill>
                      <a:srgbClr val="FF0000"/>
                    </a:solidFill>
                    <a:effectLst/>
                    <a:uFill>
                      <a:solidFill>
                        <a:srgbClr val="000000"/>
                      </a:solidFill>
                    </a:uFill>
                    <a:latin typeface="Times New Roman" panose="02040503050406030204" pitchFamily="48" charset="0"/>
                    <a:ea typeface="Cambria Math" panose="02040503050406030204" pitchFamily="48" charset="0"/>
                    <a:sym typeface="IsAddLine"/>
                  </a:rPr>
                  <a:t> </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sym typeface="IsAddLine"/>
                          </a:rPr>
                        </m:ctrlPr>
                      </m:fPr>
                      <m:num>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1</m:t>
                        </m:r>
                      </m:num>
                      <m:den>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2</m:t>
                        </m:r>
                      </m:den>
                    </m:f>
                  </m:oMath>
                </a14:m>
                <a:r>
                  <a:rPr lang="en-US" altLang="zh-CN" sz="1500" b="0" i="1">
                    <a:solidFill>
                      <a:srgbClr val="FF0000">
                        <a:alpha val="0"/>
                      </a:srgbClr>
                    </a:solidFill>
                    <a:effectLst/>
                    <a:uFill>
                      <a:solidFill>
                        <a:srgbClr val="000000"/>
                      </a:solidFill>
                    </a:uFill>
                    <a:latin typeface="Times New Roman" panose="02040503050406030204" pitchFamily="48" charset="0"/>
                    <a:ea typeface="Cambria Math" panose="02040503050406030204" pitchFamily="48" charset="0"/>
                    <a:sym typeface="IsAddLine"/>
                  </a:rPr>
                  <a:t> </a:t>
                </a:r>
                <a:r>
                  <a:rPr lang="zh-CN" altLang="zh-CN" sz="2400" b="0" i="0">
                    <a:solidFill>
                      <a:srgbClr val="FF0000">
                        <a:alpha val="0"/>
                      </a:srgbClr>
                    </a:solidFill>
                    <a:effectLst/>
                    <a:uFill>
                      <a:solidFill>
                        <a:srgbClr val="000000"/>
                      </a:solidFill>
                    </a:uFill>
                    <a:latin typeface="Times New Roman" pitchFamily="24"/>
                    <a:ea typeface="宋体" pitchFamily="24"/>
                    <a:sym typeface="IsAddLine"/>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𝐷𝐺</m:t>
                        </m:r>
                      </m:num>
                      <m:den>
                        <m:r>
                          <a:rPr lang="en-US" altLang="zh-CN" sz="2400" b="0" i="1">
                            <a:solidFill>
                              <a:srgbClr val="010000"/>
                            </a:solidFill>
                            <a:effectLst/>
                            <a:latin typeface="Cambria Math" panose="02040503050406030204" pitchFamily="48" charset="0"/>
                            <a:ea typeface="Cambria Math" panose="02040503050406030204" pitchFamily="48" charset="0"/>
                          </a:rPr>
                          <m:t>𝐺𝐶</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zh-CN" altLang="zh-CN" sz="100" b="0" i="0" spc="-100">
                    <a:solidFill>
                      <a:srgbClr val="000000"/>
                    </a:solidFill>
                    <a:effectLst/>
                    <a:latin typeface="Times New Roman" pitchFamily="24"/>
                    <a:ea typeface="宋体" pitchFamily="24"/>
                  </a:rPr>
                  <a:t> </a:t>
                </a:r>
                <a:r>
                  <a:rPr lang="zh-CN" altLang="zh-CN" sz="2400" b="0" i="0">
                    <a:solidFill>
                      <a:srgbClr val="FF0000"/>
                    </a:solidFill>
                    <a:effectLst/>
                    <a:uFill>
                      <a:solidFill>
                        <a:srgbClr val="000000"/>
                      </a:solidFill>
                    </a:uFill>
                    <a:latin typeface="Times New Roman" pitchFamily="24"/>
                    <a:ea typeface="宋体" pitchFamily="24"/>
                    <a:sym typeface="IsAddLine"/>
                  </a:rPr>
                  <a:t>　</a:t>
                </a:r>
                <a:r>
                  <a:rPr lang="en-US" altLang="zh-CN" sz="1500" b="0" i="1">
                    <a:solidFill>
                      <a:srgbClr val="FF0000"/>
                    </a:solidFill>
                    <a:effectLst/>
                    <a:uFill>
                      <a:solidFill>
                        <a:srgbClr val="000000"/>
                      </a:solidFill>
                    </a:uFill>
                    <a:latin typeface="Times New Roman" panose="02040503050406030204" pitchFamily="48" charset="0"/>
                    <a:ea typeface="Cambria Math" panose="02040503050406030204" pitchFamily="48" charset="0"/>
                    <a:sym typeface="IsAddLine"/>
                  </a:rPr>
                  <a:t> </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sym typeface="IsAddLine"/>
                          </a:rPr>
                        </m:ctrlPr>
                      </m:fPr>
                      <m:num>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1</m:t>
                        </m:r>
                      </m:num>
                      <m:den>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2</m:t>
                        </m:r>
                      </m:den>
                    </m:f>
                  </m:oMath>
                </a14:m>
                <a:r>
                  <a:rPr lang="en-US" altLang="zh-CN" sz="1500" b="0" i="1">
                    <a:solidFill>
                      <a:srgbClr val="FF0000">
                        <a:alpha val="0"/>
                      </a:srgbClr>
                    </a:solidFill>
                    <a:effectLst/>
                    <a:uFill>
                      <a:solidFill>
                        <a:srgbClr val="000000"/>
                      </a:solidFill>
                    </a:uFill>
                    <a:latin typeface="Times New Roman" panose="02040503050406030204" pitchFamily="48" charset="0"/>
                    <a:ea typeface="Cambria Math" panose="02040503050406030204" pitchFamily="48" charset="0"/>
                    <a:sym typeface="IsAddLine"/>
                  </a:rPr>
                  <a:t> </a:t>
                </a:r>
                <a:r>
                  <a:rPr lang="zh-CN" altLang="zh-CN" sz="2400" b="0" i="0">
                    <a:solidFill>
                      <a:srgbClr val="FF0000">
                        <a:alpha val="0"/>
                      </a:srgbClr>
                    </a:solidFill>
                    <a:effectLst/>
                    <a:uFill>
                      <a:solidFill>
                        <a:srgbClr val="000000"/>
                      </a:solidFill>
                    </a:uFill>
                    <a:latin typeface="Times New Roman" pitchFamily="24"/>
                    <a:ea typeface="宋体" pitchFamily="24"/>
                    <a:sym typeface="IsAddLine"/>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sym typeface="_⨹_1_375d7"/>
                  </a:rPr>
                  <a:t> </a:t>
                </a:r>
                <a:r>
                  <a:rPr lang="en-US" altLang="zh-CN" sz="1500" b="0" i="1">
                    <a:solidFill>
                      <a:srgbClr val="010000"/>
                    </a:solidFill>
                    <a:effectLst/>
                    <a:latin typeface="Times New Roman" panose="02040503050406030204" pitchFamily="48" charset="0"/>
                    <a:ea typeface="Cambria Math" panose="02040503050406030204" pitchFamily="48" charset="0"/>
                  </a:rPr>
                  <a:t/>
                </a:r>
                <a:br>
                  <a:rPr lang="en-US" altLang="zh-CN" sz="1500" b="0" i="1">
                    <a:solidFill>
                      <a:srgbClr val="010000"/>
                    </a:solidFill>
                    <a:effectLst/>
                    <a:latin typeface="Times New Roman" panose="02040503050406030204" pitchFamily="48" charset="0"/>
                    <a:ea typeface="Cambria Math" panose="02040503050406030204" pitchFamily="48" charset="0"/>
                  </a:rPr>
                </a:b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sSub>
                          <m:sSubPr>
                            <m:ctrlPr>
                              <a:rPr lang="en-US" altLang="zh-CN" sz="2400" b="0" i="1">
                                <a:solidFill>
                                  <a:srgbClr val="010000"/>
                                </a:solidFill>
                                <a:effectLst/>
                                <a:latin typeface="Cambria Math" panose="02040503050406030204" pitchFamily="18" charset="0"/>
                                <a:ea typeface="Cambria Math" panose="02040503050406030204" pitchFamily="48" charset="0"/>
                              </a:rPr>
                            </m:ctrlPr>
                          </m:sSubPr>
                          <m:e>
                            <m:r>
                              <a:rPr lang="en-US" altLang="zh-CN" sz="2400" b="0" i="1">
                                <a:solidFill>
                                  <a:srgbClr val="010000"/>
                                </a:solidFill>
                                <a:effectLst/>
                                <a:latin typeface="Cambria Math" panose="02040503050406030204" pitchFamily="48" charset="0"/>
                                <a:ea typeface="Cambria Math" panose="02040503050406030204" pitchFamily="48" charset="0"/>
                              </a:rPr>
                              <m:t>𝑆</m:t>
                            </m:r>
                          </m:e>
                          <m:sub>
                            <m:r>
                              <m:rPr>
                                <m:nor/>
                              </m:rPr>
                              <a:rPr lang="en-US" altLang="zh-CN" sz="2400" b="0" i="0">
                                <a:solidFill>
                                  <a:srgbClr val="010000"/>
                                </a:solidFill>
                                <a:effectLst/>
                                <a:latin typeface="Cambria Math" panose="02040503050406030204" pitchFamily="48" charset="0"/>
                                <a:ea typeface="宋体"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𝐺𝐸𝐷</m:t>
                            </m:r>
                          </m:sub>
                        </m:sSub>
                      </m:num>
                      <m:den>
                        <m:sSub>
                          <m:sSubPr>
                            <m:ctrlPr>
                              <a:rPr lang="en-US" altLang="zh-CN" sz="2400" b="0" i="1">
                                <a:solidFill>
                                  <a:srgbClr val="010000"/>
                                </a:solidFill>
                                <a:effectLst/>
                                <a:latin typeface="Cambria Math" panose="02040503050406030204" pitchFamily="18" charset="0"/>
                                <a:ea typeface="Cambria Math" panose="02040503050406030204" pitchFamily="48" charset="0"/>
                              </a:rPr>
                            </m:ctrlPr>
                          </m:sSubPr>
                          <m:e>
                            <m:r>
                              <a:rPr lang="en-US" altLang="zh-CN" sz="2400" b="0" i="1">
                                <a:solidFill>
                                  <a:srgbClr val="010000"/>
                                </a:solidFill>
                                <a:effectLst/>
                                <a:latin typeface="Cambria Math" panose="02040503050406030204" pitchFamily="48" charset="0"/>
                                <a:ea typeface="Cambria Math" panose="02040503050406030204" pitchFamily="48" charset="0"/>
                              </a:rPr>
                              <m:t>𝑆</m:t>
                            </m:r>
                          </m:e>
                          <m:sub>
                            <m:r>
                              <m:rPr>
                                <m:nor/>
                              </m:rPr>
                              <a:rPr lang="en-US" altLang="zh-CN" sz="2400" b="0" i="0">
                                <a:solidFill>
                                  <a:srgbClr val="010000"/>
                                </a:solidFill>
                                <a:effectLst/>
                                <a:latin typeface="Cambria Math" panose="02040503050406030204" pitchFamily="48" charset="0"/>
                                <a:ea typeface="宋体"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𝐺𝐵𝐶</m:t>
                            </m:r>
                          </m:sub>
                        </m:sSub>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zh-CN" altLang="zh-CN" sz="100" b="0" i="0" spc="-100">
                    <a:solidFill>
                      <a:srgbClr val="000000"/>
                    </a:solidFill>
                    <a:effectLst/>
                    <a:latin typeface="Times New Roman" pitchFamily="24"/>
                    <a:ea typeface="宋体" pitchFamily="24"/>
                  </a:rPr>
                  <a:t> </a:t>
                </a:r>
                <a:r>
                  <a:rPr lang="zh-CN" altLang="zh-CN" sz="2400" b="0" i="0">
                    <a:solidFill>
                      <a:srgbClr val="FF0000"/>
                    </a:solidFill>
                    <a:effectLst/>
                    <a:uFill>
                      <a:solidFill>
                        <a:srgbClr val="000000"/>
                      </a:solidFill>
                    </a:uFill>
                    <a:latin typeface="Times New Roman" pitchFamily="24"/>
                    <a:ea typeface="宋体" pitchFamily="24"/>
                    <a:sym typeface="IsAddLine"/>
                  </a:rPr>
                  <a:t>　</a:t>
                </a:r>
                <a:r>
                  <a:rPr lang="en-US" altLang="zh-CN" sz="1500" b="0" i="1">
                    <a:solidFill>
                      <a:srgbClr val="FF0000"/>
                    </a:solidFill>
                    <a:effectLst/>
                    <a:uFill>
                      <a:solidFill>
                        <a:srgbClr val="000000"/>
                      </a:solidFill>
                    </a:uFill>
                    <a:latin typeface="Times New Roman" panose="02040503050406030204" pitchFamily="48" charset="0"/>
                    <a:ea typeface="Cambria Math" panose="02040503050406030204" pitchFamily="48" charset="0"/>
                    <a:sym typeface="IsAddLine"/>
                  </a:rPr>
                  <a:t> </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sym typeface="IsAddLine"/>
                          </a:rPr>
                        </m:ctrlPr>
                      </m:fPr>
                      <m:num>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1</m:t>
                        </m:r>
                      </m:num>
                      <m:den>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4</m:t>
                        </m:r>
                      </m:den>
                    </m:f>
                  </m:oMath>
                </a14:m>
                <a:r>
                  <a:rPr lang="en-US" altLang="zh-CN" sz="1500" b="0" i="1">
                    <a:solidFill>
                      <a:srgbClr val="FF0000">
                        <a:alpha val="0"/>
                      </a:srgbClr>
                    </a:solidFill>
                    <a:effectLst/>
                    <a:uFill>
                      <a:solidFill>
                        <a:srgbClr val="000000"/>
                      </a:solidFill>
                    </a:uFill>
                    <a:latin typeface="Times New Roman" panose="02040503050406030204" pitchFamily="48" charset="0"/>
                    <a:ea typeface="Cambria Math" panose="02040503050406030204" pitchFamily="48" charset="0"/>
                    <a:sym typeface="IsAddLine"/>
                  </a:rPr>
                  <a:t> </a:t>
                </a:r>
                <a:r>
                  <a:rPr lang="zh-CN" altLang="zh-CN" sz="2400" b="0" i="0">
                    <a:solidFill>
                      <a:srgbClr val="FF0000">
                        <a:alpha val="0"/>
                      </a:srgbClr>
                    </a:solidFill>
                    <a:effectLst/>
                    <a:uFill>
                      <a:solidFill>
                        <a:srgbClr val="000000"/>
                      </a:solidFill>
                    </a:uFill>
                    <a:latin typeface="Times New Roman" pitchFamily="24"/>
                    <a:ea typeface="宋体" pitchFamily="24"/>
                    <a:sym typeface="IsAddLine"/>
                  </a:rPr>
                  <a:t>　</a:t>
                </a:r>
                <a:r>
                  <a:rPr lang="en-US" altLang="zh-CN" sz="2400" b="0" i="0" u="none">
                    <a:solidFill>
                      <a:srgbClr val="000000"/>
                    </a:solidFill>
                    <a:effectLst/>
                    <a:latin typeface="Times New Roman" pitchFamily="24"/>
                    <a:ea typeface="Times New Roman" pitchFamily="24"/>
                  </a:rPr>
                  <a:t>.</a:t>
                </a:r>
              </a:p>
            </p:txBody>
          </p:sp>
        </mc:Choice>
        <mc:Fallback xmlns:a16="http://schemas.microsoft.com/office/drawing/2014/main" xmlns:p14="http://schemas.microsoft.com/office/powerpoint/2010/main" xmlns:m="http://schemas.openxmlformats.org/officeDocument/2006/math" xmlns="">
          <p:sp>
            <p:nvSpPr>
              <p:cNvPr id="12508" name="yt_shape_12508" descr="{&quot;rangeId&quot;:9,&quot;hasSerialNum&quot;:1,&quot;mathAnswerShape&quot;:1}"/>
              <p:cNvSpPr txBox="1">
                <a:spLocks noRot="1" noChangeAspect="1" noMove="1" noResize="1" noEditPoints="1" noAdjustHandles="1" noChangeArrowheads="1" noChangeShapeType="1" noTextEdit="1"/>
              </p:cNvSpPr>
              <p:nvPr/>
            </p:nvSpPr>
            <p:spPr>
              <a:xfrm>
                <a:off x="540120" y="2875040"/>
                <a:ext cx="11492915" cy="1682064"/>
              </a:xfrm>
              <a:prstGeom prst="rect">
                <a:avLst/>
              </a:prstGeom>
              <a:blipFill>
                <a:blip r:embed="rId2"/>
                <a:stretch>
                  <a:fillRect l="-1645"/>
                </a:stretch>
              </a:blipFill>
            </p:spPr>
            <p:txBody>
              <a:bodyPr/>
              <a:lstStyle/>
              <a:p>
                <a:r>
                  <a:rPr lang="zh-CN" altLang="en-US">
                    <a:noFill/>
                  </a:rPr>
                  <a:t> </a:t>
                </a:r>
              </a:p>
            </p:txBody>
          </p:sp>
        </mc:Fallback>
      </mc:AlternateContent>
      <p:pic>
        <p:nvPicPr>
          <p:cNvPr id="12510" name="yt_image_12510" title="H_108.36">
            <a:extLst>
              <a:ext uri="">
                <a16:creationId xmlns:a16="http://schemas.microsoft.com/office/drawing/2014/main" xmlns:a14="http://schemas.microsoft.com/office/drawing/2010/main" xmlns:mc="http://schemas.openxmlformats.org/markup-compatibility/2006" xmlns:m="http://schemas.openxmlformats.org/officeDocument/2006/math" xmlns:p14="http://schemas.microsoft.com/office/powerpoint/2010/main" xmlns="" id="{5351258F-BC95-41E6-9372-C2FE361B0291}"/>
              </a:ext>
            </a:extLst>
          </p:cNvPr>
          <p:cNvPicPr>
            <a:picLocks noChangeAspect="1" noChangeArrowheads="1"/>
          </p:cNvPicPr>
          <p:nvPr/>
        </p:nvPicPr>
        <p:blipFill>
          <a:blip r:embed="rId3" cstate="print"/>
          <a:srcRect/>
          <a:stretch>
            <a:fillRect/>
          </a:stretch>
        </p:blipFill>
        <p:spPr bwMode="auto">
          <a:xfrm>
            <a:off x="5303912" y="4437112"/>
            <a:ext cx="1749508" cy="1376172"/>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14121604680" title="H_26.259764">
            <a:extLst>
              <a:ext uri="{FF2B5EF4-FFF2-40B4-BE49-F238E27FC236}">
                <a16:creationId xmlns:a16="http://schemas.microsoft.com/office/drawing/2014/main" id="{DE64A694-D9FA-C666-9209-707857E82A4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950453"/>
            <a:ext cx="1186052" cy="333499"/>
          </a:xfrm>
          <a:prstGeom prst="rect">
            <a:avLst/>
          </a:prstGeom>
        </p:spPr>
      </p:pic>
      <p:sp>
        <p:nvSpPr>
          <p:cNvPr id="2" name="文本框 1">
            <a:extLst>
              <a:ext uri="{FF2B5EF4-FFF2-40B4-BE49-F238E27FC236}">
                <a16:creationId xmlns:a16="http://schemas.microsoft.com/office/drawing/2014/main" id="{EB03752D-720D-E9C4-C5DC-248AA28D9B6E}"/>
              </a:ext>
            </a:extLst>
          </p:cNvPr>
          <p:cNvSpPr txBox="1"/>
          <p:nvPr/>
        </p:nvSpPr>
        <p:spPr>
          <a:xfrm>
            <a:off x="1364509" y="181811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90FD2732-4A51-41D6-4936-4C9EC445DDAD}"/>
                  </a:ext>
                </a:extLst>
              </p:cNvPr>
              <p:cNvSpPr txBox="1"/>
              <p:nvPr/>
            </p:nvSpPr>
            <p:spPr>
              <a:xfrm>
                <a:off x="8615383" y="2828234"/>
                <a:ext cx="661099" cy="772110"/>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xmlns:a16="http://schemas.microsoft.com/office/drawing/2014/main" xmlns:p14="http://schemas.microsoft.com/office/powerpoint/2010/main" xmlns:m="http://schemas.openxmlformats.org/officeDocument/2006/math" xmlns="">
          <p:sp>
            <p:nvSpPr>
              <p:cNvPr id="4" name="文本框 3" descr="{'rangeId': 9, 'hasSerialNum': 1, 'mathAnswerShape': 1}">
                <a:extLst>
                  <a:ext uri="{FF2B5EF4-FFF2-40B4-BE49-F238E27FC236}">
                    <a16:creationId xmlns:a16="http://schemas.microsoft.com/office/drawing/2014/main" id="{90FD2732-4A51-41D6-4936-4C9EC445DDAD}"/>
                  </a:ext>
                </a:extLst>
              </p:cNvPr>
              <p:cNvSpPr txBox="1">
                <a:spLocks noRot="1" noChangeAspect="1" noMove="1" noResize="1" noEditPoints="1" noAdjustHandles="1" noChangeArrowheads="1" noChangeShapeType="1" noTextEdit="1"/>
              </p:cNvSpPr>
              <p:nvPr/>
            </p:nvSpPr>
            <p:spPr>
              <a:xfrm>
                <a:off x="8615383" y="2828234"/>
                <a:ext cx="661099" cy="772110"/>
              </a:xfrm>
              <a:prstGeom prst="rect">
                <a:avLst/>
              </a:prstGeom>
              <a:blipFill>
                <a:blip r:embed="rId5"/>
                <a:stretch>
                  <a:fillRect/>
                </a:stretch>
              </a:blipFill>
            </p:spPr>
            <p:txBody>
              <a:bodyPr/>
              <a:lstStyle/>
              <a:p>
                <a:r>
                  <a:rPr lang="zh-CN" altLang="en-US">
                    <a:noFill/>
                  </a:rPr>
                  <a:t> </a:t>
                </a:r>
              </a:p>
            </p:txBody>
          </p:sp>
        </mc:Fallback>
      </mc:AlternateContent>
      <p:cxnSp>
        <p:nvCxnSpPr>
          <p:cNvPr id="5" name="直接连接符 4">
            <a:extLst>
              <a:ext uri="{FF2B5EF4-FFF2-40B4-BE49-F238E27FC236}">
                <a16:creationId xmlns:a16="http://schemas.microsoft.com/office/drawing/2014/main" id="{7C4313DA-732A-7B22-859E-35BF1AB89DE1}"/>
              </a:ext>
            </a:extLst>
          </p:cNvPr>
          <p:cNvCxnSpPr/>
          <p:nvPr/>
        </p:nvCxnSpPr>
        <p:spPr>
          <a:xfrm>
            <a:off x="8352970" y="3572588"/>
            <a:ext cx="833501"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43425FB9-3A9E-0870-ABFE-4586D1BCE58F}"/>
                  </a:ext>
                </a:extLst>
              </p:cNvPr>
              <p:cNvSpPr txBox="1"/>
              <p:nvPr/>
            </p:nvSpPr>
            <p:spPr>
              <a:xfrm>
                <a:off x="10468249" y="2828234"/>
                <a:ext cx="661099" cy="772110"/>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xmlns:a16="http://schemas.microsoft.com/office/drawing/2014/main" xmlns:p14="http://schemas.microsoft.com/office/powerpoint/2010/main" xmlns:m="http://schemas.openxmlformats.org/officeDocument/2006/math" xmlns="">
          <p:sp>
            <p:nvSpPr>
              <p:cNvPr id="6" name="文本框 5" descr="{'rangeId': 9, 'hasSerialNum': 1, 'mathAnswerShape': 1}">
                <a:extLst>
                  <a:ext uri="{FF2B5EF4-FFF2-40B4-BE49-F238E27FC236}">
                    <a16:creationId xmlns:a16="http://schemas.microsoft.com/office/drawing/2014/main" id="{43425FB9-3A9E-0870-ABFE-4586D1BCE58F}"/>
                  </a:ext>
                </a:extLst>
              </p:cNvPr>
              <p:cNvSpPr txBox="1">
                <a:spLocks noRot="1" noChangeAspect="1" noMove="1" noResize="1" noEditPoints="1" noAdjustHandles="1" noChangeArrowheads="1" noChangeShapeType="1" noTextEdit="1"/>
              </p:cNvSpPr>
              <p:nvPr/>
            </p:nvSpPr>
            <p:spPr>
              <a:xfrm>
                <a:off x="10468249" y="2828234"/>
                <a:ext cx="661099" cy="772110"/>
              </a:xfrm>
              <a:prstGeom prst="rect">
                <a:avLst/>
              </a:prstGeom>
              <a:blipFill>
                <a:blip r:embed="rId6"/>
                <a:stretch>
                  <a:fillRect/>
                </a:stretch>
              </a:blipFill>
            </p:spPr>
            <p:txBody>
              <a:bodyPr/>
              <a:lstStyle/>
              <a:p>
                <a:r>
                  <a:rPr lang="zh-CN" altLang="en-US">
                    <a:noFill/>
                  </a:rPr>
                  <a:t> </a:t>
                </a:r>
              </a:p>
            </p:txBody>
          </p:sp>
        </mc:Fallback>
      </mc:AlternateContent>
      <p:cxnSp>
        <p:nvCxnSpPr>
          <p:cNvPr id="7" name="直接连接符 6">
            <a:extLst>
              <a:ext uri="{FF2B5EF4-FFF2-40B4-BE49-F238E27FC236}">
                <a16:creationId xmlns:a16="http://schemas.microsoft.com/office/drawing/2014/main" id="{C7D6A2F1-CA9E-2F42-FBEC-EE4AB0BBA562}"/>
              </a:ext>
            </a:extLst>
          </p:cNvPr>
          <p:cNvCxnSpPr/>
          <p:nvPr/>
        </p:nvCxnSpPr>
        <p:spPr>
          <a:xfrm>
            <a:off x="10205836" y="3572588"/>
            <a:ext cx="833501"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D9569596-CEF3-6D1E-467A-3327FBC471EC}"/>
                  </a:ext>
                </a:extLst>
              </p:cNvPr>
              <p:cNvSpPr txBox="1"/>
              <p:nvPr/>
            </p:nvSpPr>
            <p:spPr>
              <a:xfrm>
                <a:off x="1999192" y="3356202"/>
                <a:ext cx="661099" cy="1080910"/>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4</m:t>
                        </m:r>
                      </m:den>
                    </m:f>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p:sp>
            <p:nvSpPr>
              <p:cNvPr id="8" name="文本框 7">
                <a:extLst>
                  <a:ext uri="{FF2B5EF4-FFF2-40B4-BE49-F238E27FC236}">
                    <a16:creationId xmlns:a16="http://schemas.microsoft.com/office/drawing/2014/main" id="{D9569596-CEF3-6D1E-467A-3327FBC471EC}"/>
                  </a:ext>
                </a:extLst>
              </p:cNvPr>
              <p:cNvSpPr txBox="1">
                <a:spLocks noRot="1" noChangeAspect="1" noMove="1" noResize="1" noEditPoints="1" noAdjustHandles="1" noChangeArrowheads="1" noChangeShapeType="1" noTextEdit="1"/>
              </p:cNvSpPr>
              <p:nvPr/>
            </p:nvSpPr>
            <p:spPr>
              <a:xfrm>
                <a:off x="1999192" y="3356202"/>
                <a:ext cx="661099" cy="1080910"/>
              </a:xfrm>
              <a:prstGeom prst="rect">
                <a:avLst/>
              </a:prstGeom>
              <a:blipFill>
                <a:blip r:embed="rId7"/>
                <a:stretch>
                  <a:fillRect/>
                </a:stretch>
              </a:blipFill>
            </p:spPr>
            <p:txBody>
              <a:bodyPr/>
              <a:lstStyle/>
              <a:p>
                <a:r>
                  <a:rPr lang="zh-CN" altLang="en-US">
                    <a:noFill/>
                  </a:rPr>
                  <a:t> </a:t>
                </a:r>
              </a:p>
            </p:txBody>
          </p:sp>
        </mc:Fallback>
      </mc:AlternateContent>
      <p:cxnSp>
        <p:nvCxnSpPr>
          <p:cNvPr id="9" name="直接连接符 8">
            <a:extLst>
              <a:ext uri="{FF2B5EF4-FFF2-40B4-BE49-F238E27FC236}">
                <a16:creationId xmlns:a16="http://schemas.microsoft.com/office/drawing/2014/main" id="{DCAB52F5-BA67-ADCC-509A-23ACBFB0313D}"/>
              </a:ext>
            </a:extLst>
          </p:cNvPr>
          <p:cNvCxnSpPr/>
          <p:nvPr/>
        </p:nvCxnSpPr>
        <p:spPr>
          <a:xfrm>
            <a:off x="1736778" y="4221088"/>
            <a:ext cx="833501"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6" grpId="0" build="allAtOnce"/>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12" name="yt_shape_12512"/>
          <p:cNvSpPr txBox="1"/>
          <p:nvPr/>
        </p:nvSpPr>
        <p:spPr>
          <a:xfrm>
            <a:off x="540119"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G</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为重心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过点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G</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的直线</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MN</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交</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交</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sym typeface="_⨹_1_0a0d3"/>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zh-CN" altLang="zh-CN" sz="2400" b="0" i="0" u="none">
                <a:solidFill>
                  <a:srgbClr val="000000"/>
                </a:solidFill>
                <a:effectLst/>
                <a:latin typeface="Times New Roman" pitchFamily="24"/>
                <a:ea typeface="宋体" pitchFamily="24"/>
              </a:rPr>
              <a:t>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的长</a:t>
            </a:r>
            <a:r>
              <a:rPr lang="en-US" altLang="zh-CN" sz="2400" b="0" i="0" u="none">
                <a:solidFill>
                  <a:srgbClr val="000000"/>
                </a:solidFill>
                <a:effectLst/>
                <a:latin typeface="Times New Roman" pitchFamily="24"/>
                <a:ea typeface="Times New Roman" pitchFamily="24"/>
              </a:rPr>
              <a:t>.</a:t>
            </a:r>
          </a:p>
        </p:txBody>
      </p:sp>
      <p:sp>
        <p:nvSpPr>
          <p:cNvPr id="12515" name="yt_shape_12515"/>
          <p:cNvSpPr txBox="1"/>
          <p:nvPr/>
        </p:nvSpPr>
        <p:spPr>
          <a:xfrm>
            <a:off x="540000" y="2011799"/>
            <a:ext cx="3575979" cy="1359731"/>
          </a:xfrm>
          <a:prstGeom prst="rect">
            <a:avLst/>
          </a:prstGeom>
        </p:spPr>
        <p:txBody>
          <a:bodyPr vert="horz" wrap="none" lIns="0" tIns="0" rIns="0" bIns="0" rtlCol="0">
            <a:noAutofit/>
          </a:bodyPr>
          <a:lstStyle/>
          <a:p>
            <a:pPr algn="l" eaLnBrk="1" latinLnBrk="0" hangingPunct="0">
              <a:lnSpc>
                <a:spcPct val="129999"/>
              </a:lnSpc>
            </a:pPr>
            <a:r>
              <a:rPr lang="en-US" altLang="zh-CN" sz="7550" b="0" i="0" u="none" spc="-7550">
                <a:solidFill>
                  <a:srgbClr val="1EE3CF"/>
                </a:solidFill>
                <a:effectLst/>
                <a:latin typeface="Times New Roman" pitchFamily="76"/>
                <a:ea typeface="宋体" pitchFamily="76"/>
              </a:rPr>
              <a:t> </a:t>
            </a:r>
            <a:r>
              <a:rPr lang="en-US" altLang="zh-CN" sz="7550" b="0" i="0" u="none" spc="11567">
                <a:solidFill>
                  <a:srgbClr val="1EE3CF"/>
                </a:solidFill>
                <a:effectLst/>
                <a:latin typeface="Times New Roman" pitchFamily="76"/>
                <a:ea typeface="宋体" pitchFamily="76"/>
              </a:rPr>
              <a:t> </a:t>
            </a:r>
            <a:r>
              <a:rPr lang="zh-CN" altLang="zh-CN" sz="2400" b="0" i="0" u="none">
                <a:solidFill>
                  <a:srgbClr val="000000"/>
                </a:solidFill>
                <a:effectLst/>
                <a:latin typeface="Times New Roman" pitchFamily="24"/>
                <a:ea typeface="宋体" pitchFamily="24"/>
              </a:rPr>
              <a:t>　</a:t>
            </a:r>
            <a:r>
              <a:rPr lang="en-US" altLang="zh-CN" sz="6650" b="0" i="0" u="none" spc="10368">
                <a:solidFill>
                  <a:srgbClr val="1EE3CF"/>
                </a:solidFill>
                <a:effectLst/>
                <a:latin typeface="Times New Roman" pitchFamily="66"/>
                <a:ea typeface="宋体" pitchFamily="66"/>
              </a:rPr>
              <a:t> </a:t>
            </a:r>
          </a:p>
        </p:txBody>
      </p:sp>
      <p:pic>
        <p:nvPicPr>
          <p:cNvPr id="12513" name="yt_image_12513" title="H_118.8">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102766" y="1992045"/>
            <a:ext cx="1706742" cy="1508760"/>
          </a:xfrm>
          <a:prstGeom prst="rect">
            <a:avLst/>
          </a:prstGeom>
          <a:noFill/>
          <a:extLst>
            <a:ext uri="{909E8E84-426E-40DD-AFC4-6F175D3DCCD1}">
              <a14:hiddenFill xmlns:a14="http://schemas.microsoft.com/office/drawing/2010/main">
                <a:solidFill>
                  <a:srgbClr val="FFFFFF"/>
                </a:solidFill>
              </a14:hiddenFill>
            </a:ext>
          </a:extLst>
        </p:spPr>
      </p:pic>
      <p:pic>
        <p:nvPicPr>
          <p:cNvPr id="12514" name="yt_image_12514" title="H_104.49">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6456040" y="4265965"/>
            <a:ext cx="1525941" cy="132702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517" name="yt_shape_12517"/>
              <p:cNvSpPr txBox="1"/>
              <p:nvPr/>
            </p:nvSpPr>
            <p:spPr>
              <a:xfrm>
                <a:off x="540000" y="3571014"/>
                <a:ext cx="5378075" cy="2287549"/>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解：连结</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CG</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，并延长</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CG</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交</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于点</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H</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G</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是重心，</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MN</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𝐶𝐺</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𝐶𝐻</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𝐶𝑀</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𝐶𝐴</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𝑀𝑁</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𝐴𝐵</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MN</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16</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Times New Roman" pitchFamily="24"/>
                    <a:ea typeface="Times New Roman" pitchFamily="24"/>
                  </a:rPr>
                  <a:t>.</a:t>
                </a:r>
              </a:p>
            </p:txBody>
          </p:sp>
        </mc:Choice>
        <mc:Fallback xmlns:a16="http://schemas.microsoft.com/office/drawing/2014/main" xmlns="">
          <p:sp>
            <p:nvSpPr>
              <p:cNvPr id="12517" name="yt_shape_12517" descr="{&quot;rangeId&quot;:10,&quot;mathAnswerShape&quot;:1}"/>
              <p:cNvSpPr txBox="1">
                <a:spLocks noRot="1" noChangeAspect="1" noMove="1" noResize="1" noEditPoints="1" noAdjustHandles="1" noChangeArrowheads="1" noChangeShapeType="1" noTextEdit="1"/>
              </p:cNvSpPr>
              <p:nvPr/>
            </p:nvSpPr>
            <p:spPr>
              <a:xfrm>
                <a:off x="540000" y="3571014"/>
                <a:ext cx="5378075" cy="2287549"/>
              </a:xfrm>
              <a:prstGeom prst="rect">
                <a:avLst/>
              </a:prstGeom>
              <a:blipFill>
                <a:blip r:embed="rId4"/>
                <a:stretch>
                  <a:fillRect l="-3515" t="-2400" r="-1134" b="-3467"/>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CC30700E-0393-0ADF-90D0-FEB362F92101}"/>
              </a:ext>
            </a:extLst>
          </p:cNvPr>
          <p:cNvSpPr txBox="1"/>
          <p:nvPr/>
        </p:nvSpPr>
        <p:spPr>
          <a:xfrm>
            <a:off x="449989" y="3524208"/>
            <a:ext cx="55061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解：连结</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，并延长</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交</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于点</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H</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E52D40A8-0D05-CED3-FA14-B96A0FF0D55D}"/>
              </a:ext>
            </a:extLst>
          </p:cNvPr>
          <p:cNvSpPr txBox="1"/>
          <p:nvPr/>
        </p:nvSpPr>
        <p:spPr>
          <a:xfrm>
            <a:off x="449989" y="3999696"/>
            <a:ext cx="36487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G</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是重心，</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MN</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178766F2-4D59-47CD-1386-5F12DBC19750}"/>
                  </a:ext>
                </a:extLst>
              </p:cNvPr>
              <p:cNvSpPr txBox="1"/>
              <p:nvPr/>
            </p:nvSpPr>
            <p:spPr>
              <a:xfrm>
                <a:off x="449989" y="4475184"/>
                <a:ext cx="3225610" cy="77211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𝐶𝐺</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𝐶𝐻</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𝐶𝑀</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𝐶𝐴</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𝑀𝑁</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𝐴𝐵</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xmlns:a16="http://schemas.microsoft.com/office/drawing/2014/main" xmlns="">
          <p:sp>
            <p:nvSpPr>
              <p:cNvPr id="4" name="文本框 3" descr="{'rangeId': 10, 'mathAnswerShape': 1}">
                <a:extLst>
                  <a:ext uri="{FF2B5EF4-FFF2-40B4-BE49-F238E27FC236}">
                    <a16:creationId xmlns:a16="http://schemas.microsoft.com/office/drawing/2014/main" id="{178766F2-4D59-47CD-1386-5F12DBC19750}"/>
                  </a:ext>
                </a:extLst>
              </p:cNvPr>
              <p:cNvSpPr txBox="1">
                <a:spLocks noRot="1" noChangeAspect="1" noMove="1" noResize="1" noEditPoints="1" noAdjustHandles="1" noChangeArrowheads="1" noChangeShapeType="1" noTextEdit="1"/>
              </p:cNvSpPr>
              <p:nvPr/>
            </p:nvSpPr>
            <p:spPr>
              <a:xfrm>
                <a:off x="449989" y="4475184"/>
                <a:ext cx="3225610" cy="772110"/>
              </a:xfrm>
              <a:prstGeom prst="rect">
                <a:avLst/>
              </a:prstGeom>
              <a:blipFill>
                <a:blip r:embed="rId5"/>
                <a:stretch>
                  <a:fillRect l="-3025" r="-2647" b="-157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E058867F-853F-E8CB-E76C-0B676201A4E8}"/>
                  </a:ext>
                </a:extLst>
              </p:cNvPr>
              <p:cNvSpPr txBox="1"/>
              <p:nvPr/>
            </p:nvSpPr>
            <p:spPr>
              <a:xfrm>
                <a:off x="449989" y="5153682"/>
                <a:ext cx="1770761" cy="729564"/>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MN</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16</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a16="http://schemas.microsoft.com/office/drawing/2014/main" xmlns="">
          <p:sp>
            <p:nvSpPr>
              <p:cNvPr id="5" name="文本框 4" descr="{'rangeId': 10, 'mathAnswerShape': 1}">
                <a:extLst>
                  <a:ext uri="{FF2B5EF4-FFF2-40B4-BE49-F238E27FC236}">
                    <a16:creationId xmlns:a16="http://schemas.microsoft.com/office/drawing/2014/main" id="{E058867F-853F-E8CB-E76C-0B676201A4E8}"/>
                  </a:ext>
                </a:extLst>
              </p:cNvPr>
              <p:cNvSpPr txBox="1">
                <a:spLocks noRot="1" noChangeAspect="1" noMove="1" noResize="1" noEditPoints="1" noAdjustHandles="1" noChangeArrowheads="1" noChangeShapeType="1" noTextEdit="1"/>
              </p:cNvSpPr>
              <p:nvPr/>
            </p:nvSpPr>
            <p:spPr>
              <a:xfrm>
                <a:off x="449989" y="5153682"/>
                <a:ext cx="1770761" cy="729564"/>
              </a:xfrm>
              <a:prstGeom prst="rect">
                <a:avLst/>
              </a:prstGeom>
              <a:blipFill>
                <a:blip r:embed="rId6"/>
                <a:stretch>
                  <a:fillRect l="-5517" r="-5517" b="-833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514"/>
                                        </p:tgtEl>
                                        <p:attrNameLst>
                                          <p:attrName>style.visibility</p:attrName>
                                        </p:attrNameLst>
                                      </p:cBhvr>
                                      <p:to>
                                        <p:strVal val="visible"/>
                                      </p:to>
                                    </p:set>
                                    <p:animEffect transition="in" filter="blinds(horizontal)">
                                      <p:cBhvr>
                                        <p:cTn id="12" dur="500"/>
                                        <p:tgtEl>
                                          <p:spTgt spid="125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19" name="yt_shape_12519"/>
          <p:cNvSpPr txBox="1"/>
          <p:nvPr/>
        </p:nvSpPr>
        <p:spPr>
          <a:xfrm>
            <a:off x="540000" y="900000"/>
            <a:ext cx="5198539"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忽视整体思想的应用而出错</a:t>
            </a:r>
          </a:p>
        </p:txBody>
      </p:sp>
      <p:sp>
        <p:nvSpPr>
          <p:cNvPr id="12520" name="yt_shape_12520"/>
          <p:cNvSpPr txBox="1"/>
          <p:nvPr/>
        </p:nvSpPr>
        <p:spPr>
          <a:xfrm>
            <a:off x="540119" y="1389434"/>
            <a:ext cx="11492915"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9.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的对角线</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相交于点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分别是线段</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AO</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BO</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sym typeface="_⨹_1_b5d34,isEnd"/>
              </a:rPr>
              <a:t>的</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24cm</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的周长是</a:t>
            </a:r>
            <a:r>
              <a:rPr lang="en-US" altLang="zh-CN" sz="2400" b="0" i="0" u="none">
                <a:solidFill>
                  <a:srgbClr val="000000"/>
                </a:solidFill>
                <a:effectLst/>
                <a:latin typeface="Times New Roman" pitchFamily="24"/>
                <a:ea typeface="Times New Roman" pitchFamily="24"/>
              </a:rPr>
              <a:t>18cm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的长为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1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p:pic>
        <p:nvPicPr>
          <p:cNvPr id="12521" name="yt_image_12521" title="H_77.31">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807340" y="2501233"/>
            <a:ext cx="2577319" cy="981837"/>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14121604745" title="H_26.259764">
            <a:extLst>
              <a:ext uri="{FF2B5EF4-FFF2-40B4-BE49-F238E27FC236}">
                <a16:creationId xmlns:a16="http://schemas.microsoft.com/office/drawing/2014/main" id="{6D546619-57FF-6394-CA47-170322653D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0453"/>
            <a:ext cx="1186052" cy="333499"/>
          </a:xfrm>
          <a:prstGeom prst="rect">
            <a:avLst/>
          </a:prstGeom>
        </p:spPr>
      </p:pic>
      <p:sp>
        <p:nvSpPr>
          <p:cNvPr id="2" name="文本框 1">
            <a:extLst>
              <a:ext uri="{FF2B5EF4-FFF2-40B4-BE49-F238E27FC236}">
                <a16:creationId xmlns:a16="http://schemas.microsoft.com/office/drawing/2014/main" id="{AFBA1EEF-24E9-FF5E-4562-7BD496B0CEE2}"/>
              </a:ext>
            </a:extLst>
          </p:cNvPr>
          <p:cNvSpPr txBox="1"/>
          <p:nvPr/>
        </p:nvSpPr>
        <p:spPr>
          <a:xfrm>
            <a:off x="9683007" y="1818116"/>
            <a:ext cx="1008762" cy="517983"/>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3cm</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24" name="yt_shape_12524"/>
          <p:cNvSpPr txBox="1"/>
          <p:nvPr/>
        </p:nvSpPr>
        <p:spPr>
          <a:xfrm>
            <a:off x="540000" y="900000"/>
            <a:ext cx="2557560"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1">
                <a:solidFill>
                  <a:srgbClr val="1EE3CF"/>
                </a:solidFill>
                <a:effectLst/>
                <a:latin typeface="Times New Roman" pitchFamily="26"/>
                <a:ea typeface="宋体" pitchFamily="26"/>
              </a:rPr>
              <a:t> </a:t>
            </a:r>
          </a:p>
        </p:txBody>
      </p:sp>
      <p:pic>
        <p:nvPicPr>
          <p:cNvPr id="12523" name="yt_image_12523">
            <a:extLst>
              <a:ext uri="">
                <a16:creationId xmlns:a16="http://schemas.microsoft.com/office/drawing/2014/main" xmlns:a14="http://schemas.microsoft.com/office/drawing/2010/main" xmlns:m="http://schemas.openxmlformats.org/officeDocument/2006/math" xmlns:p14="http://schemas.microsoft.com/office/powerpoint/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2526" name="yt_shape_12526"/>
          <p:cNvSpPr txBox="1"/>
          <p:nvPr/>
        </p:nvSpPr>
        <p:spPr>
          <a:xfrm>
            <a:off x="540119" y="1482165"/>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分别是其角平分线和中线</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过点</a:t>
            </a:r>
            <a:r>
              <a:rPr lang="en-US" altLang="zh-CN" sz="1500" b="0" i="1" u="none">
                <a:solidFill>
                  <a:srgbClr val="000000"/>
                </a:solidFill>
                <a:effectLst/>
                <a:latin typeface="Times New Roman" pitchFamily="24"/>
                <a:ea typeface="Times New Roman" pitchFamily="24"/>
                <a:sym typeface="_⨹_1_d73ef"/>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en-US" altLang="zh-CN" sz="2400" b="0" i="1" u="none">
                <a:solidFill>
                  <a:srgbClr val="000000"/>
                </a:solidFill>
                <a:effectLst/>
                <a:latin typeface="Times New Roman" pitchFamily="24"/>
                <a:ea typeface="Times New Roman" pitchFamily="24"/>
              </a:rPr>
              <a:t>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作</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CG</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交</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G</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连结</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则线段</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的长为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2530" name="yt_table_12530_skip" title="H_49.8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02170058"/>
                  </p:ext>
                </p:extLst>
              </p:nvPr>
            </p:nvGraphicFramePr>
            <p:xfrm>
              <a:off x="540047" y="2441600"/>
              <a:ext cx="7133591" cy="671449"/>
            </p:xfrm>
            <a:graphic>
              <a:graphicData uri="http://schemas.openxmlformats.org/drawingml/2006/table">
                <a:tbl>
                  <a:tblPr/>
                  <a:tblGrid>
                    <a:gridCol w="2008505">
                      <a:extLst>
                        <a:ext uri="{9D8B030D-6E8A-4147-A177-3AD203B41FA5}">
                          <a16:colId xmlns:a16="http://schemas.microsoft.com/office/drawing/2014/main" val="10499"/>
                        </a:ext>
                      </a:extLst>
                    </a:gridCol>
                    <a:gridCol w="2024380">
                      <a:extLst>
                        <a:ext uri="{9D8B030D-6E8A-4147-A177-3AD203B41FA5}">
                          <a16:colId xmlns:a16="http://schemas.microsoft.com/office/drawing/2014/main" val="10500"/>
                        </a:ext>
                      </a:extLst>
                    </a:gridCol>
                    <a:gridCol w="1991043">
                      <a:extLst>
                        <a:ext uri="{9D8B030D-6E8A-4147-A177-3AD203B41FA5}">
                          <a16:colId xmlns:a16="http://schemas.microsoft.com/office/drawing/2014/main" val="10501"/>
                        </a:ext>
                      </a:extLst>
                    </a:gridCol>
                    <a:gridCol w="1109663">
                      <a:extLst>
                        <a:ext uri="{9D8B030D-6E8A-4147-A177-3AD203B41FA5}">
                          <a16:colId xmlns:a16="http://schemas.microsoft.com/office/drawing/2014/main" val="10502"/>
                        </a:ext>
                      </a:extLst>
                    </a:gridCol>
                  </a:tblGrid>
                  <a:tr h="370840">
                    <a:tc>
                      <a:txBody>
                        <a:bodyPr/>
                        <a:lstStyle/>
                        <a:p>
                          <a:pPr marL="372063" indent="-372063"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1500" b="0" i="0" u="none">
                              <a:solidFill>
                                <a:srgbClr val="000000"/>
                              </a:solidFill>
                              <a:effectLst/>
                              <a:latin typeface="Times New Roman" pitchFamily="24"/>
                              <a:ea typeface="Times New Roman" pitchFamily="24"/>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p>
                      </a:txBody>
                      <a:tcPr marL="0" marR="0" marT="0" marB="0" anchor="ctr">
                        <a:lnL w="9522" cmpd="sng">
                          <a:noFill/>
                        </a:lnL>
                        <a:lnR w="9522" cmpd="sng">
                          <a:noFill/>
                        </a:lnR>
                        <a:lnT w="9522" cmpd="sng">
                          <a:noFill/>
                        </a:lnT>
                        <a:lnB w="9522" cmpd="sng">
                          <a:noFill/>
                        </a:lnB>
                      </a:tcPr>
                    </a:tc>
                    <a:tc>
                      <a:txBody>
                        <a:bodyPr/>
                        <a:lstStyle/>
                        <a:p>
                          <a:pPr marL="372063" indent="-372063" algn="l" eaLnBrk="1" latinLnBrk="0" hangingPunct="0">
                            <a:lnSpc>
                              <a:spcPct val="129999"/>
                            </a:lnSpc>
                          </a:pPr>
                          <a:r>
                            <a:rPr lang="en-US" altLang="zh-CN" sz="2400" b="0" i="0" u="none">
                              <a:solidFill>
                                <a:srgbClr val="000000"/>
                              </a:solidFill>
                              <a:effectLst/>
                              <a:latin typeface="Times New Roman" pitchFamily="24"/>
                              <a:ea typeface="Times New Roman" pitchFamily="24"/>
                            </a:rPr>
                            <a:t>B. 1</a:t>
                          </a:r>
                        </a:p>
                      </a:txBody>
                      <a:tcPr marL="0" marR="0" marT="0" marB="0" anchor="ctr">
                        <a:lnL w="9522" cmpd="sng">
                          <a:noFill/>
                        </a:lnL>
                        <a:lnR w="9522" cmpd="sng">
                          <a:noFill/>
                        </a:lnR>
                        <a:lnT w="9522" cmpd="sng">
                          <a:noFill/>
                        </a:lnT>
                        <a:lnB w="9522" cmpd="sng">
                          <a:noFill/>
                        </a:lnB>
                      </a:tcPr>
                    </a:tc>
                    <a:tc>
                      <a:txBody>
                        <a:bodyPr/>
                        <a:lstStyle/>
                        <a:p>
                          <a:pPr marL="372063" indent="-372063"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1500" b="0" i="0" u="none">
                              <a:solidFill>
                                <a:srgbClr val="000000"/>
                              </a:solidFill>
                              <a:effectLst/>
                              <a:latin typeface="Times New Roman" pitchFamily="24"/>
                              <a:ea typeface="Times New Roman" pitchFamily="24"/>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7</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p>
                      </a:txBody>
                      <a:tcPr marL="0" marR="0" marT="0" marB="0" anchor="ctr">
                        <a:lnL w="9522" cmpd="sng">
                          <a:noFill/>
                        </a:lnL>
                        <a:lnR w="9522" cmpd="sng">
                          <a:noFill/>
                        </a:lnR>
                        <a:lnT w="9522" cmpd="sng">
                          <a:noFill/>
                        </a:lnT>
                        <a:lnB w="9522" cmpd="sng">
                          <a:noFill/>
                        </a:lnB>
                      </a:tcPr>
                    </a:tc>
                    <a:tc>
                      <a:txBody>
                        <a:bodyPr/>
                        <a:lstStyle/>
                        <a:p>
                          <a:pPr marL="372063" indent="-372063" algn="l" eaLnBrk="1" latinLnBrk="0" hangingPunct="0">
                            <a:lnSpc>
                              <a:spcPct val="129999"/>
                            </a:lnSpc>
                          </a:pPr>
                          <a:r>
                            <a:rPr lang="en-US" altLang="zh-CN" sz="2400" b="0" i="0" u="none">
                              <a:solidFill>
                                <a:srgbClr val="000000"/>
                              </a:solidFill>
                              <a:effectLst/>
                              <a:latin typeface="Times New Roman" pitchFamily="24"/>
                              <a:ea typeface="Times New Roman" pitchFamily="24"/>
                            </a:rPr>
                            <a:t>D. 7</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8"/>
                      </a:ext>
                    </a:extLst>
                  </a:tr>
                </a:tbl>
              </a:graphicData>
            </a:graphic>
          </p:graphicFrame>
        </mc:Choice>
        <mc:Fallback xmlns:a16="http://schemas.microsoft.com/office/drawing/2014/main" xmlns:m="http://schemas.openxmlformats.org/officeDocument/2006/math" xmlns:p14="http://schemas.microsoft.com/office/powerpoint/2010/main" xmlns="">
          <p:graphicFrame>
            <p:nvGraphicFramePr>
              <p:cNvPr id="12530" name="yt_table_12530_skip" descr="{&quot;rangeId&quot;:14,&quot;type&quot;:&quot;Option&quot;,&quot;drawing&quot;:[&quot;yt_shape_12527&quot;]}" title="H_49.8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02170058"/>
                  </p:ext>
                </p:extLst>
              </p:nvPr>
            </p:nvGraphicFramePr>
            <p:xfrm>
              <a:off x="540047" y="2441600"/>
              <a:ext cx="7133591" cy="632714"/>
            </p:xfrm>
            <a:graphic>
              <a:graphicData uri="http://schemas.openxmlformats.org/drawingml/2006/table">
                <a:tbl>
                  <a:tblPr/>
                  <a:tblGrid>
                    <a:gridCol w="2008505">
                      <a:extLst>
                        <a:ext uri="{9D8B030D-6E8A-4147-A177-3AD203B41FA5}">
                          <a16:colId xmlns:a16="http://schemas.microsoft.com/office/drawing/2014/main" val="10499"/>
                        </a:ext>
                      </a:extLst>
                    </a:gridCol>
                    <a:gridCol w="2024380">
                      <a:extLst>
                        <a:ext uri="{9D8B030D-6E8A-4147-A177-3AD203B41FA5}">
                          <a16:colId xmlns:a16="http://schemas.microsoft.com/office/drawing/2014/main" val="10500"/>
                        </a:ext>
                      </a:extLst>
                    </a:gridCol>
                    <a:gridCol w="1991043">
                      <a:extLst>
                        <a:ext uri="{9D8B030D-6E8A-4147-A177-3AD203B41FA5}">
                          <a16:colId xmlns:a16="http://schemas.microsoft.com/office/drawing/2014/main" val="10501"/>
                        </a:ext>
                      </a:extLst>
                    </a:gridCol>
                    <a:gridCol w="1109663">
                      <a:extLst>
                        <a:ext uri="{9D8B030D-6E8A-4147-A177-3AD203B41FA5}">
                          <a16:colId xmlns:a16="http://schemas.microsoft.com/office/drawing/2014/main" val="10502"/>
                        </a:ext>
                      </a:extLst>
                    </a:gridCol>
                  </a:tblGrid>
                  <a:tr h="632714">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54848" b="-16190"/>
                          </a:stretch>
                        </a:blipFill>
                      </a:tcPr>
                    </a:tc>
                    <a:tc>
                      <a:txBody>
                        <a:bodyPr/>
                        <a:lstStyle/>
                        <a:p>
                          <a:pPr marL="372063" indent="-372063" algn="l" eaLnBrk="1" latinLnBrk="0" hangingPunct="0">
                            <a:lnSpc>
                              <a:spcPct val="129999"/>
                            </a:lnSpc>
                          </a:pPr>
                          <a:r>
                            <a:rPr lang="en-US" altLang="zh-CN" sz="2400" b="0" i="0" u="none">
                              <a:solidFill>
                                <a:srgbClr val="000000"/>
                              </a:solidFill>
                              <a:effectLst/>
                              <a:latin typeface="Times New Roman" pitchFamily="24"/>
                              <a:ea typeface="Times New Roman" pitchFamily="24"/>
                            </a:rPr>
                            <a:t>B. 1</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202446" r="-55657" b="-16190"/>
                          </a:stretch>
                        </a:blipFill>
                      </a:tcPr>
                    </a:tc>
                    <a:tc>
                      <a:txBody>
                        <a:bodyPr/>
                        <a:lstStyle/>
                        <a:p>
                          <a:pPr marL="372063" indent="-372063" algn="l" eaLnBrk="1" latinLnBrk="0" hangingPunct="0">
                            <a:lnSpc>
                              <a:spcPct val="129999"/>
                            </a:lnSpc>
                          </a:pPr>
                          <a:r>
                            <a:rPr lang="en-US" altLang="zh-CN" sz="2400" b="0" i="0" u="none">
                              <a:solidFill>
                                <a:srgbClr val="000000"/>
                              </a:solidFill>
                              <a:effectLst/>
                              <a:latin typeface="Times New Roman" pitchFamily="24"/>
                              <a:ea typeface="Times New Roman" pitchFamily="24"/>
                            </a:rPr>
                            <a:t>D. 7</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8"/>
                      </a:ext>
                    </a:extLst>
                  </a:tr>
                </a:tbl>
              </a:graphicData>
            </a:graphic>
          </p:graphicFrame>
        </mc:Fallback>
      </mc:AlternateContent>
      <p:grpSp>
        <p:nvGrpSpPr>
          <p:cNvPr id="12527" name="yt_shape_12527_skip" title="H_151.2411">
            <a:extLst>
              <a:ext uri="{FF2B5EF4-FFF2-40B4-BE49-F238E27FC236}">
                <a16:creationId xmlns:a16="http://schemas.microsoft.com/office/drawing/2014/main" id="{249740F1-2B05-4C5A-B423-6F681AEFABC2}"/>
              </a:ext>
            </a:extLst>
          </p:cNvPr>
          <p:cNvGrpSpPr/>
          <p:nvPr/>
        </p:nvGrpSpPr>
        <p:grpSpPr>
          <a:xfrm>
            <a:off x="9890530" y="2441600"/>
            <a:ext cx="1759341" cy="1920762"/>
            <a:chOff x="0" y="0"/>
            <a:chExt cx="1759341" cy="1920762"/>
          </a:xfrm>
        </p:grpSpPr>
        <p:pic>
          <p:nvPicPr>
            <p:cNvPr id="2" name="yt_image_12527">
              <a:extLst>
                <a:ext uri="">
                  <a16:creationId xmlns:mc="http://schemas.openxmlformats.org/markup-compatibility/2006" xmlns:a16="http://schemas.microsoft.com/office/drawing/2014/main" xmlns:a14="http://schemas.microsoft.com/office/drawing/2010/main" xmlns:p14="http://schemas.microsoft.com/office/powerpoint/2010/main" xmlns:m="http://schemas.openxmlformats.org/officeDocument/2006/math" xmlns="" id="{5351258F-BC95-41E6-9372-C2FE361B0291}"/>
                </a:ext>
              </a:extLst>
            </p:cNvPr>
            <p:cNvPicPr>
              <a:picLocks noChangeAspect="1" noChangeArrowheads="1"/>
            </p:cNvPicPr>
            <p:nvPr/>
          </p:nvPicPr>
          <p:blipFill>
            <a:blip r:embed="rId4" cstate="print"/>
            <a:srcRect/>
            <a:stretch>
              <a:fillRect/>
            </a:stretch>
          </p:blipFill>
          <p:spPr bwMode="auto">
            <a:xfrm>
              <a:off x="0" y="0"/>
              <a:ext cx="1759341" cy="1524762"/>
            </a:xfrm>
            <a:prstGeom prst="rect">
              <a:avLst/>
            </a:prstGeom>
            <a:noFill/>
            <a:extLst>
              <a:ext uri="{909E8E84-426E-40DD-AFC4-6F175D3DCCD1}">
                <a14:hiddenFill xmlns:a14="http://schemas.microsoft.com/office/drawing/2010/main">
                  <a:solidFill>
                    <a:srgbClr val="FFFFFF"/>
                  </a:solidFill>
                </a14:hiddenFill>
              </a:ext>
            </a:extLst>
          </p:spPr>
        </p:pic>
        <p:sp>
          <p:nvSpPr>
            <p:cNvPr id="12529" name="yt_shape_12529"/>
            <p:cNvSpPr txBox="1"/>
            <p:nvPr/>
          </p:nvSpPr>
          <p:spPr>
            <a:xfrm>
              <a:off x="270206" y="1560762"/>
              <a:ext cx="1254928"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宋体" pitchFamily="24"/>
                </a:rPr>
                <a:t>10</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92E1A1A2-107B-35DA-EBD2-B8501AD9B9C3}"/>
              </a:ext>
            </a:extLst>
          </p:cNvPr>
          <p:cNvSpPr txBox="1"/>
          <p:nvPr/>
        </p:nvSpPr>
        <p:spPr>
          <a:xfrm>
            <a:off x="9814771" y="191084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531" name="yt_shape_12531"/>
              <p:cNvSpPr txBox="1"/>
              <p:nvPr/>
            </p:nvSpPr>
            <p:spPr>
              <a:xfrm>
                <a:off x="540119" y="900000"/>
                <a:ext cx="11492915" cy="1425840"/>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11. </a:t>
                </a:r>
                <a:r>
                  <a:rPr lang="zh-CN" altLang="zh-CN" sz="2400" b="0" i="0" u="none">
                    <a:solidFill>
                      <a:srgbClr val="000000"/>
                    </a:solidFill>
                    <a:effectLst/>
                    <a:latin typeface="Times New Roman" pitchFamily="24"/>
                    <a:ea typeface="楷体" pitchFamily="24"/>
                  </a:rPr>
                  <a:t>（内江六中期中）</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分别为线段</a:t>
                </a:r>
                <a:r>
                  <a:rPr lang="en-US" altLang="zh-CN" sz="1500" b="0" i="1" u="none">
                    <a:solidFill>
                      <a:srgbClr val="000000"/>
                    </a:solidFill>
                    <a:effectLst/>
                    <a:latin typeface="Times New Roman" pitchFamily="24"/>
                    <a:ea typeface="Times New Roman" pitchFamily="24"/>
                    <a:sym typeface="_⨹_1_305ab,isEnd"/>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上的动点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含端点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但点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不与点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重合</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sym typeface="_⨹_1_cfb5b,isEnd"/>
                  </a:rPr>
                  <a:t>的</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3</m:t>
                        </m:r>
                      </m:e>
                    </m:rad>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长度的最大值为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mc:Choice>
        <mc:Fallback xmlns:a16="http://schemas.microsoft.com/office/drawing/2014/main" xmlns="">
          <p:sp>
            <p:nvSpPr>
              <p:cNvPr id="12531" name="yt_shape_12531"/>
              <p:cNvSpPr txBox="1">
                <a:spLocks noRot="1" noChangeAspect="1" noMove="1" noResize="1" noEditPoints="1" noAdjustHandles="1" noChangeArrowheads="1" noChangeShapeType="1" noTextEdit="1"/>
              </p:cNvSpPr>
              <p:nvPr/>
            </p:nvSpPr>
            <p:spPr>
              <a:xfrm>
                <a:off x="540119" y="900000"/>
                <a:ext cx="11492915" cy="1425840"/>
              </a:xfrm>
              <a:prstGeom prst="rect">
                <a:avLst/>
              </a:prstGeom>
              <a:blipFill>
                <a:blip r:embed="rId2"/>
                <a:stretch>
                  <a:fillRect l="-1645" t="-3846" b="-11966"/>
                </a:stretch>
              </a:blipFill>
            </p:spPr>
            <p:txBody>
              <a:bodyPr/>
              <a:lstStyle/>
              <a:p>
                <a:r>
                  <a:rPr lang="zh-CN" altLang="en-US">
                    <a:noFill/>
                  </a:rPr>
                  <a:t> </a:t>
                </a:r>
              </a:p>
            </p:txBody>
          </p:sp>
        </mc:Fallback>
      </mc:AlternateContent>
      <p:sp>
        <p:nvSpPr>
          <p:cNvPr id="12536" name="yt_shape_12536"/>
          <p:cNvSpPr txBox="1"/>
          <p:nvPr/>
        </p:nvSpPr>
        <p:spPr>
          <a:xfrm>
            <a:off x="540000" y="4582396"/>
            <a:ext cx="65" cy="358496"/>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533" name="yt_shape_12533" title="H_157.7211">
            <a:extLst>
              <a:ext uri="{FF2B5EF4-FFF2-40B4-BE49-F238E27FC236}">
                <a16:creationId xmlns:a16="http://schemas.microsoft.com/office/drawing/2014/main" id="{249740F1-2B05-4C5A-B423-6F681AEFABC2}"/>
              </a:ext>
            </a:extLst>
          </p:cNvPr>
          <p:cNvGrpSpPr/>
          <p:nvPr/>
        </p:nvGrpSpPr>
        <p:grpSpPr>
          <a:xfrm>
            <a:off x="5209112" y="2528992"/>
            <a:ext cx="1773775" cy="2003058"/>
            <a:chOff x="0" y="0"/>
            <a:chExt cx="1773775" cy="2003058"/>
          </a:xfrm>
        </p:grpSpPr>
        <p:pic>
          <p:nvPicPr>
            <p:cNvPr id="2" name="yt_image_12533">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0" y="0"/>
              <a:ext cx="1773775" cy="1607058"/>
            </a:xfrm>
            <a:prstGeom prst="rect">
              <a:avLst/>
            </a:prstGeom>
            <a:noFill/>
            <a:extLst>
              <a:ext uri="{909E8E84-426E-40DD-AFC4-6F175D3DCCD1}">
                <a14:hiddenFill xmlns:a14="http://schemas.microsoft.com/office/drawing/2010/main">
                  <a:solidFill>
                    <a:srgbClr val="FFFFFF"/>
                  </a:solidFill>
                </a14:hiddenFill>
              </a:ext>
            </a:extLst>
          </p:spPr>
        </p:pic>
        <p:sp>
          <p:nvSpPr>
            <p:cNvPr id="12535" name="yt_shape_12535"/>
            <p:cNvSpPr txBox="1"/>
            <p:nvPr/>
          </p:nvSpPr>
          <p:spPr>
            <a:xfrm>
              <a:off x="277423" y="1643058"/>
              <a:ext cx="1254928"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宋体" pitchFamily="24"/>
                </a:rPr>
                <a:t>11</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B6EAFB2B-6D87-E21F-642A-C1EAF3803480}"/>
              </a:ext>
            </a:extLst>
          </p:cNvPr>
          <p:cNvSpPr txBox="1"/>
          <p:nvPr/>
        </p:nvSpPr>
        <p:spPr>
          <a:xfrm>
            <a:off x="8140085" y="1804170"/>
            <a:ext cx="637286" cy="55468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1119</Words>
  <Application>Microsoft Office PowerPoint</Application>
  <PresentationFormat>宽屏</PresentationFormat>
  <Paragraphs>151</Paragraphs>
  <Slides>15</Slides>
  <Notes>0</Notes>
  <HiddenSlides>0</HiddenSlides>
  <MMClips>0</MMClips>
  <ScaleCrop>false</ScaleCrop>
  <HeadingPairs>
    <vt:vector size="6" baseType="variant">
      <vt:variant>
        <vt:lpstr>已用的字体</vt:lpstr>
      </vt:variant>
      <vt:variant>
        <vt:i4>31</vt:i4>
      </vt:variant>
      <vt:variant>
        <vt:lpstr>主题</vt:lpstr>
      </vt:variant>
      <vt:variant>
        <vt:i4>2</vt:i4>
      </vt:variant>
      <vt:variant>
        <vt:lpstr>幻灯片标题</vt:lpstr>
      </vt:variant>
      <vt:variant>
        <vt:i4>15</vt:i4>
      </vt:variant>
    </vt:vector>
  </HeadingPairs>
  <TitlesOfParts>
    <vt:vector size="48" baseType="lpstr">
      <vt:lpstr>,isEnd</vt:lpstr>
      <vt:lpstr>_⨹_1_0a0d3</vt:lpstr>
      <vt:lpstr>_⨹_1_0cc9d</vt:lpstr>
      <vt:lpstr>_⨹_1_0d400,isEnd</vt:lpstr>
      <vt:lpstr>_⨹_1_1e951</vt:lpstr>
      <vt:lpstr>_⨹_1_305ab,isEnd</vt:lpstr>
      <vt:lpstr>_⨹_1_31d22</vt:lpstr>
      <vt:lpstr>_⨹_1_375d7</vt:lpstr>
      <vt:lpstr>_⨹_1_6cf63</vt:lpstr>
      <vt:lpstr>_⨹_1_84276</vt:lpstr>
      <vt:lpstr>_⨹_1_b42a4</vt:lpstr>
      <vt:lpstr>_⨹_1_b5d34,isEnd</vt:lpstr>
      <vt:lpstr>_⨹_1_c858e</vt:lpstr>
      <vt:lpstr>_⨹_1_cfb5b,isEnd</vt:lpstr>
      <vt:lpstr>_⨹_1_d73ef</vt:lpstr>
      <vt:lpstr>_⨹_2_9c744,isEnd</vt:lpstr>
      <vt:lpstr>_⨹_2_b7289</vt:lpstr>
      <vt:lpstr>_⨹_32_d674f</vt:lpstr>
      <vt:lpstr>_⨹_4_20cd6</vt:lpstr>
      <vt:lpstr>Finished</vt:lpstr>
      <vt:lpstr>IsAddLine</vt:lpstr>
      <vt:lpstr>等线</vt:lpstr>
      <vt:lpstr>等线 Light</vt:lpstr>
      <vt:lpstr>黑体</vt:lpstr>
      <vt:lpstr>华文行楷</vt:lpstr>
      <vt:lpstr>楷体</vt:lpstr>
      <vt:lpstr>宋体</vt:lpstr>
      <vt:lpstr>微软雅黑</vt:lpstr>
      <vt:lpstr>Arial</vt:lpstr>
      <vt:lpstr>Cambria Math</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EDY</cp:lastModifiedBy>
  <cp:revision>10</cp:revision>
  <dcterms:created xsi:type="dcterms:W3CDTF">2024-04-26T08:46:26Z</dcterms:created>
  <dcterms:modified xsi:type="dcterms:W3CDTF">2024-04-28T03:09:48Z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C58679BB7A10473ABCDF376CC6670EDE_13</vt:lpwstr>
  </property>
</Properties>
</file>