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1" r:id="rId7"/>
    <p:sldId id="313" r:id="rId8"/>
    <p:sldId id="315" r:id="rId9"/>
    <p:sldId id="316" r:id="rId10"/>
    <p:sldId id="319" r:id="rId11"/>
    <p:sldId id="317" r:id="rId12"/>
    <p:sldId id="320" r:id="rId13"/>
    <p:sldId id="32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2" name="yt_shape_1404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41" name="yt_image_14041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44" name="yt_shape_14044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用理论分析的方法求概率</a:t>
            </a:r>
          </a:p>
        </p:txBody>
      </p:sp>
      <p:sp>
        <p:nvSpPr>
          <p:cNvPr id="14045" name="yt_shape_14045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（北京市中考）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先后两次抛掷同一枚质地均匀的硬币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则第一次正面向上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6b84"/>
              </a:rPr>
              <a:t>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次反面向上的概率是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46" name="yt_table_14046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3490639"/>
                  </p:ext>
                </p:extLst>
              </p:nvPr>
            </p:nvGraphicFramePr>
            <p:xfrm>
              <a:off x="540047" y="2931034"/>
              <a:ext cx="7066916" cy="63500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4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5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5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046" name="yt_table_14046" descr="{&quot;rangeId&quot;:2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3490639"/>
                  </p:ext>
                </p:extLst>
              </p:nvPr>
            </p:nvGraphicFramePr>
            <p:xfrm>
              <a:off x="540047" y="2931034"/>
              <a:ext cx="7066916" cy="63500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4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5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5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52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047" name="yt_shape_14047"/>
          <p:cNvSpPr txBox="1"/>
          <p:nvPr/>
        </p:nvSpPr>
        <p:spPr>
          <a:xfrm>
            <a:off x="540119" y="361668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（洛阳东方二中月考）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在四张反面无差别的卡片上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其正面分别印有线段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fc0a"/>
              </a:rPr>
              <a:t>等边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平行四边形和正六边形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现将四张卡片的正面朝下放置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fab2"/>
              </a:rPr>
              <a:t>洗匀后从中随机抽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取两张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则抽到的卡片正面图形都是轴对称图形的概率为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48" name="yt_table_14048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4969286"/>
                  </p:ext>
                </p:extLst>
              </p:nvPr>
            </p:nvGraphicFramePr>
            <p:xfrm>
              <a:off x="540047" y="5056248"/>
              <a:ext cx="7066916" cy="63500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5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5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5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048" name="yt_table_14048" descr="{&quot;rangeId&quot;:3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4969286"/>
                  </p:ext>
                </p:extLst>
              </p:nvPr>
            </p:nvGraphicFramePr>
            <p:xfrm>
              <a:off x="540047" y="5056248"/>
              <a:ext cx="7066916" cy="63500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5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5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5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56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811032" title="H_26.259764">
            <a:extLst>
              <a:ext uri="{FF2B5EF4-FFF2-40B4-BE49-F238E27FC236}">
                <a16:creationId xmlns:a16="http://schemas.microsoft.com/office/drawing/2014/main" id="{EE482E2D-EEC0-100E-7340-D982C94D72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12468F-6C4A-371A-DC34-D39E0F7272F5}"/>
              </a:ext>
            </a:extLst>
          </p:cNvPr>
          <p:cNvSpPr txBox="1"/>
          <p:nvPr/>
        </p:nvSpPr>
        <p:spPr>
          <a:xfrm>
            <a:off x="38029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F758D7-DD3B-D6E7-341C-955A92FD43C1}"/>
              </a:ext>
            </a:extLst>
          </p:cNvPr>
          <p:cNvSpPr txBox="1"/>
          <p:nvPr/>
        </p:nvSpPr>
        <p:spPr>
          <a:xfrm>
            <a:off x="8679707" y="45208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9" name="yt_shape_1409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98" name="yt_image_1409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01" name="yt_shape_14101"/>
          <p:cNvSpPr txBox="1"/>
          <p:nvPr/>
        </p:nvSpPr>
        <p:spPr>
          <a:xfrm>
            <a:off x="540120" y="1431377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乙两个可以自由转动的均匀的转盘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c5cb"/>
              </a:rPr>
              <a:t>甲转盘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个面积相等的扇形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乙转盘被分成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个面积相等的扇形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666f"/>
              </a:rPr>
              <a:t>每一个扇形都标有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相应的数字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同时转动两个转盘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当转盘停止后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542cc"/>
              </a:rPr>
              <a:t>设甲转盘中指针所指区域内的数字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乙转盘中指针所指区域内的数字为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若指针指在边界线上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重转一次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7023"/>
              </a:rPr>
              <a:t>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到指针指向一个区域为止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102" name="yt_image_14102" title="H_107.1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856" y="4077072"/>
            <a:ext cx="2414437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108" name="yt_table_14108" title="H_399.35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9035099"/>
                  </p:ext>
                </p:extLst>
              </p:nvPr>
            </p:nvGraphicFramePr>
            <p:xfrm>
              <a:off x="540001" y="1773422"/>
              <a:ext cx="11111997" cy="318655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8359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28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56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8823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375579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1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　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1_cb251"/>
                            </a:rPr>
                            <a:t>转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5b298"/>
                            </a:rPr>
                            <a:t>盘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5b298"/>
                            </a:rPr>
                            <a:t>乙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4750a"/>
                            </a:rPr>
                            <a:t>转盘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甲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1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2_ae9bf"/>
                            </a:rPr>
                            <a:t>（－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2_89d3b"/>
                            </a:rPr>
                            <a:t>，</a:t>
                          </a:r>
                          <a:endParaRPr lang="en-US" altLang="zh-CN" sz="2400" b="0" i="0" u="none" smtClean="0">
                            <a:solidFill>
                              <a:srgbClr val="FF0000"/>
                            </a:solidFill>
                            <a:effectLst/>
                            <a:latin typeface="宋体" pitchFamily="24"/>
                            <a:ea typeface="宋体" pitchFamily="24"/>
                            <a:sym typeface="_⨹_2_89d3b"/>
                          </a:endParaRPr>
                        </a:p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2_89d3b"/>
                            </a:rPr>
                            <a:t>－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2_6ba86"/>
                            </a:rPr>
                            <a:t>（－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1c782"/>
                            </a:rPr>
                            <a:t>，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2_788f5"/>
                            </a:rPr>
                            <a:t>（－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27bf8"/>
                            </a:rPr>
                            <a:t>，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FF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  <a:sym typeface="_⨹_1_9f83d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2_71856"/>
                            </a:rPr>
                            <a:t>，</a:t>
                          </a:r>
                          <a:endParaRPr lang="en-US" altLang="zh-CN" sz="2400" b="0" i="0" u="none" smtClean="0">
                            <a:solidFill>
                              <a:srgbClr val="FF0000"/>
                            </a:solidFill>
                            <a:effectLst/>
                            <a:latin typeface="宋体" pitchFamily="24"/>
                            <a:ea typeface="宋体" pitchFamily="24"/>
                            <a:sym typeface="_⨹_2_71856"/>
                          </a:endParaRPr>
                        </a:p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2_71856"/>
                            </a:rPr>
                            <a:t>－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FF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  <a:sym typeface="_⨹_1_189c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996ad"/>
                            </a:rPr>
                            <a:t>，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FF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  <a:sym typeface="_⨹_1_fa9df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b2687"/>
                            </a:rPr>
                            <a:t>，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FF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51989"/>
                            </a:rPr>
                            <a:t>，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18af6"/>
                            </a:rPr>
                            <a:t>1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f3b99"/>
                            </a:rPr>
                            <a:t>，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7a785"/>
                            </a:rPr>
                            <a:t>1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9b9e9"/>
                            </a:rPr>
                            <a:t>，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9975958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108" name="yt_table_14108" title="H_399.35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9035099"/>
                  </p:ext>
                </p:extLst>
              </p:nvPr>
            </p:nvGraphicFramePr>
            <p:xfrm>
              <a:off x="540001" y="1773422"/>
              <a:ext cx="11111997" cy="318655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8359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28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56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8823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375579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1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　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1_cb251"/>
                            </a:rPr>
                            <a:t>转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5b298"/>
                            </a:rPr>
                            <a:t>盘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5b298"/>
                            </a:rPr>
                            <a:t>乙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4750a"/>
                            </a:rPr>
                            <a:t>转盘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甲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1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22960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2_ae9bf"/>
                            </a:rPr>
                            <a:t>（－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2_89d3b"/>
                            </a:rPr>
                            <a:t>，</a:t>
                          </a:r>
                          <a:endParaRPr lang="en-US" altLang="zh-CN" sz="2400" b="0" i="0" u="none" smtClean="0">
                            <a:solidFill>
                              <a:srgbClr val="FF0000"/>
                            </a:solidFill>
                            <a:effectLst/>
                            <a:latin typeface="宋体" pitchFamily="24"/>
                            <a:ea typeface="宋体" pitchFamily="24"/>
                            <a:sym typeface="_⨹_2_89d3b"/>
                          </a:endParaRPr>
                        </a:p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2_89d3b"/>
                            </a:rPr>
                            <a:t>－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2_6ba86"/>
                            </a:rPr>
                            <a:t>（－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1c782"/>
                            </a:rPr>
                            <a:t>，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2_788f5"/>
                            </a:rPr>
                            <a:t>（－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27bf8"/>
                            </a:rPr>
                            <a:t>，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73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4" t="-175625" r="-490615" b="-7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9155" t="-175625" r="-433803" b="-7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8382" t="-175625" r="-352941" b="-7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53216" t="-175625" r="-180702" b="-7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95786" t="-175625" r="-162" b="-72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928"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51989"/>
                            </a:rPr>
                            <a:t>，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18af6"/>
                            </a:rPr>
                            <a:t>1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f3b99"/>
                            </a:rPr>
                            <a:t>，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7a785"/>
                            </a:rPr>
                            <a:t>1</a:t>
                          </a:r>
                          <a:r>
                            <a:rPr lang="zh-CN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9b9e9"/>
                            </a:rPr>
                            <a:t>，</a:t>
                          </a:r>
                          <a:r>
                            <a:rPr lang="en-US" altLang="zh-CN" sz="2400" b="0" i="0" u="none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997595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yt_shape_14104"/>
          <p:cNvSpPr txBox="1"/>
          <p:nvPr/>
        </p:nvSpPr>
        <p:spPr>
          <a:xfrm>
            <a:off x="449989" y="831222"/>
            <a:ext cx="8415765" cy="15896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请你用列表的方法求出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）列表如下：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534454-375F-0600-C3E1-2AE567DDDCE1}"/>
              </a:ext>
            </a:extLst>
          </p:cNvPr>
          <p:cNvSpPr txBox="1"/>
          <p:nvPr/>
        </p:nvSpPr>
        <p:spPr>
          <a:xfrm>
            <a:off x="449989" y="1196752"/>
            <a:ext cx="3075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）列表如下：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112"/>
              <p:cNvSpPr txBox="1"/>
              <p:nvPr/>
            </p:nvSpPr>
            <p:spPr>
              <a:xfrm>
                <a:off x="540000" y="5059982"/>
                <a:ext cx="10417917" cy="11263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由表可知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所有等可能出现的结果有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的情况有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41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59982"/>
                <a:ext cx="10417917" cy="1126399"/>
              </a:xfrm>
              <a:prstGeom prst="rect">
                <a:avLst/>
              </a:prstGeom>
              <a:blipFill>
                <a:blip r:embed="rId3"/>
                <a:stretch>
                  <a:fillRect l="-1814" t="-4324" r="-761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F12F1F8-20E9-B6FA-8AEE-A1752412AD5C}"/>
              </a:ext>
            </a:extLst>
          </p:cNvPr>
          <p:cNvSpPr txBox="1"/>
          <p:nvPr/>
        </p:nvSpPr>
        <p:spPr>
          <a:xfrm>
            <a:off x="449989" y="5013176"/>
            <a:ext cx="10497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由表可知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所有等可能出现的结果有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其中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的情况有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9F80287-9995-1F15-729B-77692949B066}"/>
                  </a:ext>
                </a:extLst>
              </p:cNvPr>
              <p:cNvSpPr txBox="1"/>
              <p:nvPr/>
            </p:nvSpPr>
            <p:spPr>
              <a:xfrm>
                <a:off x="449989" y="5488664"/>
                <a:ext cx="49584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9F80287-9995-1F15-729B-77692949B0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88664"/>
                <a:ext cx="4958461" cy="733629"/>
              </a:xfrm>
              <a:prstGeom prst="rect">
                <a:avLst/>
              </a:prstGeom>
              <a:blipFill>
                <a:blip r:embed="rId4"/>
                <a:stretch>
                  <a:fillRect l="-1968" r="-1968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4102" title="H_107.1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36360" y="5578332"/>
            <a:ext cx="2071315" cy="116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yt_shape_14104"/>
          <p:cNvSpPr txBox="1"/>
          <p:nvPr/>
        </p:nvSpPr>
        <p:spPr>
          <a:xfrm>
            <a:off x="540000" y="975238"/>
            <a:ext cx="8415765" cy="15896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图象上的概率为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）列表如下：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8050F64-A214-8028-E8C5-E1D3132C6923}"/>
                  </a:ext>
                </a:extLst>
              </p:cNvPr>
              <p:cNvSpPr txBox="1"/>
              <p:nvPr/>
            </p:nvSpPr>
            <p:spPr>
              <a:xfrm>
                <a:off x="8328248" y="788716"/>
                <a:ext cx="533145" cy="7200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8050F64-A214-8028-E8C5-E1D3132C69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8248" y="788716"/>
                <a:ext cx="533145" cy="720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4102" title="H_107.1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9674" y="2204864"/>
            <a:ext cx="3692651" cy="208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9" name="yt_shape_14049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（武汉市中考）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某校即将举行田径运动会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体育达人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跳高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99ce"/>
              </a:rPr>
              <a:t>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四个项目中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随机选择两项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则他选择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5f6d5"/>
              </a:rPr>
              <a:t>400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两个项目的概率是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50" name="yt_table_14050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9126960"/>
                  </p:ext>
                </p:extLst>
              </p:nvPr>
            </p:nvGraphicFramePr>
            <p:xfrm>
              <a:off x="540047" y="2339566"/>
              <a:ext cx="7195504" cy="67443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5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5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5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7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050" name="yt_table_14050" descr="{&quot;rangeId&quot;:4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9126960"/>
                  </p:ext>
                </p:extLst>
              </p:nvPr>
            </p:nvGraphicFramePr>
            <p:xfrm>
              <a:off x="540047" y="2339566"/>
              <a:ext cx="7195504" cy="63557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5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5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5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760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7879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227" r="-16104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612" r="-6055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9646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51" name="yt_shape_14051"/>
              <p:cNvSpPr txBox="1"/>
              <p:nvPr/>
            </p:nvSpPr>
            <p:spPr>
              <a:xfrm>
                <a:off x="540000" y="3025785"/>
                <a:ext cx="8771632" cy="2563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丙三名同学站成一排拍合影照留念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请按从左向右的顺序列出所有可能站位的结果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）甲乙丙，甲丙乙，乙甲丙，乙丙甲，丙甲乙，丙乙甲；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求出甲同学站在中间位置的概率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（甲同学站在中间）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51" name="yt_shape_14051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25785"/>
                <a:ext cx="8771632" cy="2563266"/>
              </a:xfrm>
              <a:prstGeom prst="rect">
                <a:avLst/>
              </a:prstGeom>
              <a:blipFill>
                <a:blip r:embed="rId3"/>
                <a:stretch>
                  <a:fillRect l="-2156" t="-1900" r="-1182" b="-3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D8C1617-D3BF-C454-EBC4-8900D52A95F4}"/>
              </a:ext>
            </a:extLst>
          </p:cNvPr>
          <p:cNvSpPr txBox="1"/>
          <p:nvPr/>
        </p:nvSpPr>
        <p:spPr>
          <a:xfrm>
            <a:off x="41077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2497CC-0EF6-791F-162D-A5DF051A4D43}"/>
              </a:ext>
            </a:extLst>
          </p:cNvPr>
          <p:cNvSpPr txBox="1"/>
          <p:nvPr/>
        </p:nvSpPr>
        <p:spPr>
          <a:xfrm>
            <a:off x="449989" y="3929955"/>
            <a:ext cx="886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）甲乙丙，甲丙乙，乙甲丙，乙丙甲，丙甲乙，丙乙甲；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4DA1005-7891-480D-CBFA-E3A434323DD8}"/>
                  </a:ext>
                </a:extLst>
              </p:cNvPr>
              <p:cNvSpPr txBox="1"/>
              <p:nvPr/>
            </p:nvSpPr>
            <p:spPr>
              <a:xfrm>
                <a:off x="449989" y="4880931"/>
                <a:ext cx="57093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（甲同学站在中间）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5, 'hasSerialNum': 1}">
                <a:extLst>
                  <a:ext uri="{FF2B5EF4-FFF2-40B4-BE49-F238E27FC236}">
                    <a16:creationId xmlns:a16="http://schemas.microsoft.com/office/drawing/2014/main" id="{14DA1005-7891-480D-CBFA-E3A434323D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80931"/>
                <a:ext cx="5709348" cy="730136"/>
              </a:xfrm>
              <a:prstGeom prst="rect">
                <a:avLst/>
              </a:prstGeom>
              <a:blipFill>
                <a:blip r:embed="rId4"/>
                <a:stretch>
                  <a:fillRect l="-1709" r="-170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7" name="yt_shape_14057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用频率估计概率</a:t>
            </a:r>
          </a:p>
        </p:txBody>
      </p:sp>
      <p:sp>
        <p:nvSpPr>
          <p:cNvPr id="14058" name="yt_shape_1405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在大量重复试验中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关于随机事件发生的频率与概率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bf1b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59" name="yt_table_1405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611116"/>
              </p:ext>
            </p:extLst>
          </p:nvPr>
        </p:nvGraphicFramePr>
        <p:xfrm>
          <a:off x="540047" y="2348869"/>
          <a:ext cx="7662864" cy="1901952"/>
        </p:xfrm>
        <a:graphic>
          <a:graphicData uri="http://schemas.openxmlformats.org/drawingml/2006/table">
            <a:tbl>
              <a:tblPr/>
              <a:tblGrid>
                <a:gridCol w="7662864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频率就是概率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频率与试验次数无关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概率是随机的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与频率无关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随着试验次数的增加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频率一般会越来越接近概率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0"/>
                  </a:ext>
                </a:extLst>
              </a:tr>
            </a:tbl>
          </a:graphicData>
        </a:graphic>
      </p:graphicFrame>
      <p:pic>
        <p:nvPicPr>
          <p:cNvPr id="3" name="yt_shape_1714121811099" title="H_26.259764">
            <a:extLst>
              <a:ext uri="{FF2B5EF4-FFF2-40B4-BE49-F238E27FC236}">
                <a16:creationId xmlns:a16="http://schemas.microsoft.com/office/drawing/2014/main" id="{8893D86F-318F-ED2E-BC75-ED0E5153F6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51B4FC-B08E-5D70-54CE-C534EBB8FC4B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1" name="yt_shape_14061"/>
          <p:cNvSpPr txBox="1"/>
          <p:nvPr/>
        </p:nvSpPr>
        <p:spPr>
          <a:xfrm>
            <a:off x="540000" y="764704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（扬州市中考）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扬州某毛绒玩具厂对一批毛绒玩具进行质量抽检的结果如下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62" name="yt_table_14062" title="H_401.8303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8008388"/>
                  </p:ext>
                </p:extLst>
              </p:nvPr>
            </p:nvGraphicFramePr>
            <p:xfrm>
              <a:off x="540000" y="1277480"/>
              <a:ext cx="11111998" cy="463305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61319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3854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6025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4_bf221"/>
                            </a:rPr>
                            <a:t>抽取的毛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绒玩具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3_b88d8"/>
                            </a:rPr>
                            <a:t>优等品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的频数</a:t>
                          </a:r>
                          <a:r>
                            <a:rPr lang="en-US" altLang="zh-CN" sz="1500" b="0" i="1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优等号的频率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0.940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462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1379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0.919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1846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2770394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62" name="yt_table_14062" title="H_401.8303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8008388"/>
                  </p:ext>
                </p:extLst>
              </p:nvPr>
            </p:nvGraphicFramePr>
            <p:xfrm>
              <a:off x="540000" y="1277480"/>
              <a:ext cx="11111998" cy="463305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61319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3854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6025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863283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4_bf221"/>
                            </a:rPr>
                            <a:t>抽取的毛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绒玩具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3_b88d8"/>
                            </a:rPr>
                            <a:t>优等品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的频数</a:t>
                          </a:r>
                          <a:r>
                            <a:rPr lang="en-US" altLang="zh-CN" sz="1500" b="0" i="1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1473" t="-6338" r="-78" b="-4521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0.940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462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1379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0.919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93776"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1846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fontAlgn="ctr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2770394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yt_shape_14066"/>
          <p:cNvSpPr txBox="1"/>
          <p:nvPr/>
        </p:nvSpPr>
        <p:spPr>
          <a:xfrm>
            <a:off x="540119" y="59134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从这批玩具中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任意抽取的一个毛绒玩具是优等品的概率的估计值是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e377,isEnd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CF5099-B92C-0258-1B42-F6DB23658369}"/>
              </a:ext>
            </a:extLst>
          </p:cNvPr>
          <p:cNvSpPr txBox="1"/>
          <p:nvPr/>
        </p:nvSpPr>
        <p:spPr>
          <a:xfrm>
            <a:off x="10203707" y="5866643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7" name="yt_shape_14067"/>
          <p:cNvSpPr txBox="1"/>
          <p:nvPr/>
        </p:nvSpPr>
        <p:spPr>
          <a:xfrm>
            <a:off x="540000" y="900000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对频率与概率的关系理解不透彻而出错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68" name="yt_shape_14068"/>
              <p:cNvSpPr txBox="1"/>
              <p:nvPr/>
            </p:nvSpPr>
            <p:spPr>
              <a:xfrm>
                <a:off x="540119" y="1389434"/>
                <a:ext cx="11492915" cy="16014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某鱼塘里养了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条鲤鱼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若干条草鱼和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条罗非鱼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781a7,isEnd"/>
                  </a:rPr>
                  <a:t>该鱼塘主通过多次捕捞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试验后发现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捕捞到草鱼的频率稳定在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左右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297cf,isEnd"/>
                  </a:rPr>
                  <a:t>若该鱼塘主随机在鱼塘捕捞一条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则捞到鲤鱼的概率约为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68" name="yt_shape_140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601464"/>
              </a:xfrm>
              <a:prstGeom prst="rect">
                <a:avLst/>
              </a:prstGeom>
              <a:blipFill>
                <a:blip r:embed="rId2"/>
                <a:stretch>
                  <a:fillRect l="-1645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811164" title="H_26.259764">
            <a:extLst>
              <a:ext uri="{FF2B5EF4-FFF2-40B4-BE49-F238E27FC236}">
                <a16:creationId xmlns:a16="http://schemas.microsoft.com/office/drawing/2014/main" id="{B45FB892-65C2-B1D8-64B5-0E817D1E6E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FFB795-69D3-0F98-EBA7-C685CDA843D8}"/>
                  </a:ext>
                </a:extLst>
              </p:cNvPr>
              <p:cNvSpPr txBox="1"/>
              <p:nvPr/>
            </p:nvSpPr>
            <p:spPr>
              <a:xfrm>
                <a:off x="4460133" y="2132856"/>
                <a:ext cx="661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FFB795-69D3-0F98-EBA7-C685CDA843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0133" y="2132856"/>
                <a:ext cx="661099" cy="7286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1" name="yt_shape_1407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70" name="yt_image_14070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73" name="yt_shape_14073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某小组做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用频率估计概率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的试验时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统计了某一结果出现的频率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aa97"/>
              </a:rPr>
              <a:t>绘制了如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图所示的折线统计图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则符合这一结果的试验最有可能的是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75" name="yt_table_14075_skip" title="H_224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467528"/>
              </p:ext>
            </p:extLst>
          </p:nvPr>
        </p:nvGraphicFramePr>
        <p:xfrm>
          <a:off x="540047" y="2441600"/>
          <a:ext cx="8465634" cy="2852928"/>
        </p:xfrm>
        <a:graphic>
          <a:graphicData uri="http://schemas.openxmlformats.org/drawingml/2006/table">
            <a:tbl>
              <a:tblPr/>
              <a:tblGrid>
                <a:gridCol w="8465634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掷一个质地均匀的正六面体骰子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向上的面点数是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一副去掉大小王的普通扑克牌洗匀后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9_8f2e6"/>
                        </a:rPr>
                        <a:t>从中任抽一张牌的花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色是红桃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石头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剪刀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的游戏中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小明随机出的是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剪刀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暗箱中有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个红球和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个黄球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它们只有颜色上的区别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c22eb"/>
                        </a:rPr>
                        <a:t>从中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任取一球是黄球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4"/>
                  </a:ext>
                </a:extLst>
              </a:tr>
            </a:tbl>
          </a:graphicData>
        </a:graphic>
      </p:graphicFrame>
      <p:pic>
        <p:nvPicPr>
          <p:cNvPr id="14074" name="yt_image_14074_skip" title="H_134.4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3520" y="2708920"/>
            <a:ext cx="2646230" cy="1707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7A0117-1FEE-5CE8-38DD-61579494D9C1}"/>
              </a:ext>
            </a:extLst>
          </p:cNvPr>
          <p:cNvSpPr txBox="1"/>
          <p:nvPr/>
        </p:nvSpPr>
        <p:spPr>
          <a:xfrm>
            <a:off x="898450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7" name="yt_shape_14077"/>
              <p:cNvSpPr txBox="1"/>
              <p:nvPr/>
            </p:nvSpPr>
            <p:spPr>
              <a:xfrm>
                <a:off x="540119" y="900000"/>
                <a:ext cx="11492915" cy="20821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（数学文化）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中国古代的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论语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孟子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a51c,isEnd"/>
                  </a:rPr>
                  <a:t>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它是儒家思想的核心著作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是中国传统文化的重要组成部分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07c19,isEnd"/>
                  </a:rPr>
                  <a:t>若从这四部著作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中随机抽取两本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先随机抽取一本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不放回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再随机抽取另一本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cd0bb,isEnd"/>
                  </a:rPr>
                  <a:t>则抽取的两本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恰好是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论语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77" name="yt_shape_140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2173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82" name="yt_shape_14082"/>
          <p:cNvSpPr txBox="1"/>
          <p:nvPr/>
        </p:nvSpPr>
        <p:spPr>
          <a:xfrm>
            <a:off x="540000" y="518387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79" name="yt_shape_14079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1779" y="3185325"/>
            <a:ext cx="1948440" cy="1948194"/>
            <a:chOff x="0" y="0"/>
            <a:chExt cx="1948440" cy="1948194"/>
          </a:xfrm>
        </p:grpSpPr>
        <p:pic>
          <p:nvPicPr>
            <p:cNvPr id="2" name="yt_image_1407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8440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81" name="yt_shape_14081"/>
            <p:cNvSpPr txBox="1"/>
            <p:nvPr/>
          </p:nvSpPr>
          <p:spPr>
            <a:xfrm>
              <a:off x="440939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5AD3DE-A320-F31C-231B-5B40A816CC7E}"/>
                  </a:ext>
                </a:extLst>
              </p:cNvPr>
              <p:cNvSpPr txBox="1"/>
              <p:nvPr/>
            </p:nvSpPr>
            <p:spPr>
              <a:xfrm>
                <a:off x="5679333" y="2132856"/>
                <a:ext cx="661099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5AD3DE-A320-F31C-231B-5B40A816CC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9333" y="2132856"/>
                <a:ext cx="661099" cy="7291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3" name="yt_shape_1408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（扬州市中考）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一张圆桌旁设有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丙先坐在了如图所示的座位上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e63d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人等可能地坐到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087" name="yt_shape_14087"/>
          <p:cNvSpPr txBox="1"/>
          <p:nvPr/>
        </p:nvSpPr>
        <p:spPr>
          <a:xfrm>
            <a:off x="540000" y="405377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84" name="yt_shape_14084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8185" y="2011799"/>
            <a:ext cx="1595628" cy="1991628"/>
            <a:chOff x="0" y="0"/>
            <a:chExt cx="1595628" cy="1991628"/>
          </a:xfrm>
        </p:grpSpPr>
        <p:pic>
          <p:nvPicPr>
            <p:cNvPr id="2" name="yt_image_14084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5628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86" name="yt_shape_14086"/>
            <p:cNvSpPr txBox="1"/>
            <p:nvPr/>
          </p:nvSpPr>
          <p:spPr>
            <a:xfrm>
              <a:off x="188350" y="16316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088" name="yt_shape_14088"/>
              <p:cNvSpPr txBox="1"/>
              <p:nvPr/>
            </p:nvSpPr>
            <p:spPr>
              <a:xfrm>
                <a:off x="540000" y="4463060"/>
                <a:ext cx="530433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甲坐在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号座位的概率是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88" name="yt_shape_140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63060"/>
                <a:ext cx="5304337" cy="641201"/>
              </a:xfrm>
              <a:prstGeom prst="rect">
                <a:avLst/>
              </a:prstGeom>
              <a:blipFill>
                <a:blip r:embed="rId3"/>
                <a:stretch>
                  <a:fillRect l="-3563" r="-252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7DC8F4-728A-E033-F05B-986DA00BFC2E}"/>
                  </a:ext>
                </a:extLst>
              </p:cNvPr>
              <p:cNvSpPr txBox="1"/>
              <p:nvPr/>
            </p:nvSpPr>
            <p:spPr>
              <a:xfrm>
                <a:off x="4917214" y="4221088"/>
                <a:ext cx="661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7DC8F4-728A-E033-F05B-986DA00BFC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7214" y="4221088"/>
                <a:ext cx="661099" cy="7286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0" name="yt_shape_14090"/>
          <p:cNvSpPr txBox="1"/>
          <p:nvPr/>
        </p:nvSpPr>
        <p:spPr>
          <a:xfrm>
            <a:off x="540000" y="900000"/>
            <a:ext cx="7925246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用画树状图或列表的方法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求甲与乙相邻而坐的概率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解：画树状图如图：</a:t>
            </a:r>
          </a:p>
        </p:txBody>
      </p:sp>
      <p:sp>
        <p:nvSpPr>
          <p:cNvPr id="14093" name="yt_shape_14093"/>
          <p:cNvSpPr txBox="1"/>
          <p:nvPr/>
        </p:nvSpPr>
        <p:spPr>
          <a:xfrm>
            <a:off x="540000" y="1994491"/>
            <a:ext cx="3363678" cy="9635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50" b="0" i="0" u="none" spc="-5350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  <a:r>
              <a:rPr lang="en-US" altLang="zh-CN" sz="5350" b="0" i="0" u="none" spc="24892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</a:p>
        </p:txBody>
      </p:sp>
      <p:pic>
        <p:nvPicPr>
          <p:cNvPr id="14092" name="yt_image_14092" title="H_83.7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94491"/>
            <a:ext cx="3328826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95" name="yt_shape_14095"/>
              <p:cNvSpPr txBox="1"/>
              <p:nvPr/>
            </p:nvSpPr>
            <p:spPr>
              <a:xfrm>
                <a:off x="540000" y="3109177"/>
                <a:ext cx="8925520" cy="1122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种等可能的结果，甲与乙两同学恰好相邻而坐的结果有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甲与乙相邻而坐的概率为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95" name="yt_shape_14095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9177"/>
                <a:ext cx="8925520" cy="1122295"/>
              </a:xfrm>
              <a:prstGeom prst="rect">
                <a:avLst/>
              </a:prstGeom>
              <a:blipFill>
                <a:blip r:embed="rId3"/>
                <a:stretch>
                  <a:fillRect l="-2117" t="-4348" r="-109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EBEB4B9-F065-ABAC-8CF7-6FF10CC309A4}"/>
              </a:ext>
            </a:extLst>
          </p:cNvPr>
          <p:cNvSpPr txBox="1"/>
          <p:nvPr/>
        </p:nvSpPr>
        <p:spPr>
          <a:xfrm>
            <a:off x="449989" y="1328682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解：画树状图如图：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4EE1B7-AC7B-BE2F-A96D-3AFD8E3EE5CF}"/>
              </a:ext>
            </a:extLst>
          </p:cNvPr>
          <p:cNvSpPr txBox="1"/>
          <p:nvPr/>
        </p:nvSpPr>
        <p:spPr>
          <a:xfrm>
            <a:off x="449989" y="3062371"/>
            <a:ext cx="901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种等可能的结果，甲与乙两同学恰好相邻而坐的结果有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716F602-54F6-9F5F-DF85-7D98BAF5B49A}"/>
                  </a:ext>
                </a:extLst>
              </p:cNvPr>
              <p:cNvSpPr txBox="1"/>
              <p:nvPr/>
            </p:nvSpPr>
            <p:spPr>
              <a:xfrm>
                <a:off x="449989" y="3537859"/>
                <a:ext cx="52521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甲与乙相邻而坐的概率为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6716F602-54F6-9F5F-DF85-7D98BAF5B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7859"/>
                <a:ext cx="5252148" cy="729565"/>
              </a:xfrm>
              <a:prstGeom prst="rect">
                <a:avLst/>
              </a:prstGeom>
              <a:blipFill>
                <a:blip r:embed="rId4"/>
                <a:stretch>
                  <a:fillRect l="-1858" r="-185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yt_shape_14084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7799" y="1879992"/>
            <a:ext cx="1595628" cy="1991628"/>
            <a:chOff x="0" y="0"/>
            <a:chExt cx="1595628" cy="1991628"/>
          </a:xfrm>
        </p:grpSpPr>
        <p:pic>
          <p:nvPicPr>
            <p:cNvPr id="10" name="yt_image_14084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95628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4086"/>
            <p:cNvSpPr txBox="1"/>
            <p:nvPr/>
          </p:nvSpPr>
          <p:spPr>
            <a:xfrm>
              <a:off x="188350" y="16316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1057</Words>
  <Application>Microsoft Office PowerPoint</Application>
  <PresentationFormat>宽屏</PresentationFormat>
  <Paragraphs>130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69" baseType="lpstr">
      <vt:lpstr>,isEnd</vt:lpstr>
      <vt:lpstr>_⨹_1_099ce</vt:lpstr>
      <vt:lpstr>_⨹_1_189c2</vt:lpstr>
      <vt:lpstr>_⨹_1_18af6</vt:lpstr>
      <vt:lpstr>_⨹_1_1c782</vt:lpstr>
      <vt:lpstr>_⨹_1_27bf8</vt:lpstr>
      <vt:lpstr>_⨹_1_3e63d</vt:lpstr>
      <vt:lpstr>_⨹_1_51989</vt:lpstr>
      <vt:lpstr>_⨹_1_5a51c,isEnd</vt:lpstr>
      <vt:lpstr>_⨹_1_67023</vt:lpstr>
      <vt:lpstr>_⨹_1_7a785</vt:lpstr>
      <vt:lpstr>_⨹_1_996ad</vt:lpstr>
      <vt:lpstr>_⨹_1_9b9e9</vt:lpstr>
      <vt:lpstr>_⨹_1_9e377,isEnd</vt:lpstr>
      <vt:lpstr>_⨹_1_9f83d</vt:lpstr>
      <vt:lpstr>_⨹_1_b2687</vt:lpstr>
      <vt:lpstr>_⨹_1_cb251</vt:lpstr>
      <vt:lpstr>_⨹_1_f3b99</vt:lpstr>
      <vt:lpstr>_⨹_1_fa9df</vt:lpstr>
      <vt:lpstr>_⨹_10_781a7,isEnd</vt:lpstr>
      <vt:lpstr>_⨹_14_297cf,isEnd</vt:lpstr>
      <vt:lpstr>_⨹_15_542cc</vt:lpstr>
      <vt:lpstr>_⨹_2_4750a</vt:lpstr>
      <vt:lpstr>_⨹_2_4fc0a</vt:lpstr>
      <vt:lpstr>_⨹_2_5b298</vt:lpstr>
      <vt:lpstr>_⨹_2_6ba86</vt:lpstr>
      <vt:lpstr>_⨹_2_71856</vt:lpstr>
      <vt:lpstr>_⨹_2_788f5</vt:lpstr>
      <vt:lpstr>_⨹_2_89d3b</vt:lpstr>
      <vt:lpstr>_⨹_2_96b84</vt:lpstr>
      <vt:lpstr>_⨹_2_ae9bf</vt:lpstr>
      <vt:lpstr>_⨹_2_c22eb</vt:lpstr>
      <vt:lpstr>_⨹_3_5c5cb</vt:lpstr>
      <vt:lpstr>_⨹_3_5f6d5</vt:lpstr>
      <vt:lpstr>_⨹_3_b88d8</vt:lpstr>
      <vt:lpstr>_⨹_4_7aa97</vt:lpstr>
      <vt:lpstr>_⨹_4_bf221</vt:lpstr>
      <vt:lpstr>_⨹_6_cd0bb,isEnd</vt:lpstr>
      <vt:lpstr>_⨹_7_07c19,isEnd</vt:lpstr>
      <vt:lpstr>_⨹_8_2fab2</vt:lpstr>
      <vt:lpstr>_⨹_8_6666f</vt:lpstr>
      <vt:lpstr>_⨹_8_bbf1b</vt:lpstr>
      <vt:lpstr>_⨹_9_8f2e6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2024-04-28T05:15:42Z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