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1"/>
  </p:notesMasterIdLst>
  <p:sldIdLst>
    <p:sldId id="303" r:id="rId3"/>
    <p:sldId id="305" r:id="rId4"/>
    <p:sldId id="306" r:id="rId5"/>
    <p:sldId id="307" r:id="rId6"/>
    <p:sldId id="323" r:id="rId7"/>
    <p:sldId id="308" r:id="rId8"/>
    <p:sldId id="310" r:id="rId9"/>
    <p:sldId id="311" r:id="rId10"/>
    <p:sldId id="324" r:id="rId11"/>
    <p:sldId id="313" r:id="rId12"/>
    <p:sldId id="315" r:id="rId13"/>
    <p:sldId id="317" r:id="rId14"/>
    <p:sldId id="318" r:id="rId15"/>
    <p:sldId id="325" r:id="rId16"/>
    <p:sldId id="326" r:id="rId17"/>
    <p:sldId id="320" r:id="rId18"/>
    <p:sldId id="321" r:id="rId19"/>
    <p:sldId id="256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E696F-9399-4DF9-8AF0-57F07937765D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20CAE-CBCD-4196-8819-03BA8F892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111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520CAE-CBCD-4196-8819-03BA8F892A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510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" name="yt_shape_1310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06" name="yt_image_13106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9" name="yt_shape_13109"/>
          <p:cNvSpPr txBox="1"/>
          <p:nvPr/>
        </p:nvSpPr>
        <p:spPr>
          <a:xfrm>
            <a:off x="540000" y="1482165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直角三角形斜边上的中线等于斜边的一半</a:t>
            </a:r>
          </a:p>
        </p:txBody>
      </p:sp>
      <p:sp>
        <p:nvSpPr>
          <p:cNvPr id="13110" name="yt_shape_13110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c951"/>
              </a:rPr>
              <a:t>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14" name="yt_table_1311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338802"/>
              </p:ext>
            </p:extLst>
          </p:nvPr>
        </p:nvGraphicFramePr>
        <p:xfrm>
          <a:off x="540047" y="2931034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grpSp>
        <p:nvGrpSpPr>
          <p:cNvPr id="13111" name="yt_shape_13111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2780928"/>
            <a:ext cx="1670191" cy="1603008"/>
            <a:chOff x="0" y="0"/>
            <a:chExt cx="1670191" cy="1603008"/>
          </a:xfrm>
        </p:grpSpPr>
        <p:pic>
          <p:nvPicPr>
            <p:cNvPr id="2" name="yt_image_1311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0191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3" name="yt_shape_13113"/>
            <p:cNvSpPr txBox="1"/>
            <p:nvPr/>
          </p:nvSpPr>
          <p:spPr>
            <a:xfrm>
              <a:off x="301814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684566">
            <a:extLst>
              <a:ext uri="{FF2B5EF4-FFF2-40B4-BE49-F238E27FC236}">
                <a16:creationId xmlns:a16="http://schemas.microsoft.com/office/drawing/2014/main" id="{8CD6806E-9677-2074-7C69-1ED0E7B0DB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49DEFCA-D705-C427-5E3C-996D567ED253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0" name="yt_shape_13160"/>
          <p:cNvSpPr txBox="1"/>
          <p:nvPr/>
        </p:nvSpPr>
        <p:spPr>
          <a:xfrm>
            <a:off x="540000" y="900000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斜边的长度不确定，需要进行分类讨论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61" name="yt_shape_13161"/>
              <p:cNvSpPr txBox="1"/>
              <p:nvPr/>
            </p:nvSpPr>
            <p:spPr>
              <a:xfrm>
                <a:off x="540119" y="1389434"/>
                <a:ext cx="11492915" cy="11143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（安阳八中月考）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则斜边上的中线长为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4961,H:53.48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4961,H:53.48,isEnd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61" name="yt_shape_131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14344"/>
              </a:xfrm>
              <a:prstGeom prst="rect">
                <a:avLst/>
              </a:prstGeom>
              <a:blipFill>
                <a:blip r:embed="rId2"/>
                <a:stretch>
                  <a:fillRect l="-1645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684730" title="H_26.259764">
            <a:extLst>
              <a:ext uri="{FF2B5EF4-FFF2-40B4-BE49-F238E27FC236}">
                <a16:creationId xmlns:a16="http://schemas.microsoft.com/office/drawing/2014/main" id="{76CF4980-DAC4-FFFB-F3B2-5877A6F551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210287C-D538-2CA2-808E-DD2683581FEF}"/>
                  </a:ext>
                </a:extLst>
              </p:cNvPr>
              <p:cNvSpPr txBox="1"/>
              <p:nvPr/>
            </p:nvSpPr>
            <p:spPr>
              <a:xfrm>
                <a:off x="11064552" y="1389434"/>
                <a:ext cx="40392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4d2a9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210287C-D538-2CA2-808E-DD2683581F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4552" y="1389434"/>
                <a:ext cx="403923" cy="7728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89F6160-B374-834C-76C0-E43ACA377B0B}"/>
              </a:ext>
            </a:extLst>
          </p:cNvPr>
          <p:cNvSpPr txBox="1"/>
          <p:nvPr/>
        </p:nvSpPr>
        <p:spPr>
          <a:xfrm>
            <a:off x="450108" y="202182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4" name="yt_shape_1316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63" name="yt_image_1316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6" name="yt_shape_13166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bc71"/>
              </a:rPr>
              <a:t>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0" name="yt_table_1317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055105"/>
              </p:ext>
            </p:extLst>
          </p:nvPr>
        </p:nvGraphicFramePr>
        <p:xfrm>
          <a:off x="540047" y="2441600"/>
          <a:ext cx="5234306" cy="950976"/>
        </p:xfrm>
        <a:graphic>
          <a:graphicData uri="http://schemas.openxmlformats.org/drawingml/2006/table">
            <a:tbl>
              <a:tblPr/>
              <a:tblGrid>
                <a:gridCol w="3057843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</a:tbl>
          </a:graphicData>
        </a:graphic>
      </p:graphicFrame>
      <p:grpSp>
        <p:nvGrpSpPr>
          <p:cNvPr id="13167" name="yt_shape_13167_skip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3098" y="2441600"/>
            <a:ext cx="1636745" cy="2068209"/>
            <a:chOff x="0" y="0"/>
            <a:chExt cx="1636745" cy="2068209"/>
          </a:xfrm>
        </p:grpSpPr>
        <p:pic>
          <p:nvPicPr>
            <p:cNvPr id="2" name="yt_image_1316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6745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9" name="yt_shape_13169"/>
            <p:cNvSpPr txBox="1"/>
            <p:nvPr/>
          </p:nvSpPr>
          <p:spPr>
            <a:xfrm>
              <a:off x="208908" y="17082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242C24-1555-0B69-84B1-255FF4270EEA}"/>
              </a:ext>
            </a:extLst>
          </p:cNvPr>
          <p:cNvSpPr txBox="1"/>
          <p:nvPr/>
        </p:nvSpPr>
        <p:spPr>
          <a:xfrm>
            <a:off x="726365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2" name="yt_shape_1317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（黄石市中考）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8dd9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8fd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6" name="yt_table_131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538422"/>
              </p:ext>
            </p:extLst>
          </p:nvPr>
        </p:nvGraphicFramePr>
        <p:xfrm>
          <a:off x="540047" y="2339566"/>
          <a:ext cx="8908416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</a:tbl>
          </a:graphicData>
        </a:graphic>
      </p:graphicFrame>
      <p:grpSp>
        <p:nvGrpSpPr>
          <p:cNvPr id="13173" name="yt_shape_13173_skip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6800" y="2339566"/>
            <a:ext cx="2063138" cy="1530999"/>
            <a:chOff x="0" y="0"/>
            <a:chExt cx="2063138" cy="1530999"/>
          </a:xfrm>
        </p:grpSpPr>
        <p:pic>
          <p:nvPicPr>
            <p:cNvPr id="2" name="yt_image_1317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3138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75" name="yt_shape_13175"/>
            <p:cNvSpPr txBox="1"/>
            <p:nvPr/>
          </p:nvSpPr>
          <p:spPr>
            <a:xfrm>
              <a:off x="422105" y="117099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FE58324-1234-45DE-A772-5046833C833E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" name="yt_shape_1317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75b,isEnd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pic>
        <p:nvPicPr>
          <p:cNvPr id="13179" name="yt_image_13179" title="H_96.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0371" y="2011799"/>
            <a:ext cx="2291256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112209-F973-8C9B-E7AF-82B71FE3FEFC}"/>
              </a:ext>
            </a:extLst>
          </p:cNvPr>
          <p:cNvSpPr txBox="1"/>
          <p:nvPr/>
        </p:nvSpPr>
        <p:spPr>
          <a:xfrm>
            <a:off x="796215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183"/>
          <p:cNvSpPr txBox="1"/>
          <p:nvPr/>
        </p:nvSpPr>
        <p:spPr>
          <a:xfrm>
            <a:off x="540000" y="2353479"/>
            <a:ext cx="4691990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EMC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EMC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184" name="yt_image_13184" title="H_130.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3115803"/>
            <a:ext cx="1888425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250C544-61CB-13EF-4520-3278CF985EE6}"/>
              </a:ext>
            </a:extLst>
          </p:cNvPr>
          <p:cNvSpPr txBox="1"/>
          <p:nvPr/>
        </p:nvSpPr>
        <p:spPr>
          <a:xfrm>
            <a:off x="449989" y="2306673"/>
            <a:ext cx="417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FB9320-CCDA-87C2-FFE2-9033BDB0AC4D}"/>
              </a:ext>
            </a:extLst>
          </p:cNvPr>
          <p:cNvSpPr txBox="1"/>
          <p:nvPr/>
        </p:nvSpPr>
        <p:spPr>
          <a:xfrm>
            <a:off x="449989" y="2782161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ECC599-534B-E796-7E28-DC90C8DD03FC}"/>
              </a:ext>
            </a:extLst>
          </p:cNvPr>
          <p:cNvSpPr txBox="1"/>
          <p:nvPr/>
        </p:nvSpPr>
        <p:spPr>
          <a:xfrm>
            <a:off x="449989" y="3257649"/>
            <a:ext cx="372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D1CE6C-EDD7-64BB-81DE-6753DAA479C5}"/>
              </a:ext>
            </a:extLst>
          </p:cNvPr>
          <p:cNvSpPr txBox="1"/>
          <p:nvPr/>
        </p:nvSpPr>
        <p:spPr>
          <a:xfrm>
            <a:off x="497614" y="3733137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77F587-0E06-EAF3-B0B5-ECC98C20630A}"/>
              </a:ext>
            </a:extLst>
          </p:cNvPr>
          <p:cNvSpPr txBox="1"/>
          <p:nvPr/>
        </p:nvSpPr>
        <p:spPr>
          <a:xfrm>
            <a:off x="449989" y="4208625"/>
            <a:ext cx="3226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EBE2D3-B4E7-B9F4-92A5-F07D01D59D4B}"/>
              </a:ext>
            </a:extLst>
          </p:cNvPr>
          <p:cNvSpPr txBox="1"/>
          <p:nvPr/>
        </p:nvSpPr>
        <p:spPr>
          <a:xfrm>
            <a:off x="449989" y="4684113"/>
            <a:ext cx="2801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78BD47-882F-BD23-F758-C9D1E221D669}"/>
              </a:ext>
            </a:extLst>
          </p:cNvPr>
          <p:cNvSpPr txBox="1"/>
          <p:nvPr/>
        </p:nvSpPr>
        <p:spPr>
          <a:xfrm>
            <a:off x="449989" y="5159601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152A92-CFFD-3861-65A4-83588ECBC507}"/>
              </a:ext>
            </a:extLst>
          </p:cNvPr>
          <p:cNvSpPr txBox="1"/>
          <p:nvPr/>
        </p:nvSpPr>
        <p:spPr>
          <a:xfrm>
            <a:off x="449989" y="5635089"/>
            <a:ext cx="426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3FB47D7-F23F-1E3D-EC3C-3027426E9BAA}"/>
              </a:ext>
            </a:extLst>
          </p:cNvPr>
          <p:cNvSpPr txBox="1"/>
          <p:nvPr/>
        </p:nvSpPr>
        <p:spPr>
          <a:xfrm>
            <a:off x="449989" y="6110577"/>
            <a:ext cx="4826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3181"/>
          <p:cNvSpPr txBox="1"/>
          <p:nvPr/>
        </p:nvSpPr>
        <p:spPr>
          <a:xfrm>
            <a:off x="540119" y="85003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（杭州市中考）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4fe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187"/>
              <p:cNvSpPr txBox="1"/>
              <p:nvPr/>
            </p:nvSpPr>
            <p:spPr>
              <a:xfrm>
                <a:off x="540000" y="1694349"/>
                <a:ext cx="6394379" cy="27949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94349"/>
                <a:ext cx="6394379" cy="2794996"/>
              </a:xfrm>
              <a:prstGeom prst="rect">
                <a:avLst/>
              </a:prstGeom>
              <a:blipFill>
                <a:blip r:embed="rId2"/>
                <a:stretch>
                  <a:fillRect l="-2955" t="-1965" r="-1907" b="-5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89" name="yt_image_13189" title="H_130.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3574" y="1694349"/>
            <a:ext cx="1888425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B0F9F0-6140-4438-914D-BB151A8B9FAC}"/>
              </a:ext>
            </a:extLst>
          </p:cNvPr>
          <p:cNvSpPr txBox="1"/>
          <p:nvPr/>
        </p:nvSpPr>
        <p:spPr>
          <a:xfrm>
            <a:off x="449989" y="1647543"/>
            <a:ext cx="651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A95ED3-38A7-EB3E-B203-EBB01B7147A3}"/>
                  </a:ext>
                </a:extLst>
              </p:cNvPr>
              <p:cNvSpPr txBox="1"/>
              <p:nvPr/>
            </p:nvSpPr>
            <p:spPr>
              <a:xfrm>
                <a:off x="449989" y="2123031"/>
                <a:ext cx="3307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A95ED3-38A7-EB3E-B203-EBB01B7147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23031"/>
                <a:ext cx="3307461" cy="765061"/>
              </a:xfrm>
              <a:prstGeom prst="rect">
                <a:avLst/>
              </a:prstGeom>
              <a:blipFill>
                <a:blip r:embed="rId4"/>
                <a:stretch>
                  <a:fillRect l="-2952" r="-295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6E53B56-8853-2D97-EF02-1D7B8C8EBA70}"/>
              </a:ext>
            </a:extLst>
          </p:cNvPr>
          <p:cNvSpPr txBox="1"/>
          <p:nvPr/>
        </p:nvSpPr>
        <p:spPr>
          <a:xfrm>
            <a:off x="449989" y="2794480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B69D04-2BDC-1FBC-0DAE-4DD5E2C57D46}"/>
                  </a:ext>
                </a:extLst>
              </p:cNvPr>
              <p:cNvSpPr txBox="1"/>
              <p:nvPr/>
            </p:nvSpPr>
            <p:spPr>
              <a:xfrm>
                <a:off x="449989" y="3269968"/>
                <a:ext cx="2450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B69D04-2BDC-1FBC-0DAE-4DD5E2C57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69968"/>
                <a:ext cx="2450211" cy="765061"/>
              </a:xfrm>
              <a:prstGeom prst="rect">
                <a:avLst/>
              </a:prstGeom>
              <a:blipFill>
                <a:blip r:embed="rId5"/>
                <a:stretch>
                  <a:fillRect l="-3980" r="-398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CB4613-6398-B870-B668-ECC0BDADA301}"/>
                  </a:ext>
                </a:extLst>
              </p:cNvPr>
              <p:cNvSpPr txBox="1"/>
              <p:nvPr/>
            </p:nvSpPr>
            <p:spPr>
              <a:xfrm>
                <a:off x="449989" y="3941417"/>
                <a:ext cx="3857434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CB4613-6398-B870-B668-ECC0BDADA3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1417"/>
                <a:ext cx="3857434" cy="567703"/>
              </a:xfrm>
              <a:prstGeom prst="rect">
                <a:avLst/>
              </a:prstGeom>
              <a:blipFill>
                <a:blip r:embed="rId6"/>
                <a:stretch>
                  <a:fillRect l="-2528" r="-2528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186"/>
          <p:cNvSpPr txBox="1"/>
          <p:nvPr/>
        </p:nvSpPr>
        <p:spPr>
          <a:xfrm>
            <a:off x="540000" y="982989"/>
            <a:ext cx="44226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1" name="yt_shape_1319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100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并证明你的猜想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94" name="yt_shape_13194"/>
          <p:cNvSpPr txBox="1"/>
          <p:nvPr/>
        </p:nvSpPr>
        <p:spPr>
          <a:xfrm>
            <a:off x="6798737" y="2780928"/>
            <a:ext cx="5364738" cy="19900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050" b="0" i="0" u="none" spc="-1105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  <a:r>
              <a:rPr lang="en-US" altLang="zh-CN" sz="11050" b="0" i="0" u="none" spc="2001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8500" b="0" i="0" u="none" spc="14536">
                <a:solidFill>
                  <a:srgbClr val="1EE3CF"/>
                </a:solidFill>
                <a:effectLst/>
                <a:latin typeface="Times New Roman" pitchFamily="85"/>
                <a:ea typeface="宋体" pitchFamily="85"/>
              </a:rPr>
              <a:t> </a:t>
            </a:r>
          </a:p>
        </p:txBody>
      </p:sp>
      <p:pic>
        <p:nvPicPr>
          <p:cNvPr id="13192" name="yt_image_13192" title="H_173.582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160" y="2285736"/>
            <a:ext cx="2889930" cy="220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93" name="yt_image_13193" title="H_133.4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4771025"/>
            <a:ext cx="2115423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196"/>
              <p:cNvSpPr txBox="1"/>
              <p:nvPr/>
            </p:nvSpPr>
            <p:spPr>
              <a:xfrm>
                <a:off x="540000" y="1963638"/>
                <a:ext cx="5597686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31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3638"/>
                <a:ext cx="5597686" cy="3507179"/>
              </a:xfrm>
              <a:prstGeom prst="rect">
                <a:avLst/>
              </a:prstGeom>
              <a:blipFill>
                <a:blip r:embed="rId4"/>
                <a:stretch>
                  <a:fillRect l="-3377" t="-1391" r="-980" b="-4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FEF0D23-9D3A-EE55-1995-57C3312BD892}"/>
              </a:ext>
            </a:extLst>
          </p:cNvPr>
          <p:cNvSpPr txBox="1"/>
          <p:nvPr/>
        </p:nvSpPr>
        <p:spPr>
          <a:xfrm>
            <a:off x="449989" y="1916832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79CC1E-F475-68BE-6F10-37BF14087373}"/>
              </a:ext>
            </a:extLst>
          </p:cNvPr>
          <p:cNvSpPr txBox="1"/>
          <p:nvPr/>
        </p:nvSpPr>
        <p:spPr>
          <a:xfrm>
            <a:off x="449989" y="2392320"/>
            <a:ext cx="2197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24CC4E-937C-B96C-111B-3C52D4B2B83B}"/>
              </a:ext>
            </a:extLst>
          </p:cNvPr>
          <p:cNvSpPr txBox="1"/>
          <p:nvPr/>
        </p:nvSpPr>
        <p:spPr>
          <a:xfrm>
            <a:off x="449989" y="2867808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31D397-7EAB-3C0B-D1B9-FE8DE16860BF}"/>
              </a:ext>
            </a:extLst>
          </p:cNvPr>
          <p:cNvSpPr txBox="1"/>
          <p:nvPr/>
        </p:nvSpPr>
        <p:spPr>
          <a:xfrm>
            <a:off x="449989" y="3343296"/>
            <a:ext cx="2791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CEC6AA4-2E7F-16EA-8CDA-459D4795B7F2}"/>
                  </a:ext>
                </a:extLst>
              </p:cNvPr>
              <p:cNvSpPr txBox="1"/>
              <p:nvPr/>
            </p:nvSpPr>
            <p:spPr>
              <a:xfrm>
                <a:off x="449989" y="3818784"/>
                <a:ext cx="57236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CEC6AA4-2E7F-16EA-8CDA-459D4795B7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8784"/>
                <a:ext cx="5723636" cy="765061"/>
              </a:xfrm>
              <a:prstGeom prst="rect">
                <a:avLst/>
              </a:prstGeom>
              <a:blipFill>
                <a:blip r:embed="rId5"/>
                <a:stretch>
                  <a:fillRect l="-1704" r="-31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06A9362F-3469-A118-8852-0CB006C2B24D}"/>
              </a:ext>
            </a:extLst>
          </p:cNvPr>
          <p:cNvSpPr txBox="1"/>
          <p:nvPr/>
        </p:nvSpPr>
        <p:spPr>
          <a:xfrm>
            <a:off x="449989" y="4490233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AB35B44-663F-A2AB-78F6-85CBE298B7DF}"/>
              </a:ext>
            </a:extLst>
          </p:cNvPr>
          <p:cNvSpPr txBox="1"/>
          <p:nvPr/>
        </p:nvSpPr>
        <p:spPr>
          <a:xfrm>
            <a:off x="449989" y="4965721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9" name="yt_shape_1319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98" name="yt_image_13198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1" name="yt_shape_13201"/>
          <p:cNvSpPr txBox="1"/>
          <p:nvPr/>
        </p:nvSpPr>
        <p:spPr>
          <a:xfrm>
            <a:off x="540120" y="146415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海中一渔船在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处且与小岛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17d8"/>
              </a:rPr>
              <a:t>若该渔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船由西向东航行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此时测得小岛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4bc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该渔船此时与小岛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04" name="yt_shape_13204"/>
          <p:cNvSpPr txBox="1"/>
          <p:nvPr/>
        </p:nvSpPr>
        <p:spPr>
          <a:xfrm>
            <a:off x="540000" y="3074095"/>
            <a:ext cx="4488088" cy="1837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200" b="0" i="0" u="none" spc="-10200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  <a:r>
              <a:rPr lang="en-US" altLang="zh-CN" sz="10200" b="0" i="0" u="none" spc="15688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950" b="0" i="0" u="none" spc="12372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</a:p>
        </p:txBody>
      </p:sp>
      <p:pic>
        <p:nvPicPr>
          <p:cNvPr id="13202" name="yt_image_13202" title="H_159.987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2344" y="2301012"/>
            <a:ext cx="2315770" cy="203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03" name="yt_image_13203" title="H_125.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2344" y="4772934"/>
            <a:ext cx="1821717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206"/>
              <p:cNvSpPr txBox="1"/>
              <p:nvPr/>
            </p:nvSpPr>
            <p:spPr>
              <a:xfrm>
                <a:off x="540000" y="2539702"/>
                <a:ext cx="6226063" cy="56568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海里，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海里，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海里，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（负值已舍去）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答：该渔船此时与小岛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2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9702"/>
                <a:ext cx="6226063" cy="5656870"/>
              </a:xfrm>
              <a:prstGeom prst="rect">
                <a:avLst/>
              </a:prstGeom>
              <a:blipFill>
                <a:blip r:embed="rId6"/>
                <a:stretch>
                  <a:fillRect l="-3036" t="-1940" r="-2057" b="-2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E8E35EA-E1B9-9384-D008-01391D9A036A}"/>
              </a:ext>
            </a:extLst>
          </p:cNvPr>
          <p:cNvSpPr txBox="1"/>
          <p:nvPr/>
        </p:nvSpPr>
        <p:spPr>
          <a:xfrm>
            <a:off x="449989" y="2492896"/>
            <a:ext cx="35979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181542-1A02-D22F-CBB7-A07C63055EB5}"/>
              </a:ext>
            </a:extLst>
          </p:cNvPr>
          <p:cNvSpPr txBox="1"/>
          <p:nvPr/>
        </p:nvSpPr>
        <p:spPr>
          <a:xfrm>
            <a:off x="449989" y="2780928"/>
            <a:ext cx="34011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1E5E6B-AD69-0B38-66F7-1F17ECDF53E4}"/>
              </a:ext>
            </a:extLst>
          </p:cNvPr>
          <p:cNvSpPr txBox="1"/>
          <p:nvPr/>
        </p:nvSpPr>
        <p:spPr>
          <a:xfrm>
            <a:off x="3493376" y="2820986"/>
            <a:ext cx="19136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D329C2-31DD-F91F-E14D-24B81EB3C960}"/>
              </a:ext>
            </a:extLst>
          </p:cNvPr>
          <p:cNvSpPr txBox="1"/>
          <p:nvPr/>
        </p:nvSpPr>
        <p:spPr>
          <a:xfrm>
            <a:off x="449989" y="3140968"/>
            <a:ext cx="35217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8D0FB3-3614-0792-36AE-DA89C9111865}"/>
              </a:ext>
            </a:extLst>
          </p:cNvPr>
          <p:cNvSpPr txBox="1"/>
          <p:nvPr/>
        </p:nvSpPr>
        <p:spPr>
          <a:xfrm>
            <a:off x="3893498" y="3170198"/>
            <a:ext cx="24184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海里，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B235A21-126E-4A38-CEE0-9EB95214B0E1}"/>
                  </a:ext>
                </a:extLst>
              </p:cNvPr>
              <p:cNvSpPr txBox="1"/>
              <p:nvPr/>
            </p:nvSpPr>
            <p:spPr>
              <a:xfrm>
                <a:off x="449989" y="3573016"/>
                <a:ext cx="3577336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海里，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B235A21-126E-4A38-CEE0-9EB95214B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3016"/>
                <a:ext cx="3577336" cy="661747"/>
              </a:xfrm>
              <a:prstGeom prst="rect">
                <a:avLst/>
              </a:prstGeom>
              <a:blipFill>
                <a:blip r:embed="rId7"/>
                <a:stretch>
                  <a:fillRect l="-2726" r="-2555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AB6077E-E6B7-464A-CFEB-F14164EE1ACE}"/>
                  </a:ext>
                </a:extLst>
              </p:cNvPr>
              <p:cNvSpPr txBox="1"/>
              <p:nvPr/>
            </p:nvSpPr>
            <p:spPr>
              <a:xfrm>
                <a:off x="449989" y="4063524"/>
                <a:ext cx="4857813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海里，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AB6077E-E6B7-464A-CFEB-F14164EE1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3524"/>
                <a:ext cx="4857813" cy="733628"/>
              </a:xfrm>
              <a:prstGeom prst="rect">
                <a:avLst/>
              </a:prstGeom>
              <a:blipFill>
                <a:blip r:embed="rId8"/>
                <a:stretch>
                  <a:fillRect l="-2008" r="-1882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DA5F425-3F9F-CE43-5525-013563869DAD}"/>
                  </a:ext>
                </a:extLst>
              </p:cNvPr>
              <p:cNvSpPr txBox="1"/>
              <p:nvPr/>
            </p:nvSpPr>
            <p:spPr>
              <a:xfrm>
                <a:off x="497614" y="4639461"/>
                <a:ext cx="4828286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海里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DA5F425-3F9F-CE43-5525-013563869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639461"/>
                <a:ext cx="4828286" cy="661747"/>
              </a:xfrm>
              <a:prstGeom prst="rect">
                <a:avLst/>
              </a:prstGeom>
              <a:blipFill>
                <a:blip r:embed="rId9"/>
                <a:stretch>
                  <a:fillRect l="-2020" r="-2020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35FD4FD6-5AE1-9AE3-DA55-DAA7A6719A64}"/>
              </a:ext>
            </a:extLst>
          </p:cNvPr>
          <p:cNvSpPr txBox="1"/>
          <p:nvPr/>
        </p:nvSpPr>
        <p:spPr>
          <a:xfrm>
            <a:off x="449989" y="5229200"/>
            <a:ext cx="4921948" cy="4959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ACDD1D7-E0D9-E059-99E3-45C52AFD49DF}"/>
                  </a:ext>
                </a:extLst>
              </p:cNvPr>
              <p:cNvSpPr txBox="1"/>
              <p:nvPr/>
            </p:nvSpPr>
            <p:spPr>
              <a:xfrm>
                <a:off x="449989" y="5503684"/>
                <a:ext cx="4796599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ACDD1D7-E0D9-E059-99E3-45C52AFD49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3684"/>
                <a:ext cx="4796599" cy="733628"/>
              </a:xfrm>
              <a:prstGeom prst="rect">
                <a:avLst/>
              </a:prstGeom>
              <a:blipFill>
                <a:blip r:embed="rId10"/>
                <a:stretch>
                  <a:fillRect l="-2033" r="-2033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39CE1CC9-753B-E7E5-3AC3-F57D922AAA5B}"/>
              </a:ext>
            </a:extLst>
          </p:cNvPr>
          <p:cNvSpPr txBox="1"/>
          <p:nvPr/>
        </p:nvSpPr>
        <p:spPr>
          <a:xfrm>
            <a:off x="4995768" y="5705906"/>
            <a:ext cx="38392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（负值已舍去）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BA58F17-8FF0-2473-16D7-439A473486AD}"/>
              </a:ext>
            </a:extLst>
          </p:cNvPr>
          <p:cNvSpPr txBox="1"/>
          <p:nvPr/>
        </p:nvSpPr>
        <p:spPr>
          <a:xfrm>
            <a:off x="449989" y="6206241"/>
            <a:ext cx="634593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答：该渔船此时与小岛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海里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6" name="yt_shape_131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bfd9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0" name="yt_table_131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845497"/>
              </p:ext>
            </p:extLst>
          </p:nvPr>
        </p:nvGraphicFramePr>
        <p:xfrm>
          <a:off x="540047" y="185943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</a:tbl>
          </a:graphicData>
        </a:graphic>
      </p:graphicFrame>
      <p:grpSp>
        <p:nvGrpSpPr>
          <p:cNvPr id="13117" name="yt_shape_13117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2368" y="1859435"/>
            <a:ext cx="1337410" cy="1619010"/>
            <a:chOff x="0" y="0"/>
            <a:chExt cx="1337410" cy="1619010"/>
          </a:xfrm>
        </p:grpSpPr>
        <p:pic>
          <p:nvPicPr>
            <p:cNvPr id="2" name="yt_image_1311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7410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9" name="yt_shape_13119"/>
            <p:cNvSpPr txBox="1"/>
            <p:nvPr/>
          </p:nvSpPr>
          <p:spPr>
            <a:xfrm>
              <a:off x="135424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D8957FA-57DF-5B7E-0BEC-55B202CC0B65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2" name="yt_shape_1312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143f,isEnd"/>
              </a:rPr>
              <a:t>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13126" name="yt_shape_13126"/>
          <p:cNvSpPr txBox="1"/>
          <p:nvPr/>
        </p:nvSpPr>
        <p:spPr>
          <a:xfrm>
            <a:off x="540000" y="398863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23" name="yt_shape_13123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6472" y="2011799"/>
            <a:ext cx="1719054" cy="1926477"/>
            <a:chOff x="0" y="0"/>
            <a:chExt cx="1719054" cy="1926477"/>
          </a:xfrm>
        </p:grpSpPr>
        <p:pic>
          <p:nvPicPr>
            <p:cNvPr id="2" name="yt_image_1312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9054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25" name="yt_shape_13125"/>
            <p:cNvSpPr txBox="1"/>
            <p:nvPr/>
          </p:nvSpPr>
          <p:spPr>
            <a:xfrm>
              <a:off x="326246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3D4030-B5A7-0AFF-A9D6-D1CA550FE7D4}"/>
              </a:ext>
            </a:extLst>
          </p:cNvPr>
          <p:cNvSpPr txBox="1"/>
          <p:nvPr/>
        </p:nvSpPr>
        <p:spPr>
          <a:xfrm>
            <a:off x="5634883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28" name="yt_shape_13128"/>
              <p:cNvSpPr txBox="1"/>
              <p:nvPr/>
            </p:nvSpPr>
            <p:spPr>
              <a:xfrm>
                <a:off x="540119" y="900000"/>
                <a:ext cx="11492915" cy="32374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80ab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28" name="yt_shape_13128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37425"/>
              </a:xfrm>
              <a:prstGeom prst="rect">
                <a:avLst/>
              </a:prstGeom>
              <a:blipFill>
                <a:blip r:embed="rId2"/>
                <a:stretch>
                  <a:fillRect l="-1645" t="-1695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32" name="yt_image_13132" title="H_121.3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2127" y="2701480"/>
            <a:ext cx="1349872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2F3333-7ADC-51DD-5C2D-243088CB2681}"/>
              </a:ext>
            </a:extLst>
          </p:cNvPr>
          <p:cNvSpPr txBox="1"/>
          <p:nvPr/>
        </p:nvSpPr>
        <p:spPr>
          <a:xfrm>
            <a:off x="450108" y="2475619"/>
            <a:ext cx="608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C5E7D1-2A76-E87E-AA66-E7C0C8E053DA}"/>
              </a:ext>
            </a:extLst>
          </p:cNvPr>
          <p:cNvSpPr txBox="1"/>
          <p:nvPr/>
        </p:nvSpPr>
        <p:spPr>
          <a:xfrm>
            <a:off x="450108" y="2951107"/>
            <a:ext cx="439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543E3FF-671F-7484-7B2B-BFF167EE4CF5}"/>
                  </a:ext>
                </a:extLst>
              </p:cNvPr>
              <p:cNvSpPr txBox="1"/>
              <p:nvPr/>
            </p:nvSpPr>
            <p:spPr>
              <a:xfrm>
                <a:off x="450108" y="3426595"/>
                <a:ext cx="46631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1543E3FF-671F-7484-7B2B-BFF167EE4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6595"/>
                <a:ext cx="4663186" cy="726326"/>
              </a:xfrm>
              <a:prstGeom prst="rect">
                <a:avLst/>
              </a:prstGeom>
              <a:blipFill>
                <a:blip r:embed="rId4"/>
                <a:stretch>
                  <a:fillRect l="-2092" r="-39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3135"/>
          <p:cNvSpPr txBox="1"/>
          <p:nvPr/>
        </p:nvSpPr>
        <p:spPr>
          <a:xfrm>
            <a:off x="540000" y="1631935"/>
            <a:ext cx="719908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是等腰直角三角形，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136" name="yt_image_13136" title="H_121.3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050273"/>
            <a:ext cx="1349872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CD7FA4-4852-443F-5E4A-AECB1C4F6586}"/>
              </a:ext>
            </a:extLst>
          </p:cNvPr>
          <p:cNvSpPr txBox="1"/>
          <p:nvPr/>
        </p:nvSpPr>
        <p:spPr>
          <a:xfrm>
            <a:off x="449989" y="1585129"/>
            <a:ext cx="390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F84733-1732-DF99-B239-87A229656717}"/>
              </a:ext>
            </a:extLst>
          </p:cNvPr>
          <p:cNvSpPr txBox="1"/>
          <p:nvPr/>
        </p:nvSpPr>
        <p:spPr>
          <a:xfrm>
            <a:off x="449989" y="2060617"/>
            <a:ext cx="519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15192E-5246-E7EC-41C2-984E14658273}"/>
              </a:ext>
            </a:extLst>
          </p:cNvPr>
          <p:cNvSpPr txBox="1"/>
          <p:nvPr/>
        </p:nvSpPr>
        <p:spPr>
          <a:xfrm>
            <a:off x="449989" y="2536105"/>
            <a:ext cx="60173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F8BFE6-5181-30BB-1A01-3D7767DFA1FD}"/>
              </a:ext>
            </a:extLst>
          </p:cNvPr>
          <p:cNvSpPr txBox="1"/>
          <p:nvPr/>
        </p:nvSpPr>
        <p:spPr>
          <a:xfrm>
            <a:off x="449989" y="3011593"/>
            <a:ext cx="6946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8C145F-D0CB-8383-CDD2-529C8B20F58A}"/>
              </a:ext>
            </a:extLst>
          </p:cNvPr>
          <p:cNvSpPr txBox="1"/>
          <p:nvPr/>
        </p:nvSpPr>
        <p:spPr>
          <a:xfrm>
            <a:off x="449989" y="3487081"/>
            <a:ext cx="7309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134"/>
          <p:cNvSpPr txBox="1"/>
          <p:nvPr/>
        </p:nvSpPr>
        <p:spPr>
          <a:xfrm>
            <a:off x="540000" y="1064591"/>
            <a:ext cx="99450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之间有何数量关系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8" name="yt_shape_13138"/>
          <p:cNvSpPr txBox="1"/>
          <p:nvPr/>
        </p:nvSpPr>
        <p:spPr>
          <a:xfrm>
            <a:off x="540000" y="900000"/>
            <a:ext cx="532197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角的直角三角形的性质</a:t>
            </a:r>
          </a:p>
        </p:txBody>
      </p:sp>
      <p:sp>
        <p:nvSpPr>
          <p:cNvPr id="13139" name="yt_shape_1313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029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3" name="yt_table_131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395818"/>
              </p:ext>
            </p:extLst>
          </p:nvPr>
        </p:nvGraphicFramePr>
        <p:xfrm>
          <a:off x="540047" y="2348869"/>
          <a:ext cx="7886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grpSp>
        <p:nvGrpSpPr>
          <p:cNvPr id="13140" name="yt_shape_13140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5197" y="2348869"/>
            <a:ext cx="1704661" cy="1635012"/>
            <a:chOff x="0" y="0"/>
            <a:chExt cx="1704661" cy="1635012"/>
          </a:xfrm>
        </p:grpSpPr>
        <p:pic>
          <p:nvPicPr>
            <p:cNvPr id="2" name="yt_image_1314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4661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2" name="yt_shape_13142"/>
            <p:cNvSpPr txBox="1"/>
            <p:nvPr/>
          </p:nvSpPr>
          <p:spPr>
            <a:xfrm>
              <a:off x="319049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684652">
            <a:extLst>
              <a:ext uri="{FF2B5EF4-FFF2-40B4-BE49-F238E27FC236}">
                <a16:creationId xmlns:a16="http://schemas.microsoft.com/office/drawing/2014/main" id="{2096DF63-BF45-EF7E-3CBB-1597055F48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182441D-220E-AD1C-8C96-3329ED322D24}"/>
              </a:ext>
            </a:extLst>
          </p:cNvPr>
          <p:cNvSpPr txBox="1"/>
          <p:nvPr/>
        </p:nvSpPr>
        <p:spPr>
          <a:xfrm>
            <a:off x="30028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5" name="yt_shape_1314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（广州市中考）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a52b,isEnd"/>
              </a:rPr>
              <a:t>的垂直平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分线分别交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149" name="yt_shape_13149"/>
          <p:cNvSpPr txBox="1"/>
          <p:nvPr/>
        </p:nvSpPr>
        <p:spPr>
          <a:xfrm>
            <a:off x="540000" y="375209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46" name="yt_shape_13146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7527" y="2011799"/>
            <a:ext cx="1756945" cy="1689876"/>
            <a:chOff x="0" y="0"/>
            <a:chExt cx="1756945" cy="1689876"/>
          </a:xfrm>
        </p:grpSpPr>
        <p:pic>
          <p:nvPicPr>
            <p:cNvPr id="2" name="yt_image_1314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6945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8" name="yt_shape_13148"/>
            <p:cNvSpPr txBox="1"/>
            <p:nvPr/>
          </p:nvSpPr>
          <p:spPr>
            <a:xfrm>
              <a:off x="345191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187F8A6-88E4-4FCF-C9D7-661D294EC843}"/>
              </a:ext>
            </a:extLst>
          </p:cNvPr>
          <p:cNvSpPr txBox="1"/>
          <p:nvPr/>
        </p:nvSpPr>
        <p:spPr>
          <a:xfrm>
            <a:off x="10225932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50" name="yt_shape_13150"/>
              <p:cNvSpPr txBox="1"/>
              <p:nvPr/>
            </p:nvSpPr>
            <p:spPr>
              <a:xfrm>
                <a:off x="540119" y="900000"/>
                <a:ext cx="11492915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（河南省中考改编）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8fc7,isEnd"/>
                  </a:rPr>
                  <a:t>分别以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两弧交于点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ca61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50" name="yt_shape_13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34047"/>
              </a:xfrm>
              <a:prstGeom prst="rect">
                <a:avLst/>
              </a:prstGeom>
              <a:blipFill>
                <a:blip r:embed="rId2"/>
                <a:stretch>
                  <a:fillRect l="-1645" t="-1702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55" name="yt_shape_13155"/>
          <p:cNvSpPr txBox="1"/>
          <p:nvPr/>
        </p:nvSpPr>
        <p:spPr>
          <a:xfrm>
            <a:off x="540000" y="459631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52" name="yt_shape_13152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2120" y="2537199"/>
            <a:ext cx="1407758" cy="2008773"/>
            <a:chOff x="0" y="0"/>
            <a:chExt cx="1407758" cy="2008773"/>
          </a:xfrm>
        </p:grpSpPr>
        <p:pic>
          <p:nvPicPr>
            <p:cNvPr id="2" name="yt_image_1315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7758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4" name="yt_shape_13154"/>
            <p:cNvSpPr txBox="1"/>
            <p:nvPr/>
          </p:nvSpPr>
          <p:spPr>
            <a:xfrm>
              <a:off x="170598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80FBF4-93A8-B33A-DDD4-F2C4A44524C9}"/>
              </a:ext>
            </a:extLst>
          </p:cNvPr>
          <p:cNvSpPr txBox="1"/>
          <p:nvPr/>
        </p:nvSpPr>
        <p:spPr>
          <a:xfrm>
            <a:off x="2428133" y="184900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9" name="yt_shape_13159"/>
          <p:cNvSpPr txBox="1"/>
          <p:nvPr/>
        </p:nvSpPr>
        <p:spPr>
          <a:xfrm>
            <a:off x="540000" y="1414735"/>
            <a:ext cx="5049459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798D82-79A0-F318-B4AA-79C39BD40BBE}"/>
              </a:ext>
            </a:extLst>
          </p:cNvPr>
          <p:cNvSpPr txBox="1"/>
          <p:nvPr/>
        </p:nvSpPr>
        <p:spPr>
          <a:xfrm>
            <a:off x="449989" y="1367929"/>
            <a:ext cx="2654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7C7130-0B9D-99B7-BB1E-B957036312C9}"/>
              </a:ext>
            </a:extLst>
          </p:cNvPr>
          <p:cNvSpPr txBox="1"/>
          <p:nvPr/>
        </p:nvSpPr>
        <p:spPr>
          <a:xfrm>
            <a:off x="449989" y="1843417"/>
            <a:ext cx="301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C7FFF1-5B59-DEF2-2ED2-B78E78028BC9}"/>
              </a:ext>
            </a:extLst>
          </p:cNvPr>
          <p:cNvSpPr txBox="1"/>
          <p:nvPr/>
        </p:nvSpPr>
        <p:spPr>
          <a:xfrm>
            <a:off x="449989" y="2318905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3DCBBF-8E17-7CF1-22E1-68EA0CAF435B}"/>
              </a:ext>
            </a:extLst>
          </p:cNvPr>
          <p:cNvSpPr txBox="1"/>
          <p:nvPr/>
        </p:nvSpPr>
        <p:spPr>
          <a:xfrm>
            <a:off x="449989" y="2794393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65E610-39A6-8EB4-DF5D-0119BCFF4D52}"/>
              </a:ext>
            </a:extLst>
          </p:cNvPr>
          <p:cNvSpPr txBox="1"/>
          <p:nvPr/>
        </p:nvSpPr>
        <p:spPr>
          <a:xfrm>
            <a:off x="449989" y="3269881"/>
            <a:ext cx="497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FF4786-2E67-4750-1D77-7BAE01DC9B6E}"/>
              </a:ext>
            </a:extLst>
          </p:cNvPr>
          <p:cNvSpPr txBox="1"/>
          <p:nvPr/>
        </p:nvSpPr>
        <p:spPr>
          <a:xfrm>
            <a:off x="449989" y="3745369"/>
            <a:ext cx="473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FE4542-54B3-06BB-96C5-B73100A2B3C1}"/>
              </a:ext>
            </a:extLst>
          </p:cNvPr>
          <p:cNvSpPr txBox="1"/>
          <p:nvPr/>
        </p:nvSpPr>
        <p:spPr>
          <a:xfrm>
            <a:off x="449989" y="4220857"/>
            <a:ext cx="2302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BCA7EB-3482-6793-D59C-D20F728DE960}"/>
              </a:ext>
            </a:extLst>
          </p:cNvPr>
          <p:cNvSpPr txBox="1"/>
          <p:nvPr/>
        </p:nvSpPr>
        <p:spPr>
          <a:xfrm>
            <a:off x="449989" y="4696345"/>
            <a:ext cx="255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38B0BB-8946-5919-BD84-42367F8714A2}"/>
              </a:ext>
            </a:extLst>
          </p:cNvPr>
          <p:cNvSpPr txBox="1"/>
          <p:nvPr/>
        </p:nvSpPr>
        <p:spPr>
          <a:xfrm>
            <a:off x="449989" y="5171833"/>
            <a:ext cx="2715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A5611F-E143-DF57-4DC8-97840A834BB2}"/>
              </a:ext>
            </a:extLst>
          </p:cNvPr>
          <p:cNvSpPr txBox="1"/>
          <p:nvPr/>
        </p:nvSpPr>
        <p:spPr>
          <a:xfrm>
            <a:off x="449989" y="5647321"/>
            <a:ext cx="5180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3156"/>
          <p:cNvSpPr txBox="1"/>
          <p:nvPr/>
        </p:nvSpPr>
        <p:spPr>
          <a:xfrm>
            <a:off x="540000" y="919399"/>
            <a:ext cx="108218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315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2104" y="3501853"/>
            <a:ext cx="2375260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1589</Words>
  <Application>Microsoft Office PowerPoint</Application>
  <PresentationFormat>宽屏</PresentationFormat>
  <Paragraphs>176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50" baseType="lpstr">
      <vt:lpstr>,isEnd</vt:lpstr>
      <vt:lpstr>_⨹_1_18fd4</vt:lpstr>
      <vt:lpstr>_⨹_1_41002</vt:lpstr>
      <vt:lpstr>_⨹_1_4d2a9</vt:lpstr>
      <vt:lpstr>_⨹_1_604bc</vt:lpstr>
      <vt:lpstr>_⨹_1_6075b,isEnd</vt:lpstr>
      <vt:lpstr>_⨹_1_880ab</vt:lpstr>
      <vt:lpstr>_⨹_1_98dd9</vt:lpstr>
      <vt:lpstr>_⨹_1_cbfd9</vt:lpstr>
      <vt:lpstr>_⨹_1_e0294</vt:lpstr>
      <vt:lpstr>_⨹_1_e4fea</vt:lpstr>
      <vt:lpstr>_⨹_1_fca61,isEnd</vt:lpstr>
      <vt:lpstr>_⨹_2_4c951</vt:lpstr>
      <vt:lpstr>_⨹_2_dbc71</vt:lpstr>
      <vt:lpstr>_⨹_2_e143f,isEnd</vt:lpstr>
      <vt:lpstr>_⨹_3_28fc7,isEnd</vt:lpstr>
      <vt:lpstr>_⨹_3_e17d8</vt:lpstr>
      <vt:lpstr>_⨹_4_4a52b,isEnd</vt:lpstr>
      <vt:lpstr>Finished</vt:lpstr>
      <vt:lpstr>W:3.754961,H:53.48,isEnd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2024-04-28T03:34:29Z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